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9" r:id="rId2"/>
  </p:sldMasterIdLst>
  <p:notesMasterIdLst>
    <p:notesMasterId r:id="rId17"/>
  </p:notesMasterIdLst>
  <p:handoutMasterIdLst>
    <p:handoutMasterId r:id="rId18"/>
  </p:handoutMasterIdLst>
  <p:sldIdLst>
    <p:sldId id="318" r:id="rId3"/>
    <p:sldId id="330" r:id="rId4"/>
    <p:sldId id="338" r:id="rId5"/>
    <p:sldId id="339" r:id="rId6"/>
    <p:sldId id="340" r:id="rId7"/>
    <p:sldId id="341" r:id="rId8"/>
    <p:sldId id="342" r:id="rId9"/>
    <p:sldId id="349" r:id="rId10"/>
    <p:sldId id="344" r:id="rId11"/>
    <p:sldId id="346" r:id="rId12"/>
    <p:sldId id="347" r:id="rId13"/>
    <p:sldId id="350" r:id="rId14"/>
    <p:sldId id="348" r:id="rId15"/>
    <p:sldId id="260" r:id="rId16"/>
  </p:sldIdLst>
  <p:sldSz cx="9144000" cy="6858000" type="screen4x3"/>
  <p:notesSz cx="9872663" cy="6797675"/>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56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28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00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72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Default Section" id="{E9984B5E-EF71-470B-B09C-4A7D3C253050}">
          <p14:sldIdLst>
            <p14:sldId id="318"/>
            <p14:sldId id="330"/>
            <p14:sldId id="338"/>
            <p14:sldId id="339"/>
            <p14:sldId id="340"/>
            <p14:sldId id="341"/>
            <p14:sldId id="342"/>
            <p14:sldId id="349"/>
            <p14:sldId id="344"/>
            <p14:sldId id="346"/>
            <p14:sldId id="347"/>
            <p14:sldId id="350"/>
            <p14:sldId id="348"/>
            <p14:sldId id="260"/>
          </p14:sldIdLst>
        </p14:section>
      </p14:sectionLst>
    </p:ext>
    <p:ext uri="{EFAFB233-063F-42B5-8137-9DF3F51BA10A}">
      <p15:sldGuideLst xmlns:p15="http://schemas.microsoft.com/office/powerpoint/2012/main">
        <p15:guide id="1" orient="horz" pos="2160">
          <p15:clr>
            <a:srgbClr val="A4A3A4"/>
          </p15:clr>
        </p15:guide>
        <p15:guide id="2" orient="horz" pos="427">
          <p15:clr>
            <a:srgbClr val="A4A3A4"/>
          </p15:clr>
        </p15:guide>
        <p15:guide id="3" orient="horz" pos="983">
          <p15:clr>
            <a:srgbClr val="A4A3A4"/>
          </p15:clr>
        </p15:guide>
        <p15:guide id="4" orient="horz" pos="3838">
          <p15:clr>
            <a:srgbClr val="A4A3A4"/>
          </p15:clr>
        </p15:guide>
        <p15:guide id="5" pos="2880">
          <p15:clr>
            <a:srgbClr val="A4A3A4"/>
          </p15:clr>
        </p15:guide>
        <p15:guide id="6" pos="562">
          <p15:clr>
            <a:srgbClr val="A4A3A4"/>
          </p15:clr>
        </p15:guide>
        <p15:guide id="7" pos="5103">
          <p15:clr>
            <a:srgbClr val="A4A3A4"/>
          </p15:clr>
        </p15:guide>
        <p15:guide id="8" pos="2562">
          <p15:clr>
            <a:srgbClr val="A4A3A4"/>
          </p15:clr>
        </p15:guide>
        <p15:guide id="9" pos="26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598752"/>
    <a:srgbClr val="7FBF73"/>
    <a:srgbClr val="6DA463"/>
    <a:srgbClr val="1A9DAC"/>
    <a:srgbClr val="A65C45"/>
    <a:srgbClr val="CC7054"/>
    <a:srgbClr val="FFFFFF"/>
    <a:srgbClr val="D6A700"/>
    <a:srgbClr val="958C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21" autoAdjust="0"/>
    <p:restoredTop sz="97476" autoAdjust="0"/>
  </p:normalViewPr>
  <p:slideViewPr>
    <p:cSldViewPr showGuides="1">
      <p:cViewPr varScale="1">
        <p:scale>
          <a:sx n="68" d="100"/>
          <a:sy n="68" d="100"/>
        </p:scale>
        <p:origin x="492" y="72"/>
      </p:cViewPr>
      <p:guideLst>
        <p:guide orient="horz" pos="2160"/>
        <p:guide orient="horz" pos="427"/>
        <p:guide orient="horz" pos="983"/>
        <p:guide orient="horz" pos="3838"/>
        <p:guide pos="2880"/>
        <p:guide pos="562"/>
        <p:guide pos="5103"/>
        <p:guide pos="2562"/>
        <p:guide pos="2699"/>
      </p:guideLst>
    </p:cSldViewPr>
  </p:slideViewPr>
  <p:outlineViewPr>
    <p:cViewPr>
      <p:scale>
        <a:sx n="33" d="100"/>
        <a:sy n="33" d="100"/>
      </p:scale>
      <p:origin x="48" y="0"/>
    </p:cViewPr>
  </p:outlineViewPr>
  <p:notesTextViewPr>
    <p:cViewPr>
      <p:scale>
        <a:sx n="1" d="1"/>
        <a:sy n="1" d="1"/>
      </p:scale>
      <p:origin x="0" y="0"/>
    </p:cViewPr>
  </p:notesTextViewPr>
  <p:sorterViewPr>
    <p:cViewPr>
      <p:scale>
        <a:sx n="100" d="100"/>
        <a:sy n="100" d="100"/>
      </p:scale>
      <p:origin x="0" y="13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8313" cy="3413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592763" y="0"/>
            <a:ext cx="4278312" cy="341313"/>
          </a:xfrm>
          <a:prstGeom prst="rect">
            <a:avLst/>
          </a:prstGeom>
        </p:spPr>
        <p:txBody>
          <a:bodyPr vert="horz" lIns="91440" tIns="45720" rIns="91440" bIns="45720" rtlCol="0"/>
          <a:lstStyle>
            <a:lvl1pPr algn="r">
              <a:defRPr sz="1200"/>
            </a:lvl1pPr>
          </a:lstStyle>
          <a:p>
            <a:fld id="{73B6AC0F-2A5D-4131-871B-63C9BFB5D7FD}" type="datetimeFigureOut">
              <a:rPr lang="en-GB" smtClean="0"/>
              <a:t>17/09/2018</a:t>
            </a:fld>
            <a:endParaRPr lang="en-GB"/>
          </a:p>
        </p:txBody>
      </p:sp>
      <p:sp>
        <p:nvSpPr>
          <p:cNvPr id="4" name="Footer Placeholder 3"/>
          <p:cNvSpPr>
            <a:spLocks noGrp="1"/>
          </p:cNvSpPr>
          <p:nvPr>
            <p:ph type="ftr" sz="quarter" idx="2"/>
          </p:nvPr>
        </p:nvSpPr>
        <p:spPr>
          <a:xfrm>
            <a:off x="0" y="6456363"/>
            <a:ext cx="4278313" cy="3413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592763" y="6456363"/>
            <a:ext cx="4278312" cy="341312"/>
          </a:xfrm>
          <a:prstGeom prst="rect">
            <a:avLst/>
          </a:prstGeom>
        </p:spPr>
        <p:txBody>
          <a:bodyPr vert="horz" lIns="91440" tIns="45720" rIns="91440" bIns="45720" rtlCol="0" anchor="b"/>
          <a:lstStyle>
            <a:lvl1pPr algn="r">
              <a:defRPr sz="1200"/>
            </a:lvl1pPr>
          </a:lstStyle>
          <a:p>
            <a:fld id="{F5EF7504-FC12-45C3-BC8B-C3D34214BB4D}" type="slidenum">
              <a:rPr lang="en-GB" smtClean="0"/>
              <a:t>‹#›</a:t>
            </a:fld>
            <a:endParaRPr lang="en-GB"/>
          </a:p>
        </p:txBody>
      </p:sp>
    </p:spTree>
    <p:extLst>
      <p:ext uri="{BB962C8B-B14F-4D97-AF65-F5344CB8AC3E}">
        <p14:creationId xmlns:p14="http://schemas.microsoft.com/office/powerpoint/2010/main" val="37272313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67" name="Rectangle 3"/>
          <p:cNvSpPr>
            <a:spLocks noGrp="1" noChangeArrowheads="1"/>
          </p:cNvSpPr>
          <p:nvPr>
            <p:ph type="dt" idx="1"/>
          </p:nvPr>
        </p:nvSpPr>
        <p:spPr bwMode="auto">
          <a:xfrm>
            <a:off x="5592796" y="0"/>
            <a:ext cx="4278154"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ＭＳ Ｐゴシック" charset="0"/>
                <a:cs typeface="ＭＳ Ｐゴシック" charset="0"/>
              </a:defRPr>
            </a:lvl1pPr>
          </a:lstStyle>
          <a:p>
            <a:pPr>
              <a:defRPr/>
            </a:pPr>
            <a:endParaRPr lang="en-US"/>
          </a:p>
        </p:txBody>
      </p:sp>
      <p:sp>
        <p:nvSpPr>
          <p:cNvPr id="12292" name="Rectangle 4"/>
          <p:cNvSpPr>
            <a:spLocks noGrp="1" noRot="1" noChangeAspect="1" noChangeArrowheads="1" noTextEdit="1"/>
          </p:cNvSpPr>
          <p:nvPr>
            <p:ph type="sldImg" idx="2"/>
          </p:nvPr>
        </p:nvSpPr>
        <p:spPr bwMode="auto">
          <a:xfrm>
            <a:off x="3236913" y="509588"/>
            <a:ext cx="3398837"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87267" y="3228896"/>
            <a:ext cx="7898130"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6456218"/>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a typeface="ＭＳ Ｐゴシック" charset="0"/>
                <a:cs typeface="ＭＳ Ｐゴシック" charset="0"/>
              </a:defRPr>
            </a:lvl1pPr>
          </a:lstStyle>
          <a:p>
            <a:pPr>
              <a:defRPr/>
            </a:pPr>
            <a:endParaRPr lang="en-US"/>
          </a:p>
        </p:txBody>
      </p:sp>
      <p:sp>
        <p:nvSpPr>
          <p:cNvPr id="11271" name="Rectangle 7"/>
          <p:cNvSpPr>
            <a:spLocks noGrp="1" noChangeArrowheads="1"/>
          </p:cNvSpPr>
          <p:nvPr>
            <p:ph type="sldNum" sz="quarter" idx="5"/>
          </p:nvPr>
        </p:nvSpPr>
        <p:spPr bwMode="auto">
          <a:xfrm>
            <a:off x="5592796" y="6456218"/>
            <a:ext cx="4278154"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F8A6BB3-15F9-4141-AB05-7BFCB398C0ED}" type="slidenum">
              <a:rPr lang="en-US" altLang="en-US"/>
              <a:pPr>
                <a:defRPr/>
              </a:pPr>
              <a:t>‹#›</a:t>
            </a:fld>
            <a:endParaRPr lang="en-US" altLang="en-US"/>
          </a:p>
        </p:txBody>
      </p:sp>
    </p:spTree>
    <p:extLst>
      <p:ext uri="{BB962C8B-B14F-4D97-AF65-F5344CB8AC3E}">
        <p14:creationId xmlns:p14="http://schemas.microsoft.com/office/powerpoint/2010/main" val="5273664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5943" algn="l" defTabSz="914378" rtl="0" eaLnBrk="1" latinLnBrk="0" hangingPunct="1">
      <a:defRPr sz="1200" kern="1200">
        <a:solidFill>
          <a:schemeClr val="tx1"/>
        </a:solidFill>
        <a:latin typeface="+mn-lt"/>
        <a:ea typeface="+mn-ea"/>
        <a:cs typeface="+mn-cs"/>
      </a:defRPr>
    </a:lvl6pPr>
    <a:lvl7pPr marL="2743132" algn="l" defTabSz="914378" rtl="0" eaLnBrk="1" latinLnBrk="0" hangingPunct="1">
      <a:defRPr sz="1200" kern="1200">
        <a:solidFill>
          <a:schemeClr val="tx1"/>
        </a:solidFill>
        <a:latin typeface="+mn-lt"/>
        <a:ea typeface="+mn-ea"/>
        <a:cs typeface="+mn-cs"/>
      </a:defRPr>
    </a:lvl7pPr>
    <a:lvl8pPr marL="3200320" algn="l" defTabSz="914378" rtl="0" eaLnBrk="1" latinLnBrk="0" hangingPunct="1">
      <a:defRPr sz="1200" kern="1200">
        <a:solidFill>
          <a:schemeClr val="tx1"/>
        </a:solidFill>
        <a:latin typeface="+mn-lt"/>
        <a:ea typeface="+mn-ea"/>
        <a:cs typeface="+mn-cs"/>
      </a:defRPr>
    </a:lvl8pPr>
    <a:lvl9pPr marL="3657509" algn="l" defTabSz="91437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in presentation title slide">
    <p:bg>
      <p:bgPr>
        <a:solidFill>
          <a:srgbClr val="6DA463"/>
        </a:solidFill>
        <a:effectLst/>
      </p:bgPr>
    </p:bg>
    <p:spTree>
      <p:nvGrpSpPr>
        <p:cNvPr id="1" name=""/>
        <p:cNvGrpSpPr/>
        <p:nvPr/>
      </p:nvGrpSpPr>
      <p:grpSpPr>
        <a:xfrm>
          <a:off x="0" y="0"/>
          <a:ext cx="0" cy="0"/>
          <a:chOff x="0" y="0"/>
          <a:chExt cx="0" cy="0"/>
        </a:xfrm>
      </p:grpSpPr>
      <p:cxnSp>
        <p:nvCxnSpPr>
          <p:cNvPr id="6" name="Straight Connector 5"/>
          <p:cNvCxnSpPr/>
          <p:nvPr userDrawn="1"/>
        </p:nvCxnSpPr>
        <p:spPr>
          <a:xfrm>
            <a:off x="1919288" y="1443038"/>
            <a:ext cx="0" cy="3657600"/>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pic>
        <p:nvPicPr>
          <p:cNvPr id="7" name="Picture 11" descr="UWE-Logo-Botto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4363" y="5783263"/>
            <a:ext cx="2182812"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 Placeholder 14"/>
          <p:cNvSpPr>
            <a:spLocks noGrp="1"/>
          </p:cNvSpPr>
          <p:nvPr>
            <p:ph type="body" sz="quarter" idx="14"/>
          </p:nvPr>
        </p:nvSpPr>
        <p:spPr>
          <a:xfrm>
            <a:off x="2325600" y="1340768"/>
            <a:ext cx="6062750" cy="3774848"/>
          </a:xfrm>
          <a:prstGeom prst="rect">
            <a:avLst/>
          </a:prstGeom>
        </p:spPr>
        <p:txBody>
          <a:bodyPr lIns="0" tIns="0" rIns="0" bIns="0"/>
          <a:lstStyle>
            <a:lvl1pPr marL="0" indent="0">
              <a:lnSpc>
                <a:spcPts val="4800"/>
              </a:lnSpc>
              <a:spcBef>
                <a:spcPts val="0"/>
              </a:spcBef>
              <a:buFontTx/>
              <a:buNone/>
              <a:defRPr sz="4400" b="0" i="0">
                <a:solidFill>
                  <a:schemeClr val="bg1"/>
                </a:solidFill>
                <a:latin typeface="Georgia" charset="0"/>
                <a:ea typeface="Georgia" charset="0"/>
                <a:cs typeface="Georgia" charset="0"/>
              </a:defRPr>
            </a:lvl1pPr>
          </a:lstStyle>
          <a:p>
            <a:pPr lvl="0"/>
            <a:r>
              <a:rPr lang="en-GB" dirty="0"/>
              <a:t>Click to edit Master text styles</a:t>
            </a:r>
          </a:p>
        </p:txBody>
      </p:sp>
      <p:sp>
        <p:nvSpPr>
          <p:cNvPr id="18" name="Text Placeholder 14"/>
          <p:cNvSpPr>
            <a:spLocks noGrp="1"/>
          </p:cNvSpPr>
          <p:nvPr>
            <p:ph type="body" sz="quarter" idx="15"/>
          </p:nvPr>
        </p:nvSpPr>
        <p:spPr>
          <a:xfrm>
            <a:off x="640800" y="1427168"/>
            <a:ext cx="1219139" cy="358775"/>
          </a:xfrm>
          <a:prstGeom prst="rect">
            <a:avLst/>
          </a:prstGeom>
        </p:spPr>
        <p:txBody>
          <a:bodyPr lIns="0" tIns="0" rIns="0" bIns="0"/>
          <a:lstStyle>
            <a:lvl1pPr marL="0" indent="0">
              <a:lnSpc>
                <a:spcPts val="1300"/>
              </a:lnSpc>
              <a:spcBef>
                <a:spcPts val="0"/>
              </a:spcBef>
              <a:buFontTx/>
              <a:buNone/>
              <a:defRPr sz="1100" b="0" i="0">
                <a:solidFill>
                  <a:schemeClr val="bg1"/>
                </a:solidFill>
                <a:latin typeface="Tahoma" charset="0"/>
                <a:ea typeface="Tahoma" charset="0"/>
                <a:cs typeface="Tahoma" charset="0"/>
              </a:defRPr>
            </a:lvl1pPr>
          </a:lstStyle>
          <a:p>
            <a:pPr lvl="0"/>
            <a:r>
              <a:rPr lang="en-GB" dirty="0"/>
              <a:t>Click to edit Master text styles</a:t>
            </a:r>
          </a:p>
        </p:txBody>
      </p:sp>
      <p:sp>
        <p:nvSpPr>
          <p:cNvPr id="19" name="Text Placeholder 14"/>
          <p:cNvSpPr>
            <a:spLocks noGrp="1"/>
          </p:cNvSpPr>
          <p:nvPr>
            <p:ph type="body" sz="quarter" idx="16"/>
          </p:nvPr>
        </p:nvSpPr>
        <p:spPr>
          <a:xfrm>
            <a:off x="640800" y="1787168"/>
            <a:ext cx="1219139" cy="536400"/>
          </a:xfrm>
          <a:prstGeom prst="rect">
            <a:avLst/>
          </a:prstGeom>
        </p:spPr>
        <p:txBody>
          <a:bodyPr lIns="0" tIns="0" rIns="0" bIns="0"/>
          <a:lstStyle>
            <a:lvl1pPr marL="0" indent="0">
              <a:lnSpc>
                <a:spcPts val="1300"/>
              </a:lnSpc>
              <a:spcBef>
                <a:spcPts val="0"/>
              </a:spcBef>
              <a:buFontTx/>
              <a:buNone/>
              <a:defRPr sz="1100" b="1" i="0">
                <a:solidFill>
                  <a:schemeClr val="bg1"/>
                </a:solidFill>
                <a:latin typeface="Tahoma" charset="0"/>
                <a:ea typeface="Tahoma" charset="0"/>
                <a:cs typeface="Tahoma" charset="0"/>
              </a:defRPr>
            </a:lvl1pPr>
          </a:lstStyle>
          <a:p>
            <a:pPr lvl="0"/>
            <a:r>
              <a:rPr lang="en-GB" dirty="0"/>
              <a:t>Click to edit Master text styles</a:t>
            </a:r>
          </a:p>
        </p:txBody>
      </p:sp>
      <p:sp>
        <p:nvSpPr>
          <p:cNvPr id="20" name="Text Placeholder 14"/>
          <p:cNvSpPr>
            <a:spLocks noGrp="1"/>
          </p:cNvSpPr>
          <p:nvPr>
            <p:ph type="body" sz="quarter" idx="17"/>
          </p:nvPr>
        </p:nvSpPr>
        <p:spPr>
          <a:xfrm>
            <a:off x="640800" y="2330768"/>
            <a:ext cx="1219139" cy="695325"/>
          </a:xfrm>
          <a:prstGeom prst="rect">
            <a:avLst/>
          </a:prstGeom>
        </p:spPr>
        <p:txBody>
          <a:bodyPr lIns="0" tIns="0" rIns="0" bIns="0"/>
          <a:lstStyle>
            <a:lvl1pPr marL="0" indent="0">
              <a:lnSpc>
                <a:spcPts val="1300"/>
              </a:lnSpc>
              <a:spcBef>
                <a:spcPts val="0"/>
              </a:spcBef>
              <a:buFontTx/>
              <a:buNone/>
              <a:defRPr sz="1100" b="1" i="0">
                <a:solidFill>
                  <a:schemeClr val="bg1"/>
                </a:solidFill>
                <a:latin typeface="Tahoma" charset="0"/>
                <a:ea typeface="Tahoma" charset="0"/>
                <a:cs typeface="Tahoma" charset="0"/>
              </a:defRPr>
            </a:lvl1pPr>
          </a:lstStyle>
          <a:p>
            <a:pPr lvl="0"/>
            <a:r>
              <a:rPr lang="en-GB" dirty="0"/>
              <a:t>Click to edit Master text styles</a:t>
            </a:r>
          </a:p>
        </p:txBody>
      </p:sp>
      <p:sp>
        <p:nvSpPr>
          <p:cNvPr id="8" name="Text Placeholder 14"/>
          <p:cNvSpPr>
            <a:spLocks noGrp="1"/>
          </p:cNvSpPr>
          <p:nvPr>
            <p:ph type="body" sz="quarter" idx="18"/>
          </p:nvPr>
        </p:nvSpPr>
        <p:spPr>
          <a:xfrm>
            <a:off x="645062" y="4960139"/>
            <a:ext cx="1219139" cy="229774"/>
          </a:xfrm>
          <a:prstGeom prst="rect">
            <a:avLst/>
          </a:prstGeom>
        </p:spPr>
        <p:txBody>
          <a:bodyPr lIns="0" tIns="0" rIns="0" bIns="0"/>
          <a:lstStyle>
            <a:lvl1pPr marL="0" indent="0">
              <a:lnSpc>
                <a:spcPts val="1300"/>
              </a:lnSpc>
              <a:spcBef>
                <a:spcPts val="0"/>
              </a:spcBef>
              <a:buFontTx/>
              <a:buNone/>
              <a:defRPr sz="1100" b="0" i="0">
                <a:solidFill>
                  <a:schemeClr val="bg1"/>
                </a:solidFill>
                <a:latin typeface="Tahoma"/>
                <a:ea typeface="Tahoma"/>
                <a:cs typeface="Tahoma"/>
              </a:defRPr>
            </a:lvl1pPr>
          </a:lstStyle>
          <a:p>
            <a:pPr lvl="0"/>
            <a:r>
              <a:rPr lang="en-GB" dirty="0"/>
              <a:t>Click to edit Master text styles</a:t>
            </a:r>
          </a:p>
        </p:txBody>
      </p:sp>
    </p:spTree>
    <p:extLst>
      <p:ext uri="{BB962C8B-B14F-4D97-AF65-F5344CB8AC3E}">
        <p14:creationId xmlns:p14="http://schemas.microsoft.com/office/powerpoint/2010/main" val="520498249"/>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pic>
        <p:nvPicPr>
          <p:cNvPr id="3"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Picture Placeholder 21"/>
          <p:cNvSpPr>
            <a:spLocks noGrp="1"/>
          </p:cNvSpPr>
          <p:nvPr>
            <p:ph type="pic" sz="quarter" idx="12"/>
          </p:nvPr>
        </p:nvSpPr>
        <p:spPr>
          <a:xfrm>
            <a:off x="611560" y="764704"/>
            <a:ext cx="7884740" cy="5112221"/>
          </a:xfrm>
          <a:prstGeom prst="rect">
            <a:avLst/>
          </a:prstGeom>
          <a:solidFill>
            <a:schemeClr val="bg1">
              <a:lumMod val="75000"/>
            </a:schemeClr>
          </a:solidFill>
        </p:spPr>
        <p:txBody>
          <a:bodyPr/>
          <a:lstStyle>
            <a:lvl1pPr marL="0" indent="0">
              <a:buFontTx/>
              <a:buNone/>
              <a:defRPr sz="2400" b="0" i="0">
                <a:ln>
                  <a:solidFill>
                    <a:srgbClr val="FFFFFF"/>
                  </a:solidFill>
                </a:ln>
                <a:solidFill>
                  <a:srgbClr val="FFFFFF"/>
                </a:solidFill>
                <a:latin typeface="Tahoma" charset="0"/>
                <a:ea typeface="Tahoma" charset="0"/>
                <a:cs typeface="Tahoma" charset="0"/>
              </a:defRPr>
            </a:lvl1pPr>
          </a:lstStyle>
          <a:p>
            <a:pPr lvl="0"/>
            <a:r>
              <a:rPr lang="en-GB" noProof="0" dirty="0"/>
              <a:t>Drag picture to placeholder or click icon to add</a:t>
            </a:r>
            <a:endParaRPr lang="en-US" noProof="0" dirty="0"/>
          </a:p>
        </p:txBody>
      </p:sp>
    </p:spTree>
    <p:extLst>
      <p:ext uri="{BB962C8B-B14F-4D97-AF65-F5344CB8AC3E}">
        <p14:creationId xmlns:p14="http://schemas.microsoft.com/office/powerpoint/2010/main" val="16964047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and subhead">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0"/>
          </p:nvPr>
        </p:nvSpPr>
        <p:spPr>
          <a:xfrm>
            <a:off x="899591" y="1890713"/>
            <a:ext cx="6515621" cy="1366120"/>
          </a:xfrm>
          <a:prstGeom prst="rect">
            <a:avLst/>
          </a:prstGeom>
        </p:spPr>
        <p:txBody>
          <a:bodyPr lIns="0" tIns="0" rIns="0" bIns="0"/>
          <a:lstStyle>
            <a:lvl1pPr marL="0" indent="0">
              <a:lnSpc>
                <a:spcPts val="4800"/>
              </a:lnSpc>
              <a:spcBef>
                <a:spcPts val="0"/>
              </a:spcBef>
              <a:buFontTx/>
              <a:buNone/>
              <a:defRPr sz="44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7" name="Text Placeholder 5"/>
          <p:cNvSpPr>
            <a:spLocks noGrp="1"/>
          </p:cNvSpPr>
          <p:nvPr>
            <p:ph type="body" sz="quarter" idx="11"/>
          </p:nvPr>
        </p:nvSpPr>
        <p:spPr>
          <a:xfrm>
            <a:off x="899592" y="4221163"/>
            <a:ext cx="6515620" cy="603104"/>
          </a:xfrm>
          <a:prstGeom prst="rect">
            <a:avLst/>
          </a:prstGeom>
        </p:spPr>
        <p:txBody>
          <a:bodyPr lIns="0" tIns="0" rIns="0" bIns="0"/>
          <a:lstStyle>
            <a:lvl1pPr marL="0" indent="0">
              <a:lnSpc>
                <a:spcPct val="100000"/>
              </a:lnSpc>
              <a:buFontTx/>
              <a:buNone/>
              <a:defRPr sz="1600" b="0" i="0">
                <a:solidFill>
                  <a:schemeClr val="tx1"/>
                </a:solidFill>
                <a:latin typeface="Tahoma" charset="0"/>
                <a:ea typeface="Tahoma" charset="0"/>
                <a:cs typeface="Tahoma" charset="0"/>
              </a:defRPr>
            </a:lvl1pPr>
          </a:lstStyle>
          <a:p>
            <a:pPr lvl="0"/>
            <a:r>
              <a:rPr lang="en-GB" dirty="0"/>
              <a:t>Click to edit Master text styles</a:t>
            </a:r>
          </a:p>
        </p:txBody>
      </p:sp>
    </p:spTree>
    <p:extLst>
      <p:ext uri="{BB962C8B-B14F-4D97-AF65-F5344CB8AC3E}">
        <p14:creationId xmlns:p14="http://schemas.microsoft.com/office/powerpoint/2010/main" val="1313176712"/>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1" y="689700"/>
            <a:ext cx="6515621" cy="651068"/>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6" name="Text Placeholder 5"/>
          <p:cNvSpPr>
            <a:spLocks noGrp="1"/>
          </p:cNvSpPr>
          <p:nvPr>
            <p:ph type="body" sz="quarter" idx="11"/>
          </p:nvPr>
        </p:nvSpPr>
        <p:spPr>
          <a:xfrm>
            <a:off x="827584" y="1557214"/>
            <a:ext cx="6587628" cy="4464074"/>
          </a:xfrm>
          <a:prstGeom prst="rect">
            <a:avLst/>
          </a:prstGeom>
        </p:spPr>
        <p:txBody>
          <a:bodyPr/>
          <a:lstStyle>
            <a:lvl1pPr marL="266700" indent="-266700">
              <a:buClr>
                <a:srgbClr val="598752"/>
              </a:buClr>
              <a:defRPr sz="1600">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600">
                <a:latin typeface="Tahoma" panose="020B0604030504040204" pitchFamily="34" charset="0"/>
                <a:ea typeface="Tahoma" panose="020B0604030504040204" pitchFamily="34" charset="0"/>
                <a:cs typeface="Tahoma" panose="020B0604030504040204" pitchFamily="34" charset="0"/>
              </a:defRPr>
            </a:lvl2pPr>
            <a:lvl3pPr marL="808038" indent="-266700">
              <a:buClr>
                <a:srgbClr val="598752"/>
              </a:buClr>
              <a:buFont typeface="Arial" panose="020B0604020202020204" pitchFamily="34" charset="0"/>
              <a:buChar char="̶"/>
              <a:defRPr sz="16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71558365"/>
      </p:ext>
    </p:extLst>
  </p:cSld>
  <p:clrMapOvr>
    <a:masterClrMapping/>
  </p:clrMapOvr>
  <p:transition spd="slow">
    <p:fade/>
  </p:transition>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Main headings, text and numbered points">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1" y="692696"/>
            <a:ext cx="6515621" cy="634666"/>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7" name="Text Placeholder 2"/>
          <p:cNvSpPr>
            <a:spLocks noGrp="1"/>
          </p:cNvSpPr>
          <p:nvPr>
            <p:ph type="body" sz="quarter" idx="11"/>
          </p:nvPr>
        </p:nvSpPr>
        <p:spPr>
          <a:xfrm>
            <a:off x="827584" y="1557214"/>
            <a:ext cx="6587628" cy="4465637"/>
          </a:xfrm>
          <a:prstGeom prst="rect">
            <a:avLst/>
          </a:prstGeom>
        </p:spPr>
        <p:txBody>
          <a:bodyPr/>
          <a:lstStyle>
            <a:lvl1pPr marL="266700" indent="-266700">
              <a:buClr>
                <a:srgbClr val="598752"/>
              </a:buClr>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mj-lt"/>
              <a:buAutoNum type="romanLcPeriod"/>
              <a:defRPr sz="160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600">
                <a:latin typeface="Tahoma" panose="020B0604030504040204" pitchFamily="34" charset="0"/>
                <a:ea typeface="Tahoma" panose="020B0604030504040204" pitchFamily="34" charset="0"/>
                <a:cs typeface="Tahoma" panose="020B0604030504040204" pitchFamily="34" charset="0"/>
              </a:defRPr>
            </a:lvl3pPr>
            <a:lvl4pPr marL="23431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4pPr>
            <a:lvl5pPr marL="2952750" indent="-514350">
              <a:buFont typeface="+mj-lt"/>
              <a:buAutoNum type="arabicPeriod"/>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548436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style">
    <p:spTree>
      <p:nvGrpSpPr>
        <p:cNvPr id="1" name=""/>
        <p:cNvGrpSpPr/>
        <p:nvPr/>
      </p:nvGrpSpPr>
      <p:grpSpPr>
        <a:xfrm>
          <a:off x="0" y="0"/>
          <a:ext cx="0" cy="0"/>
          <a:chOff x="0" y="0"/>
          <a:chExt cx="0" cy="0"/>
        </a:xfrm>
      </p:grpSpPr>
      <p:pic>
        <p:nvPicPr>
          <p:cNvPr id="8"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2" y="1628800"/>
            <a:ext cx="3167583" cy="4464025"/>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a:t>Click to edit Master text styles</a:t>
            </a:r>
          </a:p>
        </p:txBody>
      </p:sp>
      <p:sp>
        <p:nvSpPr>
          <p:cNvPr id="5" name="Text Placeholder 5"/>
          <p:cNvSpPr>
            <a:spLocks noGrp="1"/>
          </p:cNvSpPr>
          <p:nvPr>
            <p:ph type="body" sz="quarter" idx="10"/>
          </p:nvPr>
        </p:nvSpPr>
        <p:spPr>
          <a:xfrm>
            <a:off x="899591" y="692696"/>
            <a:ext cx="6515621" cy="64604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7" name="Text Placeholder 5"/>
          <p:cNvSpPr>
            <a:spLocks noGrp="1"/>
          </p:cNvSpPr>
          <p:nvPr>
            <p:ph type="body" sz="quarter" idx="12"/>
          </p:nvPr>
        </p:nvSpPr>
        <p:spPr>
          <a:xfrm>
            <a:off x="4284663" y="1628800"/>
            <a:ext cx="3167583" cy="4464025"/>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a:t>Click to edit Master text styles</a:t>
            </a:r>
          </a:p>
        </p:txBody>
      </p:sp>
    </p:spTree>
    <p:extLst>
      <p:ext uri="{BB962C8B-B14F-4D97-AF65-F5344CB8AC3E}">
        <p14:creationId xmlns:p14="http://schemas.microsoft.com/office/powerpoint/2010/main" val="1223581112"/>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style with bullet points">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1" y="692696"/>
            <a:ext cx="6515621" cy="64604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8" name="Text Placeholder 5"/>
          <p:cNvSpPr>
            <a:spLocks noGrp="1"/>
          </p:cNvSpPr>
          <p:nvPr>
            <p:ph type="body" sz="quarter" idx="11" hasCustomPrompt="1"/>
          </p:nvPr>
        </p:nvSpPr>
        <p:spPr>
          <a:xfrm>
            <a:off x="899666" y="1584000"/>
            <a:ext cx="3167583" cy="4437288"/>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598752"/>
              </a:buClr>
              <a:buSzTx/>
              <a:buFont typeface="Arial" panose="020B0604020202020204" pitchFamily="34" charset="0"/>
              <a:buChar char="•"/>
              <a:tabLst/>
              <a:defRPr sz="140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400">
                <a:latin typeface="Tahoma" panose="020B0604030504040204" pitchFamily="34" charset="0"/>
                <a:ea typeface="Tahoma" panose="020B0604030504040204" pitchFamily="34" charset="0"/>
                <a:cs typeface="Tahoma" panose="020B0604030504040204" pitchFamily="34" charset="0"/>
              </a:defRPr>
            </a:lvl2pPr>
            <a:lvl3pPr marL="808038" indent="-1778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163638" indent="-301625">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9" name="Text Placeholder 5"/>
          <p:cNvSpPr>
            <a:spLocks noGrp="1"/>
          </p:cNvSpPr>
          <p:nvPr>
            <p:ph type="body" sz="quarter" idx="12" hasCustomPrompt="1"/>
          </p:nvPr>
        </p:nvSpPr>
        <p:spPr>
          <a:xfrm>
            <a:off x="4284737" y="1584000"/>
            <a:ext cx="3167583" cy="4437288"/>
          </a:xfrm>
          <a:prstGeom prst="rect">
            <a:avLst/>
          </a:prstGeom>
        </p:spPr>
        <p:txBody>
          <a:bodyPr lIns="0" tIns="0" rIns="0" bIns="0" numCol="1" spcCol="216000"/>
          <a:lstStyle>
            <a:lvl1pPr marL="285750" marR="0" indent="-285750" algn="l" defTabSz="606425" rtl="0" eaLnBrk="1" fontAlgn="base" latinLnBrk="0" hangingPunct="1">
              <a:lnSpc>
                <a:spcPts val="2000"/>
              </a:lnSpc>
              <a:spcBef>
                <a:spcPts val="0"/>
              </a:spcBef>
              <a:spcAft>
                <a:spcPct val="0"/>
              </a:spcAft>
              <a:buClr>
                <a:srgbClr val="598752"/>
              </a:buClr>
              <a:buSzTx/>
              <a:buFont typeface="Arial" panose="020B0604020202020204" pitchFamily="34" charset="0"/>
              <a:buChar char="•"/>
              <a:tabLst/>
              <a:defRPr sz="140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41338" indent="-274638">
              <a:buClr>
                <a:srgbClr val="598752"/>
              </a:buClr>
              <a:buFont typeface="Courier New" panose="02070309020205020404" pitchFamily="49" charset="0"/>
              <a:buChar char="o"/>
              <a:defRPr sz="1400">
                <a:latin typeface="Tahoma" panose="020B0604030504040204" pitchFamily="34" charset="0"/>
                <a:ea typeface="Tahoma" panose="020B0604030504040204" pitchFamily="34" charset="0"/>
                <a:cs typeface="Tahoma" panose="020B0604030504040204" pitchFamily="34" charset="0"/>
              </a:defRPr>
            </a:lvl2pPr>
            <a:lvl3pPr marL="808038" indent="-1778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163638" indent="-301625">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US" dirty="0"/>
              <a:t>Click to add text</a:t>
            </a:r>
          </a:p>
          <a:p>
            <a:pPr lvl="1"/>
            <a:r>
              <a:rPr lang="en-US" dirty="0"/>
              <a:t>Second Bullet Point</a:t>
            </a:r>
          </a:p>
          <a:p>
            <a:pPr lvl="2"/>
            <a:r>
              <a:rPr lang="en-US" dirty="0"/>
              <a:t>Third Bullet Point</a:t>
            </a:r>
          </a:p>
          <a:p>
            <a:pPr lvl="3"/>
            <a:endParaRPr lang="en-US" dirty="0"/>
          </a:p>
          <a:p>
            <a:pPr lvl="0"/>
            <a:endParaRPr lang="en-GB" dirty="0"/>
          </a:p>
        </p:txBody>
      </p:sp>
    </p:spTree>
    <p:extLst>
      <p:ext uri="{BB962C8B-B14F-4D97-AF65-F5344CB8AC3E}">
        <p14:creationId xmlns:p14="http://schemas.microsoft.com/office/powerpoint/2010/main" val="424345712"/>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text style with numbered points">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481464" cy="64604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8" name="Text Placeholder 5"/>
          <p:cNvSpPr>
            <a:spLocks noGrp="1"/>
          </p:cNvSpPr>
          <p:nvPr>
            <p:ph type="body" sz="quarter" idx="11" hasCustomPrompt="1"/>
          </p:nvPr>
        </p:nvSpPr>
        <p:spPr>
          <a:xfrm>
            <a:off x="894944" y="1584148"/>
            <a:ext cx="3167583" cy="4437140"/>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598752"/>
              </a:buClr>
              <a:buSzTx/>
              <a:buFont typeface="+mj-lt"/>
              <a:buAutoNum type="arabicPeriod"/>
              <a:tabLst/>
              <a:defRPr sz="1400" b="0" i="0" baseline="0">
                <a:solidFill>
                  <a:schemeClr val="tx1"/>
                </a:solidFill>
                <a:latin typeface="Tahoma"/>
                <a:ea typeface="Tahoma"/>
                <a:cs typeface="Tahoma"/>
              </a:defRPr>
            </a:lvl1pPr>
            <a:lvl2pPr marL="541338" indent="-274638">
              <a:buClr>
                <a:srgbClr val="598752"/>
              </a:buClr>
              <a:buFont typeface="+mj-lt"/>
              <a:buAutoNum type="romanLcPeriod"/>
              <a:defRPr sz="1400" baseline="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a:p>
            <a:pPr lvl="3"/>
            <a:endParaRPr lang="en-GB" dirty="0"/>
          </a:p>
        </p:txBody>
      </p:sp>
      <p:sp>
        <p:nvSpPr>
          <p:cNvPr id="9" name="Text Placeholder 5"/>
          <p:cNvSpPr>
            <a:spLocks noGrp="1"/>
          </p:cNvSpPr>
          <p:nvPr>
            <p:ph type="body" sz="quarter" idx="12" hasCustomPrompt="1"/>
          </p:nvPr>
        </p:nvSpPr>
        <p:spPr>
          <a:xfrm>
            <a:off x="4280015" y="1584148"/>
            <a:ext cx="3167583" cy="4437140"/>
          </a:xfrm>
          <a:prstGeom prst="rect">
            <a:avLst/>
          </a:prstGeom>
        </p:spPr>
        <p:txBody>
          <a:bodyPr lIns="0" tIns="0" rIns="0" bIns="0" numCol="1" spcCol="216000"/>
          <a:lstStyle>
            <a:lvl1pPr marL="266700" marR="0" indent="-266700" algn="l" defTabSz="606425" rtl="0" eaLnBrk="1" fontAlgn="base" latinLnBrk="0" hangingPunct="1">
              <a:lnSpc>
                <a:spcPts val="2000"/>
              </a:lnSpc>
              <a:spcBef>
                <a:spcPts val="0"/>
              </a:spcBef>
              <a:spcAft>
                <a:spcPct val="0"/>
              </a:spcAft>
              <a:buClr>
                <a:srgbClr val="598752"/>
              </a:buClr>
              <a:buSzTx/>
              <a:buFont typeface="+mj-lt"/>
              <a:buAutoNum type="arabicPeriod"/>
              <a:tabLst/>
              <a:defRPr sz="1400" b="0" i="0" baseline="0">
                <a:solidFill>
                  <a:schemeClr val="tx1"/>
                </a:solidFill>
                <a:latin typeface="Tahoma"/>
                <a:ea typeface="Tahoma"/>
                <a:cs typeface="Tahoma"/>
              </a:defRPr>
            </a:lvl1pPr>
            <a:lvl2pPr marL="541338" indent="-274638">
              <a:buClr>
                <a:srgbClr val="598752"/>
              </a:buClr>
              <a:buFont typeface="+mj-lt"/>
              <a:buAutoNum type="romanLcPeriod"/>
              <a:defRPr sz="1400">
                <a:latin typeface="Tahoma" panose="020B0604030504040204" pitchFamily="34" charset="0"/>
                <a:ea typeface="Tahoma" panose="020B0604030504040204" pitchFamily="34" charset="0"/>
                <a:cs typeface="Tahoma" panose="020B0604030504040204" pitchFamily="34" charset="0"/>
              </a:defRPr>
            </a:lvl2pPr>
            <a:lvl3pPr marL="896938" indent="-266700">
              <a:buClr>
                <a:srgbClr val="598752"/>
              </a:buClr>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3pPr>
            <a:lvl4pPr marL="1252538" indent="-285750">
              <a:buFont typeface="Arial" panose="020B0604020202020204" pitchFamily="34" charset="0"/>
              <a:buChar char="̶"/>
              <a:defRPr sz="140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p:txBody>
      </p:sp>
    </p:spTree>
    <p:extLst>
      <p:ext uri="{BB962C8B-B14F-4D97-AF65-F5344CB8AC3E}">
        <p14:creationId xmlns:p14="http://schemas.microsoft.com/office/powerpoint/2010/main" val="18518989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and graph position">
    <p:spTree>
      <p:nvGrpSpPr>
        <p:cNvPr id="1" name=""/>
        <p:cNvGrpSpPr/>
        <p:nvPr/>
      </p:nvGrpSpPr>
      <p:grpSpPr>
        <a:xfrm>
          <a:off x="0" y="0"/>
          <a:ext cx="0" cy="0"/>
          <a:chOff x="0" y="0"/>
          <a:chExt cx="0" cy="0"/>
        </a:xfrm>
      </p:grpSpPr>
      <p:pic>
        <p:nvPicPr>
          <p:cNvPr id="4"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1" y="692696"/>
            <a:ext cx="6515621" cy="64604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3" name="Chart Placeholder 2"/>
          <p:cNvSpPr>
            <a:spLocks noGrp="1"/>
          </p:cNvSpPr>
          <p:nvPr>
            <p:ph type="chart" sz="quarter" idx="11"/>
          </p:nvPr>
        </p:nvSpPr>
        <p:spPr>
          <a:xfrm>
            <a:off x="899592" y="1554760"/>
            <a:ext cx="6515620" cy="4538065"/>
          </a:xfrm>
          <a:prstGeom prst="rect">
            <a:avLst/>
          </a:prstGeom>
        </p:spPr>
        <p:txBody>
          <a:bodyPr/>
          <a:lstStyle/>
          <a:p>
            <a:pPr lvl="0"/>
            <a:endParaRPr lang="en-US" noProof="0"/>
          </a:p>
        </p:txBody>
      </p:sp>
    </p:spTree>
    <p:extLst>
      <p:ext uri="{BB962C8B-B14F-4D97-AF65-F5344CB8AC3E}">
        <p14:creationId xmlns:p14="http://schemas.microsoft.com/office/powerpoint/2010/main" val="782794376"/>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lumn text style with chart">
    <p:spTree>
      <p:nvGrpSpPr>
        <p:cNvPr id="1" name=""/>
        <p:cNvGrpSpPr/>
        <p:nvPr/>
      </p:nvGrpSpPr>
      <p:grpSpPr>
        <a:xfrm>
          <a:off x="0" y="0"/>
          <a:ext cx="0" cy="0"/>
          <a:chOff x="0" y="0"/>
          <a:chExt cx="0" cy="0"/>
        </a:xfrm>
      </p:grpSpPr>
      <p:pic>
        <p:nvPicPr>
          <p:cNvPr id="7" name="Picture 1" descr="UWE-Logo-Bottom.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00113" y="6326188"/>
            <a:ext cx="1081087"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2" y="1628800"/>
            <a:ext cx="3167583" cy="4464024"/>
          </a:xfrm>
          <a:prstGeom prst="rect">
            <a:avLst/>
          </a:prstGeom>
        </p:spPr>
        <p:txBody>
          <a:bodyPr lIns="0" tIns="0" rIns="0" bIns="0" numCol="1" spcCol="216000"/>
          <a:lstStyle>
            <a:lvl1pPr marL="0" marR="0" indent="0" algn="l" defTabSz="606425" rtl="0" eaLnBrk="1" fontAlgn="base" latinLnBrk="0" hangingPunct="1">
              <a:lnSpc>
                <a:spcPts val="2000"/>
              </a:lnSpc>
              <a:spcBef>
                <a:spcPts val="0"/>
              </a:spcBef>
              <a:spcAft>
                <a:spcPct val="0"/>
              </a:spcAft>
              <a:buClrTx/>
              <a:buSzTx/>
              <a:buFontTx/>
              <a:buNone/>
              <a:tabLst/>
              <a:defRPr sz="1400" b="0" i="0" baseline="0">
                <a:solidFill>
                  <a:schemeClr val="tx1"/>
                </a:solidFill>
                <a:latin typeface="Tahoma" charset="0"/>
                <a:ea typeface="Tahoma" charset="0"/>
                <a:cs typeface="Tahoma" charset="0"/>
              </a:defRPr>
            </a:lvl1pPr>
          </a:lstStyle>
          <a:p>
            <a:pPr lvl="0"/>
            <a:r>
              <a:rPr lang="en-GB" dirty="0"/>
              <a:t>Click to edit Master text styles</a:t>
            </a:r>
          </a:p>
        </p:txBody>
      </p:sp>
      <p:sp>
        <p:nvSpPr>
          <p:cNvPr id="5" name="Text Placeholder 5"/>
          <p:cNvSpPr>
            <a:spLocks noGrp="1"/>
          </p:cNvSpPr>
          <p:nvPr>
            <p:ph type="body" sz="quarter" idx="10"/>
          </p:nvPr>
        </p:nvSpPr>
        <p:spPr>
          <a:xfrm>
            <a:off x="899591" y="692696"/>
            <a:ext cx="6515621" cy="646040"/>
          </a:xfrm>
          <a:prstGeom prst="rect">
            <a:avLst/>
          </a:prstGeom>
        </p:spPr>
        <p:txBody>
          <a:bodyPr lIns="0" tIns="0" rIns="0" bIns="0"/>
          <a:lstStyle>
            <a:lvl1pPr marL="0" indent="0">
              <a:lnSpc>
                <a:spcPts val="4200"/>
              </a:lnSpc>
              <a:buFontTx/>
              <a:buNone/>
              <a:defRPr sz="4000" b="0" i="0">
                <a:solidFill>
                  <a:srgbClr val="598752"/>
                </a:solidFill>
                <a:latin typeface="Georgia" charset="0"/>
                <a:ea typeface="Georgia" charset="0"/>
                <a:cs typeface="Georgia" charset="0"/>
              </a:defRPr>
            </a:lvl1pPr>
          </a:lstStyle>
          <a:p>
            <a:pPr lvl="0"/>
            <a:r>
              <a:rPr lang="en-GB" dirty="0"/>
              <a:t>Click to edit Master text styles</a:t>
            </a:r>
          </a:p>
        </p:txBody>
      </p:sp>
      <p:sp>
        <p:nvSpPr>
          <p:cNvPr id="3" name="Chart Placeholder 2"/>
          <p:cNvSpPr>
            <a:spLocks noGrp="1"/>
          </p:cNvSpPr>
          <p:nvPr>
            <p:ph type="chart" sz="quarter" idx="12"/>
          </p:nvPr>
        </p:nvSpPr>
        <p:spPr>
          <a:xfrm>
            <a:off x="4284663" y="1628799"/>
            <a:ext cx="3816350" cy="4464025"/>
          </a:xfrm>
          <a:prstGeom prst="rect">
            <a:avLst/>
          </a:prstGeom>
        </p:spPr>
        <p:txBody>
          <a:bodyPr/>
          <a:lstStyle/>
          <a:p>
            <a:pPr lvl="0"/>
            <a:endParaRPr lang="en-US" noProof="0"/>
          </a:p>
        </p:txBody>
      </p:sp>
    </p:spTree>
    <p:extLst>
      <p:ext uri="{BB962C8B-B14F-4D97-AF65-F5344CB8AC3E}">
        <p14:creationId xmlns:p14="http://schemas.microsoft.com/office/powerpoint/2010/main" val="94025591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36512" y="6639163"/>
            <a:ext cx="659155" cy="246221"/>
          </a:xfrm>
          <a:prstGeom prst="rect">
            <a:avLst/>
          </a:prstGeom>
          <a:noFill/>
        </p:spPr>
        <p:txBody>
          <a:bodyPr wrap="none" rtlCol="0">
            <a:spAutoFit/>
          </a:bodyPr>
          <a:lstStyle/>
          <a:p>
            <a:fld id="{588F9781-3839-44DF-A47F-552E6098A3B9}" type="slidenum">
              <a:rPr lang="en-GB" sz="1000" smtClean="0"/>
              <a:t>‹#›</a:t>
            </a:fld>
            <a:r>
              <a:rPr lang="en-GB" sz="1000" dirty="0"/>
              <a:t> of 17</a:t>
            </a:r>
          </a:p>
        </p:txBody>
      </p:sp>
    </p:spTree>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Lst>
  <p:transition spd="slow">
    <p:fade/>
  </p:transition>
  <p:hf hdr="0" ftr="0" dt="0"/>
  <p:txStyles>
    <p:titleStyle>
      <a:lvl1pPr algn="ctr" defTabSz="606425" rtl="0" eaLnBrk="0" fontAlgn="base" hangingPunct="0">
        <a:spcBef>
          <a:spcPct val="0"/>
        </a:spcBef>
        <a:spcAft>
          <a:spcPct val="0"/>
        </a:spcAft>
        <a:defRPr sz="5800" kern="1200">
          <a:solidFill>
            <a:schemeClr val="tx1"/>
          </a:solidFill>
          <a:latin typeface="+mj-lt"/>
          <a:ea typeface="ＭＳ Ｐゴシック" charset="0"/>
          <a:cs typeface="ＭＳ Ｐゴシック" charset="0"/>
        </a:defRPr>
      </a:lvl1pPr>
      <a:lvl2pPr algn="ctr" defTabSz="606425"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2pPr>
      <a:lvl3pPr algn="ctr" defTabSz="606425"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3pPr>
      <a:lvl4pPr algn="ctr" defTabSz="606425"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4pPr>
      <a:lvl5pPr algn="ctr" defTabSz="606425" rtl="0" eaLnBrk="0" fontAlgn="base" hangingPunct="0">
        <a:spcBef>
          <a:spcPct val="0"/>
        </a:spcBef>
        <a:spcAft>
          <a:spcPct val="0"/>
        </a:spcAft>
        <a:defRPr sz="5800">
          <a:solidFill>
            <a:schemeClr val="tx1"/>
          </a:solidFill>
          <a:latin typeface="Calibri" charset="0"/>
          <a:ea typeface="ＭＳ Ｐゴシック" charset="0"/>
          <a:cs typeface="ＭＳ Ｐゴシック" charset="0"/>
        </a:defRPr>
      </a:lvl5pPr>
      <a:lvl6pPr marL="609555"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6pPr>
      <a:lvl7pPr marL="1219110"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7pPr>
      <a:lvl8pPr marL="1828664"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8pPr>
      <a:lvl9pPr marL="2438218" algn="ctr" defTabSz="609555" rtl="0" eaLnBrk="1" fontAlgn="base" hangingPunct="1">
        <a:spcBef>
          <a:spcPct val="0"/>
        </a:spcBef>
        <a:spcAft>
          <a:spcPct val="0"/>
        </a:spcAft>
        <a:defRPr sz="5867">
          <a:solidFill>
            <a:schemeClr val="tx1"/>
          </a:solidFill>
          <a:latin typeface="Calibri" charset="0"/>
          <a:ea typeface="ＭＳ Ｐゴシック" charset="0"/>
          <a:cs typeface="ＭＳ Ｐゴシック" charset="0"/>
        </a:defRPr>
      </a:lvl9pPr>
    </p:titleStyle>
    <p:bodyStyle>
      <a:lvl1pPr marL="454025" indent="-454025" algn="l" defTabSz="606425" rtl="0" eaLnBrk="0" fontAlgn="base" hangingPunct="0">
        <a:spcBef>
          <a:spcPct val="20000"/>
        </a:spcBef>
        <a:spcAft>
          <a:spcPct val="0"/>
        </a:spcAft>
        <a:buFont typeface="Arial" charset="0"/>
        <a:buChar char="•"/>
        <a:defRPr sz="4200" kern="1200">
          <a:solidFill>
            <a:schemeClr val="tx1"/>
          </a:solidFill>
          <a:latin typeface="+mn-lt"/>
          <a:ea typeface="ＭＳ Ｐゴシック" charset="0"/>
          <a:cs typeface="ＭＳ Ｐゴシック" charset="0"/>
        </a:defRPr>
      </a:lvl1pPr>
      <a:lvl2pPr marL="987425" indent="-377825" algn="l" defTabSz="606425" rtl="0" eaLnBrk="0" fontAlgn="base" hangingPunct="0">
        <a:spcBef>
          <a:spcPct val="20000"/>
        </a:spcBef>
        <a:spcAft>
          <a:spcPct val="0"/>
        </a:spcAft>
        <a:buFont typeface="Arial" charset="0"/>
        <a:buChar char="–"/>
        <a:defRPr sz="3700" kern="1200">
          <a:solidFill>
            <a:schemeClr val="tx1"/>
          </a:solidFill>
          <a:latin typeface="+mn-lt"/>
          <a:ea typeface="ＭＳ Ｐゴシック" charset="0"/>
          <a:cs typeface="+mn-cs"/>
        </a:defRPr>
      </a:lvl2pPr>
      <a:lvl3pPr marL="1520825" indent="-301625" algn="l" defTabSz="606425"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3pPr>
      <a:lvl4pPr marL="2130425" indent="-301625" algn="l" defTabSz="606425"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4pPr>
      <a:lvl5pPr marL="2740025" indent="-301625" algn="l" defTabSz="606425" rtl="0" eaLnBrk="0" fontAlgn="base" hangingPunct="0">
        <a:spcBef>
          <a:spcPct val="20000"/>
        </a:spcBef>
        <a:spcAft>
          <a:spcPct val="0"/>
        </a:spcAft>
        <a:buFont typeface="Arial" charset="0"/>
        <a:buChar char="»"/>
        <a:defRPr sz="2600" kern="1200">
          <a:solidFill>
            <a:schemeClr val="tx1"/>
          </a:solidFill>
          <a:latin typeface="+mn-lt"/>
          <a:ea typeface="ＭＳ Ｐゴシック" charset="0"/>
          <a:cs typeface="+mn-cs"/>
        </a:defRPr>
      </a:lvl5pPr>
      <a:lvl6pPr marL="3352548" indent="-304776" algn="l" defTabSz="609555" rtl="0" eaLnBrk="1" latinLnBrk="0" hangingPunct="1">
        <a:spcBef>
          <a:spcPct val="20000"/>
        </a:spcBef>
        <a:buFont typeface="Arial"/>
        <a:buChar char="•"/>
        <a:defRPr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55" rtl="0" eaLnBrk="1" latinLnBrk="0" hangingPunct="1">
        <a:defRPr sz="2400" kern="1200">
          <a:solidFill>
            <a:schemeClr val="tx1"/>
          </a:solidFill>
          <a:latin typeface="+mn-lt"/>
          <a:ea typeface="+mn-ea"/>
          <a:cs typeface="+mn-cs"/>
        </a:defRPr>
      </a:lvl1pPr>
      <a:lvl2pPr marL="609555" algn="l" defTabSz="609555" rtl="0" eaLnBrk="1" latinLnBrk="0" hangingPunct="1">
        <a:defRPr sz="2400" kern="1200">
          <a:solidFill>
            <a:schemeClr val="tx1"/>
          </a:solidFill>
          <a:latin typeface="+mn-lt"/>
          <a:ea typeface="+mn-ea"/>
          <a:cs typeface="+mn-cs"/>
        </a:defRPr>
      </a:lvl2pPr>
      <a:lvl3pPr marL="1219110" algn="l" defTabSz="609555" rtl="0" eaLnBrk="1" latinLnBrk="0" hangingPunct="1">
        <a:defRPr sz="2400" kern="1200">
          <a:solidFill>
            <a:schemeClr val="tx1"/>
          </a:solidFill>
          <a:latin typeface="+mn-lt"/>
          <a:ea typeface="+mn-ea"/>
          <a:cs typeface="+mn-cs"/>
        </a:defRPr>
      </a:lvl3pPr>
      <a:lvl4pPr marL="1828664" algn="l" defTabSz="609555" rtl="0" eaLnBrk="1" latinLnBrk="0" hangingPunct="1">
        <a:defRPr sz="2400" kern="1200">
          <a:solidFill>
            <a:schemeClr val="tx1"/>
          </a:solidFill>
          <a:latin typeface="+mn-lt"/>
          <a:ea typeface="+mn-ea"/>
          <a:cs typeface="+mn-cs"/>
        </a:defRPr>
      </a:lvl4pPr>
      <a:lvl5pPr marL="2438218" algn="l" defTabSz="609555" rtl="0" eaLnBrk="1" latinLnBrk="0" hangingPunct="1">
        <a:defRPr sz="2400" kern="1200">
          <a:solidFill>
            <a:schemeClr val="tx1"/>
          </a:solidFill>
          <a:latin typeface="+mn-lt"/>
          <a:ea typeface="+mn-ea"/>
          <a:cs typeface="+mn-cs"/>
        </a:defRPr>
      </a:lvl5pPr>
      <a:lvl6pPr marL="3047772" algn="l" defTabSz="609555" rtl="0" eaLnBrk="1" latinLnBrk="0" hangingPunct="1">
        <a:defRPr sz="2400" kern="1200">
          <a:solidFill>
            <a:schemeClr val="tx1"/>
          </a:solidFill>
          <a:latin typeface="+mn-lt"/>
          <a:ea typeface="+mn-ea"/>
          <a:cs typeface="+mn-cs"/>
        </a:defRPr>
      </a:lvl6pPr>
      <a:lvl7pPr marL="3657327" algn="l" defTabSz="609555" rtl="0" eaLnBrk="1" latinLnBrk="0" hangingPunct="1">
        <a:defRPr sz="2400" kern="1200">
          <a:solidFill>
            <a:schemeClr val="tx1"/>
          </a:solidFill>
          <a:latin typeface="+mn-lt"/>
          <a:ea typeface="+mn-ea"/>
          <a:cs typeface="+mn-cs"/>
        </a:defRPr>
      </a:lvl7pPr>
      <a:lvl8pPr marL="4266880" algn="l" defTabSz="609555" rtl="0" eaLnBrk="1" latinLnBrk="0" hangingPunct="1">
        <a:defRPr sz="2400" kern="1200">
          <a:solidFill>
            <a:schemeClr val="tx1"/>
          </a:solidFill>
          <a:latin typeface="+mn-lt"/>
          <a:ea typeface="+mn-ea"/>
          <a:cs typeface="+mn-cs"/>
        </a:defRPr>
      </a:lvl8pPr>
      <a:lvl9pPr marL="4876435" algn="l" defTabSz="60955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Placeholder 1"/>
          <p:cNvSpPr>
            <a:spLocks noGrp="1"/>
          </p:cNvSpPr>
          <p:nvPr>
            <p:ph type="body" sz="quarter" idx="14"/>
          </p:nvPr>
        </p:nvSpPr>
        <p:spPr bwMode="auto">
          <a:xfrm>
            <a:off x="2051720" y="791006"/>
            <a:ext cx="7092280" cy="377484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r>
              <a:rPr lang="en-GB" sz="3200" dirty="0"/>
              <a:t>Motivating energy conservation in organisations: Smart metering and the emergence and diffusion of social norms</a:t>
            </a:r>
          </a:p>
          <a:p>
            <a:endParaRPr lang="en-GB" dirty="0"/>
          </a:p>
          <a:p>
            <a:r>
              <a:rPr lang="en-GB" sz="2800" dirty="0"/>
              <a:t>BIEE 2018 5pm </a:t>
            </a:r>
          </a:p>
        </p:txBody>
      </p:sp>
      <p:sp>
        <p:nvSpPr>
          <p:cNvPr id="13314" name="Text Placeholder 2"/>
          <p:cNvSpPr>
            <a:spLocks noGrp="1"/>
          </p:cNvSpPr>
          <p:nvPr>
            <p:ph type="body" sz="quarter" idx="1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GB" altLang="en-US">
                <a:ea typeface="ＭＳ Ｐゴシック" charset="-128"/>
              </a:rPr>
              <a:t>Presentation by</a:t>
            </a:r>
          </a:p>
          <a:p>
            <a:pPr>
              <a:spcBef>
                <a:spcPct val="0"/>
              </a:spcBef>
            </a:pPr>
            <a:endParaRPr lang="en-US" altLang="en-US">
              <a:ea typeface="ＭＳ Ｐゴシック" charset="-128"/>
            </a:endParaRPr>
          </a:p>
        </p:txBody>
      </p:sp>
      <p:sp>
        <p:nvSpPr>
          <p:cNvPr id="13315" name="Text Placeholder 3"/>
          <p:cNvSpPr>
            <a:spLocks noGrp="1"/>
          </p:cNvSpPr>
          <p:nvPr>
            <p:ph type="body"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US" altLang="en-US" dirty="0">
                <a:ea typeface="ＭＳ Ｐゴシック" charset="-128"/>
              </a:rPr>
              <a:t>Dr Peter Bradley</a:t>
            </a:r>
          </a:p>
        </p:txBody>
      </p:sp>
      <p:sp>
        <p:nvSpPr>
          <p:cNvPr id="13316" name="Text Placeholder 4"/>
          <p:cNvSpPr>
            <a:spLocks noGrp="1"/>
          </p:cNvSpPr>
          <p:nvPr>
            <p:ph type="body" sz="quarter" idx="17"/>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endParaRPr lang="en-US" altLang="en-US" dirty="0">
              <a:ea typeface="ＭＳ Ｐゴシック" charset="-128"/>
            </a:endParaRPr>
          </a:p>
        </p:txBody>
      </p:sp>
      <p:sp>
        <p:nvSpPr>
          <p:cNvPr id="2" name="Text Placeholder 1"/>
          <p:cNvSpPr>
            <a:spLocks noGrp="1"/>
          </p:cNvSpPr>
          <p:nvPr>
            <p:ph type="body" sz="quarter" idx="18"/>
          </p:nvPr>
        </p:nvSpPr>
        <p:spPr/>
        <p:txBody>
          <a:bodyPr/>
          <a:lstStyle/>
          <a:p>
            <a:r>
              <a:rPr lang="en-US" dirty="0"/>
              <a:t>18</a:t>
            </a:r>
            <a:r>
              <a:rPr lang="en-US" baseline="30000" dirty="0"/>
              <a:t>th</a:t>
            </a:r>
            <a:r>
              <a:rPr lang="en-US" dirty="0"/>
              <a:t> September 2018</a:t>
            </a:r>
          </a:p>
        </p:txBody>
      </p:sp>
    </p:spTree>
    <p:extLst>
      <p:ext uri="{BB962C8B-B14F-4D97-AF65-F5344CB8AC3E}">
        <p14:creationId xmlns:p14="http://schemas.microsoft.com/office/powerpoint/2010/main" val="441416847"/>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1" y="689700"/>
            <a:ext cx="7200801" cy="651068"/>
          </a:xfrm>
        </p:spPr>
        <p:txBody>
          <a:bodyPr/>
          <a:lstStyle/>
          <a:p>
            <a:r>
              <a:rPr lang="en-GB" dirty="0"/>
              <a:t>Results social norms emergence</a:t>
            </a:r>
          </a:p>
          <a:p>
            <a:endParaRPr lang="en-GB" dirty="0"/>
          </a:p>
        </p:txBody>
      </p:sp>
      <p:sp>
        <p:nvSpPr>
          <p:cNvPr id="3" name="Text Placeholder 2"/>
          <p:cNvSpPr>
            <a:spLocks noGrp="1"/>
          </p:cNvSpPr>
          <p:nvPr>
            <p:ph type="body" sz="quarter" idx="11"/>
          </p:nvPr>
        </p:nvSpPr>
        <p:spPr>
          <a:xfrm>
            <a:off x="899591" y="4077072"/>
            <a:ext cx="6587628" cy="360040"/>
          </a:xfrm>
        </p:spPr>
        <p:txBody>
          <a:bodyPr/>
          <a:lstStyle/>
          <a:p>
            <a:pPr marL="0" indent="0">
              <a:buNone/>
            </a:pPr>
            <a:r>
              <a:rPr lang="en-GB" b="1" dirty="0"/>
              <a:t>Significance of changes in injunctive and descriptive norms</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99591" y="1340768"/>
            <a:ext cx="6587628" cy="2663874"/>
          </a:xfrm>
          <a:prstGeom prst="rect">
            <a:avLst/>
          </a:prstGeom>
          <a:noFill/>
          <a:ln>
            <a:noFill/>
          </a:ln>
        </p:spPr>
      </p:pic>
    </p:spTree>
    <p:extLst>
      <p:ext uri="{BB962C8B-B14F-4D97-AF65-F5344CB8AC3E}">
        <p14:creationId xmlns:p14="http://schemas.microsoft.com/office/powerpoint/2010/main" val="3173043810"/>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1" y="205578"/>
            <a:ext cx="7128793" cy="651068"/>
          </a:xfrm>
        </p:spPr>
        <p:txBody>
          <a:bodyPr/>
          <a:lstStyle/>
          <a:p>
            <a:r>
              <a:rPr lang="en-GB" dirty="0"/>
              <a:t>Observed social norms and energy behaviour</a:t>
            </a:r>
          </a:p>
        </p:txBody>
      </p:sp>
      <p:sp>
        <p:nvSpPr>
          <p:cNvPr id="3" name="Text Placeholder 2"/>
          <p:cNvSpPr>
            <a:spLocks noGrp="1"/>
          </p:cNvSpPr>
          <p:nvPr>
            <p:ph type="body" sz="quarter" idx="11"/>
          </p:nvPr>
        </p:nvSpPr>
        <p:spPr>
          <a:xfrm>
            <a:off x="899591" y="3714894"/>
            <a:ext cx="6982870" cy="792088"/>
          </a:xfrm>
        </p:spPr>
        <p:txBody>
          <a:bodyPr/>
          <a:lstStyle/>
          <a:p>
            <a:pPr marL="0" indent="0">
              <a:buNone/>
            </a:pPr>
            <a:r>
              <a:rPr lang="en-GB" dirty="0"/>
              <a:t>Cross tabulation of descriptive norms (computers) against energy efficiency</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12640" y="1194614"/>
            <a:ext cx="6489521" cy="2520280"/>
          </a:xfrm>
          <a:prstGeom prst="rect">
            <a:avLst/>
          </a:prstGeom>
          <a:noFill/>
          <a:ln>
            <a:noFill/>
          </a:ln>
        </p:spPr>
      </p:pic>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925691" y="4112821"/>
            <a:ext cx="6489522" cy="1764196"/>
          </a:xfrm>
          <a:prstGeom prst="rect">
            <a:avLst/>
          </a:prstGeom>
          <a:noFill/>
          <a:ln>
            <a:noFill/>
          </a:ln>
        </p:spPr>
      </p:pic>
      <p:sp>
        <p:nvSpPr>
          <p:cNvPr id="6" name="Rectangle 5"/>
          <p:cNvSpPr/>
          <p:nvPr/>
        </p:nvSpPr>
        <p:spPr>
          <a:xfrm>
            <a:off x="899591" y="5901886"/>
            <a:ext cx="3491661" cy="338554"/>
          </a:xfrm>
          <a:prstGeom prst="rect">
            <a:avLst/>
          </a:prstGeom>
        </p:spPr>
        <p:txBody>
          <a:bodyPr wrap="none">
            <a:spAutoFit/>
          </a:bodyPr>
          <a:lstStyle/>
          <a:p>
            <a:r>
              <a:rPr lang="en-GB" sz="1600" kern="1800" dirty="0">
                <a:solidFill>
                  <a:srgbClr val="000000"/>
                </a:solidFill>
                <a:latin typeface="Tahoma" panose="020B0604030504040204" pitchFamily="34" charset="0"/>
                <a:ea typeface="Tahoma" panose="020B0604030504040204" pitchFamily="34" charset="0"/>
                <a:cs typeface="Tahoma" panose="020B0604030504040204" pitchFamily="34" charset="0"/>
              </a:rPr>
              <a:t>Significance of the cross tabulations </a:t>
            </a:r>
            <a:endParaRPr lang="en-GB" sz="1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2835496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1" y="476672"/>
            <a:ext cx="8064897" cy="651068"/>
          </a:xfrm>
        </p:spPr>
        <p:txBody>
          <a:bodyPr/>
          <a:lstStyle/>
          <a:p>
            <a:r>
              <a:rPr lang="en-GB" dirty="0"/>
              <a:t>Factors found to be most important in shaping social norms for study</a:t>
            </a:r>
          </a:p>
        </p:txBody>
      </p:sp>
      <p:sp>
        <p:nvSpPr>
          <p:cNvPr id="3" name="Text Placeholder 2"/>
          <p:cNvSpPr>
            <a:spLocks noGrp="1"/>
          </p:cNvSpPr>
          <p:nvPr>
            <p:ph type="body" sz="quarter" idx="11"/>
          </p:nvPr>
        </p:nvSpPr>
        <p:spPr>
          <a:xfrm>
            <a:off x="899591" y="1484784"/>
            <a:ext cx="6587628" cy="4464074"/>
          </a:xfrm>
        </p:spPr>
        <p:txBody>
          <a:bodyPr/>
          <a:lstStyle/>
          <a:p>
            <a:endParaRPr lang="en-GB" dirty="0"/>
          </a:p>
          <a:p>
            <a:endParaRPr lang="en-GB" dirty="0"/>
          </a:p>
          <a:p>
            <a:endParaRPr lang="en-GB" sz="1800" dirty="0"/>
          </a:p>
          <a:p>
            <a:r>
              <a:rPr lang="en-GB" sz="1800" dirty="0"/>
              <a:t>Social distance and interaction</a:t>
            </a:r>
          </a:p>
          <a:p>
            <a:pPr marL="0" indent="0">
              <a:buNone/>
            </a:pPr>
            <a:endParaRPr lang="en-GB" sz="1800" dirty="0"/>
          </a:p>
          <a:p>
            <a:endParaRPr lang="en-GB" sz="1800" dirty="0"/>
          </a:p>
          <a:p>
            <a:r>
              <a:rPr lang="en-GB" sz="1800" dirty="0"/>
              <a:t>Proximity, location and referents </a:t>
            </a:r>
          </a:p>
          <a:p>
            <a:endParaRPr lang="en-GB" sz="1800" dirty="0"/>
          </a:p>
          <a:p>
            <a:pPr marL="0" indent="0">
              <a:buNone/>
            </a:pPr>
            <a:endParaRPr lang="en-GB" sz="1800" dirty="0"/>
          </a:p>
          <a:p>
            <a:r>
              <a:rPr lang="en-GB" sz="1800" dirty="0"/>
              <a:t>The role of management, policy and culture in shaping social context</a:t>
            </a:r>
          </a:p>
          <a:p>
            <a:endParaRPr lang="en-GB" sz="1800" dirty="0"/>
          </a:p>
          <a:p>
            <a:pPr marL="0" indent="0">
              <a:buNone/>
            </a:pPr>
            <a:endParaRPr lang="en-GB" sz="1800" dirty="0"/>
          </a:p>
          <a:p>
            <a:r>
              <a:rPr lang="en-GB" sz="1800" dirty="0"/>
              <a:t>Culture</a:t>
            </a:r>
          </a:p>
          <a:p>
            <a:endParaRPr lang="en-GB" sz="1800" dirty="0"/>
          </a:p>
          <a:p>
            <a:pPr marL="0" indent="0">
              <a:buNone/>
            </a:pPr>
            <a:endParaRPr lang="en-GB" dirty="0"/>
          </a:p>
          <a:p>
            <a:endParaRPr lang="en-GB" dirty="0"/>
          </a:p>
        </p:txBody>
      </p:sp>
    </p:spTree>
    <p:extLst>
      <p:ext uri="{BB962C8B-B14F-4D97-AF65-F5344CB8AC3E}">
        <p14:creationId xmlns:p14="http://schemas.microsoft.com/office/powerpoint/2010/main" val="1410784522"/>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a:t>Conclusions</a:t>
            </a:r>
          </a:p>
        </p:txBody>
      </p:sp>
      <p:sp>
        <p:nvSpPr>
          <p:cNvPr id="3" name="Text Placeholder 2"/>
          <p:cNvSpPr>
            <a:spLocks noGrp="1"/>
          </p:cNvSpPr>
          <p:nvPr>
            <p:ph type="body" sz="quarter" idx="11"/>
          </p:nvPr>
        </p:nvSpPr>
        <p:spPr/>
        <p:txBody>
          <a:bodyPr/>
          <a:lstStyle/>
          <a:p>
            <a:pPr marL="0" indent="0">
              <a:buNone/>
            </a:pPr>
            <a:endParaRPr lang="en-GB" dirty="0"/>
          </a:p>
          <a:p>
            <a:r>
              <a:rPr lang="en-GB" dirty="0"/>
              <a:t>Environmental psychology good at pinpointing influence of social norms into behaviour, less good at looking at norm emergence; </a:t>
            </a:r>
          </a:p>
          <a:p>
            <a:endParaRPr lang="en-GB" dirty="0"/>
          </a:p>
          <a:p>
            <a:r>
              <a:rPr lang="en-GB" dirty="0"/>
              <a:t>This study indicated that the intervention of smart meter implementation resulted in the emergence of energy consumption descriptive norms for some and these translated into energy behaviours;</a:t>
            </a:r>
          </a:p>
          <a:p>
            <a:endParaRPr lang="en-GB" dirty="0"/>
          </a:p>
          <a:p>
            <a:r>
              <a:rPr lang="en-GB" dirty="0"/>
              <a:t>Some negative social aspects were also however observed from the study;</a:t>
            </a:r>
          </a:p>
          <a:p>
            <a:pPr marL="0" indent="0">
              <a:buNone/>
            </a:pPr>
            <a:endParaRPr lang="en-GB" dirty="0"/>
          </a:p>
          <a:p>
            <a:r>
              <a:rPr lang="en-GB" dirty="0"/>
              <a:t>It was found that much care is needed in designing and implementing smart metering as it can effect the types of social norms that emerge and motivations for reducing energy as well as peoples wellbeing </a:t>
            </a:r>
          </a:p>
        </p:txBody>
      </p:sp>
    </p:spTree>
    <p:extLst>
      <p:ext uri="{BB962C8B-B14F-4D97-AF65-F5344CB8AC3E}">
        <p14:creationId xmlns:p14="http://schemas.microsoft.com/office/powerpoint/2010/main" val="103982733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Placeholder 1"/>
          <p:cNvSpPr>
            <a:spLocks noGrp="1"/>
          </p:cNvSpPr>
          <p:nvPr>
            <p:ph type="body"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pPr>
            <a:r>
              <a:rPr lang="en-US" altLang="en-US" dirty="0">
                <a:ea typeface="ＭＳ Ｐゴシック" charset="-128"/>
              </a:rPr>
              <a:t>End</a:t>
            </a:r>
          </a:p>
          <a:p>
            <a:pPr>
              <a:spcBef>
                <a:spcPct val="0"/>
              </a:spcBef>
            </a:pPr>
            <a:endParaRPr lang="en-US" altLang="en-US" dirty="0">
              <a:ea typeface="ＭＳ Ｐゴシック" charset="-128"/>
            </a:endParaRPr>
          </a:p>
          <a:p>
            <a:pPr>
              <a:spcBef>
                <a:spcPct val="0"/>
              </a:spcBef>
            </a:pPr>
            <a:r>
              <a:rPr lang="en-US" altLang="en-US" sz="2000" dirty="0">
                <a:solidFill>
                  <a:schemeClr val="tx1"/>
                </a:solidFill>
                <a:ea typeface="ＭＳ Ｐゴシック" charset="-128"/>
              </a:rPr>
              <a:t>For references and further reading see the full paper:</a:t>
            </a:r>
          </a:p>
          <a:p>
            <a:pPr>
              <a:spcBef>
                <a:spcPct val="0"/>
              </a:spcBef>
            </a:pPr>
            <a:r>
              <a:rPr lang="en-US" altLang="en-US" sz="1400" dirty="0">
                <a:solidFill>
                  <a:schemeClr val="tx1"/>
                </a:solidFill>
                <a:ea typeface="ＭＳ Ｐゴシック" charset="-128"/>
              </a:rPr>
              <a:t>Bradley, P., Fudge, S. and Leach, M. (2016) Motivating energy conservation in organisations: Smart metering and the emergence and diffusion of social norms. Technology Analysis &amp; Strategic Management, 28, 4:435-461 </a:t>
            </a:r>
            <a:endParaRPr lang="en-US" altLang="en-US" sz="2000" dirty="0">
              <a:solidFill>
                <a:schemeClr val="tx1"/>
              </a:solidFill>
              <a:ea typeface="ＭＳ Ｐゴシック" charset="-128"/>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a:t>What shall be covered</a:t>
            </a:r>
          </a:p>
        </p:txBody>
      </p:sp>
      <p:sp>
        <p:nvSpPr>
          <p:cNvPr id="3" name="Text Placeholder 2"/>
          <p:cNvSpPr>
            <a:spLocks noGrp="1"/>
          </p:cNvSpPr>
          <p:nvPr>
            <p:ph type="body" sz="quarter" idx="11"/>
          </p:nvPr>
        </p:nvSpPr>
        <p:spPr/>
        <p:txBody>
          <a:bodyPr/>
          <a:lstStyle/>
          <a:p>
            <a:pPr lvl="0"/>
            <a:r>
              <a:rPr lang="en-GB" sz="2000" dirty="0"/>
              <a:t>What are social norms;</a:t>
            </a:r>
          </a:p>
          <a:p>
            <a:pPr lvl="0"/>
            <a:r>
              <a:rPr lang="en-GB" sz="2000" dirty="0"/>
              <a:t>Norm emergence, transformation and diffusion;</a:t>
            </a:r>
          </a:p>
          <a:p>
            <a:pPr lvl="0"/>
            <a:r>
              <a:rPr lang="en-GB" sz="2000" dirty="0"/>
              <a:t>Factors influencing social norms;</a:t>
            </a:r>
          </a:p>
          <a:p>
            <a:pPr lvl="0"/>
            <a:r>
              <a:rPr lang="en-GB" sz="2000" dirty="0"/>
              <a:t>Intervention of smart metering and study to observe the emergence and diffusion of social norms</a:t>
            </a:r>
          </a:p>
          <a:p>
            <a:pPr lvl="0"/>
            <a:r>
              <a:rPr lang="en-GB" sz="2000" dirty="0"/>
              <a:t>Results</a:t>
            </a:r>
          </a:p>
          <a:p>
            <a:pPr lvl="0"/>
            <a:r>
              <a:rPr lang="en-GB" sz="2000" dirty="0"/>
              <a:t>Conclusions</a:t>
            </a:r>
          </a:p>
        </p:txBody>
      </p:sp>
    </p:spTree>
    <p:extLst>
      <p:ext uri="{BB962C8B-B14F-4D97-AF65-F5344CB8AC3E}">
        <p14:creationId xmlns:p14="http://schemas.microsoft.com/office/powerpoint/2010/main" val="201760681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44744" y="260648"/>
            <a:ext cx="7776865" cy="651068"/>
          </a:xfrm>
        </p:spPr>
        <p:txBody>
          <a:bodyPr/>
          <a:lstStyle/>
          <a:p>
            <a:r>
              <a:rPr lang="en-GB" dirty="0"/>
              <a:t>Social Norms and importance in energy reduction</a:t>
            </a:r>
          </a:p>
        </p:txBody>
      </p:sp>
      <p:sp>
        <p:nvSpPr>
          <p:cNvPr id="3" name="Text Placeholder 2"/>
          <p:cNvSpPr>
            <a:spLocks noGrp="1"/>
          </p:cNvSpPr>
          <p:nvPr>
            <p:ph type="body" sz="quarter" idx="11"/>
          </p:nvPr>
        </p:nvSpPr>
        <p:spPr>
          <a:xfrm>
            <a:off x="849041" y="1484784"/>
            <a:ext cx="6696744" cy="4824536"/>
          </a:xfrm>
        </p:spPr>
        <p:txBody>
          <a:bodyPr/>
          <a:lstStyle/>
          <a:p>
            <a:r>
              <a:rPr lang="en-GB" dirty="0"/>
              <a:t>Provide social ques of appropriate behaviour – depends on situation – context specific; </a:t>
            </a:r>
          </a:p>
          <a:p>
            <a:pPr marL="0" indent="0">
              <a:buNone/>
            </a:pPr>
            <a:endParaRPr lang="en-GB" dirty="0"/>
          </a:p>
          <a:p>
            <a:r>
              <a:rPr lang="en-GB" dirty="0"/>
              <a:t>Two types of social norms; Descriptive and injunctive</a:t>
            </a:r>
          </a:p>
          <a:p>
            <a:endParaRPr lang="en-GB" dirty="0"/>
          </a:p>
          <a:p>
            <a:r>
              <a:rPr lang="en-GB" dirty="0"/>
              <a:t>Why are they important? Signal appropriate action or behaviour in given situations.</a:t>
            </a:r>
          </a:p>
          <a:p>
            <a:pPr marL="0" indent="0">
              <a:buNone/>
            </a:pPr>
            <a:endParaRPr lang="en-GB" dirty="0"/>
          </a:p>
          <a:p>
            <a:r>
              <a:rPr lang="en-GB" dirty="0"/>
              <a:t>Important in bringing about (but sometimes create barriers to) changes in energy behaviours;</a:t>
            </a:r>
          </a:p>
          <a:p>
            <a:endParaRPr lang="en-GB" dirty="0"/>
          </a:p>
          <a:p>
            <a:r>
              <a:rPr lang="en-GB" dirty="0"/>
              <a:t>The literature generally focuses on translation of social norms into behaviour but what about the pre-stage? </a:t>
            </a:r>
          </a:p>
          <a:p>
            <a:endParaRPr lang="en-GB" dirty="0"/>
          </a:p>
          <a:p>
            <a:r>
              <a:rPr lang="en-GB" dirty="0"/>
              <a:t>Demand side response requires changes in energy behaviours - in some instances social norms can motivate changes in behaviours</a:t>
            </a:r>
          </a:p>
          <a:p>
            <a:endParaRPr lang="en-GB" dirty="0"/>
          </a:p>
          <a:p>
            <a:pPr marL="0" indent="0">
              <a:buNone/>
            </a:pPr>
            <a:endParaRPr lang="en-GB" dirty="0"/>
          </a:p>
          <a:p>
            <a:endParaRPr lang="en-GB" dirty="0"/>
          </a:p>
          <a:p>
            <a:pPr marL="0" indent="0">
              <a:buNone/>
            </a:pPr>
            <a:r>
              <a:rPr lang="en-GB" dirty="0"/>
              <a:t> </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06198245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1" y="332656"/>
            <a:ext cx="6515621" cy="651068"/>
          </a:xfrm>
        </p:spPr>
        <p:txBody>
          <a:bodyPr/>
          <a:lstStyle/>
          <a:p>
            <a:r>
              <a:rPr lang="en-GB" dirty="0"/>
              <a:t>Norm emergence; diffusion and translation </a:t>
            </a:r>
          </a:p>
        </p:txBody>
      </p:sp>
      <p:sp>
        <p:nvSpPr>
          <p:cNvPr id="3" name="Text Placeholder 2"/>
          <p:cNvSpPr>
            <a:spLocks noGrp="1"/>
          </p:cNvSpPr>
          <p:nvPr>
            <p:ph type="body" sz="quarter" idx="11"/>
          </p:nvPr>
        </p:nvSpPr>
        <p:spPr>
          <a:xfrm>
            <a:off x="827584" y="1340768"/>
            <a:ext cx="6587628" cy="4680520"/>
          </a:xfrm>
        </p:spPr>
        <p:txBody>
          <a:bodyPr/>
          <a:lstStyle/>
          <a:p>
            <a:pPr marL="0" indent="0">
              <a:buNone/>
            </a:pPr>
            <a:r>
              <a:rPr lang="en-GB" dirty="0"/>
              <a:t>Processes that lead to the development of social norms and behaviour: </a:t>
            </a:r>
          </a:p>
          <a:p>
            <a:pPr marL="0" indent="0">
              <a:buNone/>
            </a:pPr>
            <a:endParaRPr lang="en-GB" dirty="0"/>
          </a:p>
          <a:p>
            <a:pPr marL="0" indent="0">
              <a:buNone/>
            </a:pPr>
            <a:r>
              <a:rPr lang="en-GB" dirty="0"/>
              <a:t>1.) norm </a:t>
            </a:r>
            <a:r>
              <a:rPr lang="en-GB" u="sng" dirty="0"/>
              <a:t>emergence </a:t>
            </a:r>
          </a:p>
          <a:p>
            <a:pPr marL="0" indent="0">
              <a:buNone/>
            </a:pPr>
            <a:r>
              <a:rPr lang="en-GB" dirty="0"/>
              <a:t>2.) norm </a:t>
            </a:r>
            <a:r>
              <a:rPr lang="en-GB" u="sng" dirty="0"/>
              <a:t>diffusion</a:t>
            </a:r>
            <a:r>
              <a:rPr lang="en-GB" dirty="0"/>
              <a:t> and </a:t>
            </a:r>
          </a:p>
          <a:p>
            <a:pPr marL="0" indent="0">
              <a:buNone/>
            </a:pPr>
            <a:r>
              <a:rPr lang="en-GB" dirty="0"/>
              <a:t>3.) </a:t>
            </a:r>
            <a:r>
              <a:rPr lang="en-GB" u="sng" dirty="0"/>
              <a:t>translation </a:t>
            </a:r>
            <a:r>
              <a:rPr lang="en-GB" dirty="0"/>
              <a:t>into behaviour.   </a:t>
            </a:r>
          </a:p>
          <a:p>
            <a:pPr marL="0" indent="0">
              <a:buNone/>
            </a:pPr>
            <a:endParaRPr lang="en-GB" dirty="0"/>
          </a:p>
          <a:p>
            <a:pPr marL="0" indent="0">
              <a:buNone/>
            </a:pPr>
            <a:r>
              <a:rPr lang="en-GB" dirty="0"/>
              <a:t>Norm diffusion involves the spread of social norms.  The emergence process and the diffusion processes involve social construction (Lyndhurst 2009) and social comparison (</a:t>
            </a:r>
            <a:r>
              <a:rPr lang="en-GB" dirty="0" err="1"/>
              <a:t>Vishwanath</a:t>
            </a:r>
            <a:r>
              <a:rPr lang="en-GB" dirty="0"/>
              <a:t> 2006). </a:t>
            </a:r>
          </a:p>
          <a:p>
            <a:pPr marL="0" indent="0">
              <a:buNone/>
            </a:pPr>
            <a:endParaRPr lang="en-GB" dirty="0"/>
          </a:p>
          <a:p>
            <a:pPr marL="0" indent="0">
              <a:buNone/>
            </a:pPr>
            <a:r>
              <a:rPr lang="en-GB" dirty="0"/>
              <a:t>Occur for both descriptive and injunctive norms and are informed from other referent individuals.  Social construction is the theory that norms, beliefs and attitudes are constructed through a process of social interaction (Lyndhurst 2009).  </a:t>
            </a:r>
          </a:p>
          <a:p>
            <a:pPr marL="0" indent="0">
              <a:buNone/>
            </a:pPr>
            <a:endParaRPr lang="en-GB" dirty="0"/>
          </a:p>
          <a:p>
            <a:pPr marL="0" indent="0">
              <a:buNone/>
            </a:pPr>
            <a:r>
              <a:rPr lang="en-GB" dirty="0"/>
              <a:t>Goodman and </a:t>
            </a:r>
            <a:r>
              <a:rPr lang="en-GB" dirty="0" err="1"/>
              <a:t>Haisley</a:t>
            </a:r>
            <a:r>
              <a:rPr lang="en-GB" dirty="0"/>
              <a:t> (2007) identify that there are a number of ways to classify social comparison processes.  They identify: initiation, selection of referents and an evaluation process as important.  </a:t>
            </a:r>
          </a:p>
          <a:p>
            <a:pPr marL="0" indent="0">
              <a:buNone/>
            </a:pPr>
            <a:endParaRPr lang="en-GB" dirty="0"/>
          </a:p>
        </p:txBody>
      </p:sp>
    </p:spTree>
    <p:extLst>
      <p:ext uri="{BB962C8B-B14F-4D97-AF65-F5344CB8AC3E}">
        <p14:creationId xmlns:p14="http://schemas.microsoft.com/office/powerpoint/2010/main" val="4176533228"/>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28586" y="16475"/>
            <a:ext cx="8823933" cy="651068"/>
          </a:xfrm>
        </p:spPr>
        <p:txBody>
          <a:bodyPr/>
          <a:lstStyle/>
          <a:p>
            <a:pPr algn="ctr"/>
            <a:r>
              <a:rPr lang="en-GB" dirty="0"/>
              <a:t>Translation of descriptive norms into behaviour</a:t>
            </a:r>
          </a:p>
        </p:txBody>
      </p:sp>
      <p:pic>
        <p:nvPicPr>
          <p:cNvPr id="7" name="Picture 6"/>
          <p:cNvPicPr/>
          <p:nvPr/>
        </p:nvPicPr>
        <p:blipFill>
          <a:blip r:embed="rId2"/>
          <a:srcRect/>
          <a:stretch>
            <a:fillRect/>
          </a:stretch>
        </p:blipFill>
        <p:spPr bwMode="auto">
          <a:xfrm>
            <a:off x="1475656" y="1628800"/>
            <a:ext cx="5472607" cy="4248472"/>
          </a:xfrm>
          <a:prstGeom prst="rect">
            <a:avLst/>
          </a:prstGeom>
          <a:noFill/>
          <a:ln w="9525">
            <a:noFill/>
            <a:miter lim="800000"/>
            <a:headEnd/>
            <a:tailEnd/>
          </a:ln>
        </p:spPr>
      </p:pic>
      <p:sp>
        <p:nvSpPr>
          <p:cNvPr id="8" name="TextBox 7"/>
          <p:cNvSpPr txBox="1"/>
          <p:nvPr/>
        </p:nvSpPr>
        <p:spPr>
          <a:xfrm>
            <a:off x="2627784" y="5980638"/>
            <a:ext cx="3456384" cy="923330"/>
          </a:xfrm>
          <a:prstGeom prst="rect">
            <a:avLst/>
          </a:prstGeom>
          <a:noFill/>
        </p:spPr>
        <p:txBody>
          <a:bodyPr wrap="square" rtlCol="0">
            <a:spAutoFit/>
          </a:bodyPr>
          <a:lstStyle/>
          <a:p>
            <a:pPr algn="ctr"/>
            <a:r>
              <a:rPr lang="en-GB" b="1" dirty="0"/>
              <a:t>Components of the theory of normative social behaviour</a:t>
            </a:r>
          </a:p>
          <a:p>
            <a:pPr algn="ctr"/>
            <a:r>
              <a:rPr lang="en-GB" b="1" dirty="0"/>
              <a:t>(</a:t>
            </a:r>
            <a:r>
              <a:rPr lang="en-GB" b="1" dirty="0" err="1"/>
              <a:t>Rimal</a:t>
            </a:r>
            <a:r>
              <a:rPr lang="en-GB" b="1" dirty="0"/>
              <a:t> and Real 2005)</a:t>
            </a:r>
            <a:endParaRPr lang="en-GB" dirty="0"/>
          </a:p>
        </p:txBody>
      </p:sp>
    </p:spTree>
    <p:extLst>
      <p:ext uri="{BB962C8B-B14F-4D97-AF65-F5344CB8AC3E}">
        <p14:creationId xmlns:p14="http://schemas.microsoft.com/office/powerpoint/2010/main" val="3119746959"/>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2" y="116632"/>
            <a:ext cx="7344816" cy="1340768"/>
          </a:xfrm>
        </p:spPr>
        <p:txBody>
          <a:bodyPr/>
          <a:lstStyle/>
          <a:p>
            <a:r>
              <a:rPr lang="en-GB" dirty="0"/>
              <a:t>Case study: social norms and smart metering in organisations</a:t>
            </a:r>
          </a:p>
        </p:txBody>
      </p:sp>
      <p:sp>
        <p:nvSpPr>
          <p:cNvPr id="3" name="Text Placeholder 2"/>
          <p:cNvSpPr>
            <a:spLocks noGrp="1"/>
          </p:cNvSpPr>
          <p:nvPr>
            <p:ph type="body" sz="quarter" idx="11"/>
          </p:nvPr>
        </p:nvSpPr>
        <p:spPr>
          <a:xfrm>
            <a:off x="827584" y="1772816"/>
            <a:ext cx="6587628" cy="4464074"/>
          </a:xfrm>
        </p:spPr>
        <p:txBody>
          <a:bodyPr/>
          <a:lstStyle/>
          <a:p>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2132856"/>
            <a:ext cx="7056784" cy="3455962"/>
          </a:xfrm>
          <a:prstGeom prst="rect">
            <a:avLst/>
          </a:prstGeom>
          <a:noFill/>
          <a:ln>
            <a:noFill/>
          </a:ln>
        </p:spPr>
      </p:pic>
    </p:spTree>
    <p:extLst>
      <p:ext uri="{BB962C8B-B14F-4D97-AF65-F5344CB8AC3E}">
        <p14:creationId xmlns:p14="http://schemas.microsoft.com/office/powerpoint/2010/main" val="4161972028"/>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lang="en-GB" dirty="0"/>
              <a:t>Key survey questions</a:t>
            </a:r>
          </a:p>
        </p:txBody>
      </p:sp>
      <p:sp>
        <p:nvSpPr>
          <p:cNvPr id="3" name="Text Placeholder 2"/>
          <p:cNvSpPr>
            <a:spLocks noGrp="1"/>
          </p:cNvSpPr>
          <p:nvPr>
            <p:ph type="body" sz="quarter" idx="11"/>
          </p:nvPr>
        </p:nvSpPr>
        <p:spPr/>
        <p:txBody>
          <a:bodyPr/>
          <a:lstStyle/>
          <a:p>
            <a:endParaRPr lang="en-GB"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905774" y="1484784"/>
            <a:ext cx="7338634" cy="4464496"/>
          </a:xfrm>
          <a:prstGeom prst="rect">
            <a:avLst/>
          </a:prstGeom>
          <a:noFill/>
          <a:ln>
            <a:noFill/>
          </a:ln>
        </p:spPr>
      </p:pic>
    </p:spTree>
    <p:extLst>
      <p:ext uri="{BB962C8B-B14F-4D97-AF65-F5344CB8AC3E}">
        <p14:creationId xmlns:p14="http://schemas.microsoft.com/office/powerpoint/2010/main" val="2277370253"/>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1" y="511178"/>
            <a:ext cx="6515621" cy="651068"/>
          </a:xfrm>
        </p:spPr>
        <p:txBody>
          <a:bodyPr/>
          <a:lstStyle/>
          <a:p>
            <a:pPr algn="ctr"/>
            <a:r>
              <a:rPr lang="en-GB" dirty="0"/>
              <a:t>Intervention energy feedback</a:t>
            </a:r>
          </a:p>
        </p:txBody>
      </p:sp>
      <p:sp>
        <p:nvSpPr>
          <p:cNvPr id="3" name="Text Placeholder 2"/>
          <p:cNvSpPr>
            <a:spLocks noGrp="1"/>
          </p:cNvSpPr>
          <p:nvPr>
            <p:ph type="body" sz="quarter" idx="11"/>
          </p:nvPr>
        </p:nvSpPr>
        <p:spPr/>
        <p:txBody>
          <a:bodyPr/>
          <a:lstStyle/>
          <a:p>
            <a:endParaRPr lang="en-GB" dirty="0"/>
          </a:p>
        </p:txBody>
      </p:sp>
      <p:pic>
        <p:nvPicPr>
          <p:cNvPr id="4" name="Picture 3"/>
          <p:cNvPicPr/>
          <p:nvPr/>
        </p:nvPicPr>
        <p:blipFill>
          <a:blip r:embed="rId2"/>
          <a:srcRect/>
          <a:stretch>
            <a:fillRect/>
          </a:stretch>
        </p:blipFill>
        <p:spPr bwMode="auto">
          <a:xfrm>
            <a:off x="683568" y="1777206"/>
            <a:ext cx="7200800" cy="4532114"/>
          </a:xfrm>
          <a:prstGeom prst="rect">
            <a:avLst/>
          </a:prstGeom>
          <a:noFill/>
          <a:ln w="9525">
            <a:noFill/>
            <a:miter lim="800000"/>
            <a:headEnd/>
            <a:tailEnd/>
          </a:ln>
        </p:spPr>
      </p:pic>
    </p:spTree>
    <p:extLst>
      <p:ext uri="{BB962C8B-B14F-4D97-AF65-F5344CB8AC3E}">
        <p14:creationId xmlns:p14="http://schemas.microsoft.com/office/powerpoint/2010/main" val="288103224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899590" y="332656"/>
            <a:ext cx="7165670" cy="651068"/>
          </a:xfrm>
        </p:spPr>
        <p:txBody>
          <a:bodyPr/>
          <a:lstStyle/>
          <a:p>
            <a:r>
              <a:rPr lang="en-GB" dirty="0"/>
              <a:t>Results social norm emergence</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899591" y="941633"/>
            <a:ext cx="7060874" cy="2160240"/>
          </a:xfrm>
          <a:prstGeom prst="rect">
            <a:avLst/>
          </a:prstGeom>
          <a:noFill/>
          <a:ln>
            <a:noFill/>
          </a:ln>
        </p:spPr>
      </p:pic>
      <p:sp>
        <p:nvSpPr>
          <p:cNvPr id="6" name="Rectangle 5"/>
          <p:cNvSpPr/>
          <p:nvPr/>
        </p:nvSpPr>
        <p:spPr>
          <a:xfrm>
            <a:off x="794796" y="2924944"/>
            <a:ext cx="8352928" cy="1115947"/>
          </a:xfrm>
          <a:prstGeom prst="rect">
            <a:avLst/>
          </a:prstGeom>
        </p:spPr>
        <p:txBody>
          <a:bodyPr wrap="square">
            <a:spAutoFit/>
          </a:bodyPr>
          <a:lstStyle/>
          <a:p>
            <a:pPr>
              <a:lnSpc>
                <a:spcPct val="200000"/>
              </a:lnSpc>
            </a:pPr>
            <a:r>
              <a:rPr lang="en-GB" b="1" kern="1800" dirty="0">
                <a:solidFill>
                  <a:srgbClr val="000000"/>
                </a:solidFill>
                <a:latin typeface="Times New Roman" panose="02020603050405020304" pitchFamily="18" charset="0"/>
                <a:ea typeface="Times New Roman" panose="02020603050405020304" pitchFamily="18" charset="0"/>
              </a:rPr>
              <a:t>Descriptive statistics for descriptive and injunctive norms for energy services</a:t>
            </a:r>
          </a:p>
          <a:p>
            <a:pPr>
              <a:lnSpc>
                <a:spcPct val="200000"/>
              </a:lnSpc>
            </a:pPr>
            <a:endParaRPr lang="en-GB" sz="1800" b="1" kern="1800" dirty="0">
              <a:solidFill>
                <a:srgbClr val="000000"/>
              </a:solidFill>
              <a:effectLst/>
              <a:latin typeface="Times New Roman" panose="02020603050405020304" pitchFamily="18" charset="0"/>
              <a:ea typeface="Times New Roman" panose="02020603050405020304" pitchFamily="18" charset="0"/>
            </a:endParaRPr>
          </a:p>
        </p:txBody>
      </p:sp>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899590" y="3561858"/>
            <a:ext cx="7060875" cy="2322347"/>
          </a:xfrm>
          <a:prstGeom prst="rect">
            <a:avLst/>
          </a:prstGeom>
          <a:noFill/>
          <a:ln>
            <a:noFill/>
          </a:ln>
        </p:spPr>
      </p:pic>
      <p:sp>
        <p:nvSpPr>
          <p:cNvPr id="8" name="Rectangle 7"/>
          <p:cNvSpPr/>
          <p:nvPr/>
        </p:nvSpPr>
        <p:spPr>
          <a:xfrm>
            <a:off x="794796" y="5805264"/>
            <a:ext cx="7665636" cy="369332"/>
          </a:xfrm>
          <a:prstGeom prst="rect">
            <a:avLst/>
          </a:prstGeom>
        </p:spPr>
        <p:txBody>
          <a:bodyPr wrap="square">
            <a:spAutoFit/>
          </a:bodyPr>
          <a:lstStyle/>
          <a:p>
            <a:r>
              <a:rPr lang="en-GB" b="1" kern="1800" dirty="0">
                <a:solidFill>
                  <a:srgbClr val="000000"/>
                </a:solidFill>
                <a:latin typeface="Times New Roman" panose="02020603050405020304" pitchFamily="18" charset="0"/>
                <a:ea typeface="Times New Roman" panose="02020603050405020304" pitchFamily="18" charset="0"/>
              </a:rPr>
              <a:t>Descriptive statistics comparison for the benchmark and intervention period</a:t>
            </a:r>
            <a:endParaRPr lang="en-GB" b="1" dirty="0"/>
          </a:p>
        </p:txBody>
      </p:sp>
    </p:spTree>
    <p:extLst>
      <p:ext uri="{BB962C8B-B14F-4D97-AF65-F5344CB8AC3E}">
        <p14:creationId xmlns:p14="http://schemas.microsoft.com/office/powerpoint/2010/main" val="3457263529"/>
      </p:ext>
    </p:extLst>
  </p:cSld>
  <p:clrMapOvr>
    <a:masterClrMapping/>
  </p:clrMapOvr>
  <p:transition spd="slow">
    <p:fade/>
  </p:transition>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6E99604-B34A-AB45-82E2-A2F6C5EC15CC}" vid="{C3811B3D-AE0C-294C-BC2C-607328485A3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97810831F2544D8A7E6DDAEB5BA513" ma:contentTypeVersion="0" ma:contentTypeDescription="Create a new document." ma:contentTypeScope="" ma:versionID="9c0d8ab86a9fa0b92fcddec66860f458">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03ECC6E4-C16C-412D-A640-E5E2DAA023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PPT new template SUNSHINE YELLOW with UWE logo bottom STANDARD</Template>
  <TotalTime>2581</TotalTime>
  <Words>574</Words>
  <Application>Microsoft Office PowerPoint</Application>
  <PresentationFormat>On-screen Show (4:3)</PresentationFormat>
  <Paragraphs>85</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Calibri</vt:lpstr>
      <vt:lpstr>Courier New</vt:lpstr>
      <vt:lpstr>Georgia</vt:lpstr>
      <vt:lpstr>Tahoma</vt:lpstr>
      <vt:lpstr>Times New Roman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Pete Bradley</cp:lastModifiedBy>
  <cp:revision>222</cp:revision>
  <cp:lastPrinted>2018-09-17T15:39:01Z</cp:lastPrinted>
  <dcterms:created xsi:type="dcterms:W3CDTF">2016-04-27T08:33:48Z</dcterms:created>
  <dcterms:modified xsi:type="dcterms:W3CDTF">2018-09-17T20:58:18Z</dcterms:modified>
</cp:coreProperties>
</file>