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900" r:id="rId3"/>
  </p:sldMasterIdLst>
  <p:notesMasterIdLst>
    <p:notesMasterId r:id="rId21"/>
  </p:notesMasterIdLst>
  <p:handoutMasterIdLst>
    <p:handoutMasterId r:id="rId22"/>
  </p:handoutMasterIdLst>
  <p:sldIdLst>
    <p:sldId id="397" r:id="rId4"/>
    <p:sldId id="457" r:id="rId5"/>
    <p:sldId id="438" r:id="rId6"/>
    <p:sldId id="450" r:id="rId7"/>
    <p:sldId id="447" r:id="rId8"/>
    <p:sldId id="451" r:id="rId9"/>
    <p:sldId id="442" r:id="rId10"/>
    <p:sldId id="443" r:id="rId11"/>
    <p:sldId id="444" r:id="rId12"/>
    <p:sldId id="458" r:id="rId13"/>
    <p:sldId id="445" r:id="rId14"/>
    <p:sldId id="448" r:id="rId15"/>
    <p:sldId id="453" r:id="rId16"/>
    <p:sldId id="456" r:id="rId17"/>
    <p:sldId id="454" r:id="rId18"/>
    <p:sldId id="439" r:id="rId19"/>
    <p:sldId id="455" r:id="rId20"/>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6666FF"/>
    <a:srgbClr val="E24EC2"/>
    <a:srgbClr val="D25E77"/>
    <a:srgbClr val="E9AFEF"/>
    <a:srgbClr val="4747E7"/>
    <a:srgbClr val="3333CC"/>
    <a:srgbClr val="0099FF"/>
    <a:srgbClr val="039A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142" autoAdjust="0"/>
  </p:normalViewPr>
  <p:slideViewPr>
    <p:cSldViewPr>
      <p:cViewPr varScale="1">
        <p:scale>
          <a:sx n="79" d="100"/>
          <a:sy n="79" d="100"/>
        </p:scale>
        <p:origin x="54" y="894"/>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3307" tIns="46654" rIns="93307" bIns="46654" numCol="1" anchor="t" anchorCtr="0" compatLnSpc="1">
            <a:prstTxWarp prst="textNoShape">
              <a:avLst/>
            </a:prstTxWarp>
          </a:bodyPr>
          <a:lstStyle>
            <a:lvl1pPr>
              <a:defRPr sz="1200"/>
            </a:lvl1pPr>
          </a:lstStyle>
          <a:p>
            <a:pPr>
              <a:defRPr/>
            </a:pPr>
            <a:endParaRPr lang="en-GB"/>
          </a:p>
        </p:txBody>
      </p:sp>
      <p:sp>
        <p:nvSpPr>
          <p:cNvPr id="67587" name="Rectangle 3"/>
          <p:cNvSpPr>
            <a:spLocks noGrp="1" noChangeArrowheads="1"/>
          </p:cNvSpPr>
          <p:nvPr>
            <p:ph type="dt" sz="quarter" idx="1"/>
          </p:nvPr>
        </p:nvSpPr>
        <p:spPr bwMode="auto">
          <a:xfrm>
            <a:off x="3850444" y="0"/>
            <a:ext cx="2945659" cy="496332"/>
          </a:xfrm>
          <a:prstGeom prst="rect">
            <a:avLst/>
          </a:prstGeom>
          <a:noFill/>
          <a:ln w="9525">
            <a:noFill/>
            <a:miter lim="800000"/>
            <a:headEnd/>
            <a:tailEnd/>
          </a:ln>
          <a:effectLst/>
        </p:spPr>
        <p:txBody>
          <a:bodyPr vert="horz" wrap="square" lIns="93307" tIns="46654" rIns="93307" bIns="46654" numCol="1" anchor="t" anchorCtr="0" compatLnSpc="1">
            <a:prstTxWarp prst="textNoShape">
              <a:avLst/>
            </a:prstTxWarp>
          </a:bodyPr>
          <a:lstStyle>
            <a:lvl1pPr algn="r">
              <a:defRPr sz="1200"/>
            </a:lvl1pPr>
          </a:lstStyle>
          <a:p>
            <a:pPr>
              <a:defRPr/>
            </a:pPr>
            <a:endParaRPr lang="en-GB"/>
          </a:p>
        </p:txBody>
      </p:sp>
      <p:sp>
        <p:nvSpPr>
          <p:cNvPr id="67588" name="Rectangle 4"/>
          <p:cNvSpPr>
            <a:spLocks noGrp="1" noChangeArrowheads="1"/>
          </p:cNvSpPr>
          <p:nvPr>
            <p:ph type="ftr" sz="quarter" idx="2"/>
          </p:nvPr>
        </p:nvSpPr>
        <p:spPr bwMode="auto">
          <a:xfrm>
            <a:off x="0" y="9428583"/>
            <a:ext cx="2945659" cy="496332"/>
          </a:xfrm>
          <a:prstGeom prst="rect">
            <a:avLst/>
          </a:prstGeom>
          <a:noFill/>
          <a:ln w="9525">
            <a:noFill/>
            <a:miter lim="800000"/>
            <a:headEnd/>
            <a:tailEnd/>
          </a:ln>
          <a:effectLst/>
        </p:spPr>
        <p:txBody>
          <a:bodyPr vert="horz" wrap="square" lIns="93307" tIns="46654" rIns="93307" bIns="46654" numCol="1" anchor="b" anchorCtr="0" compatLnSpc="1">
            <a:prstTxWarp prst="textNoShape">
              <a:avLst/>
            </a:prstTxWarp>
          </a:bodyPr>
          <a:lstStyle>
            <a:lvl1pPr>
              <a:defRPr sz="1200"/>
            </a:lvl1pPr>
          </a:lstStyle>
          <a:p>
            <a:pPr>
              <a:defRPr/>
            </a:pPr>
            <a:endParaRPr lang="en-GB"/>
          </a:p>
        </p:txBody>
      </p:sp>
      <p:sp>
        <p:nvSpPr>
          <p:cNvPr id="67589" name="Rectangle 5"/>
          <p:cNvSpPr>
            <a:spLocks noGrp="1" noChangeArrowheads="1"/>
          </p:cNvSpPr>
          <p:nvPr>
            <p:ph type="sldNum" sz="quarter" idx="3"/>
          </p:nvPr>
        </p:nvSpPr>
        <p:spPr bwMode="auto">
          <a:xfrm>
            <a:off x="3850444" y="9428583"/>
            <a:ext cx="2945659" cy="496332"/>
          </a:xfrm>
          <a:prstGeom prst="rect">
            <a:avLst/>
          </a:prstGeom>
          <a:noFill/>
          <a:ln w="9525">
            <a:noFill/>
            <a:miter lim="800000"/>
            <a:headEnd/>
            <a:tailEnd/>
          </a:ln>
          <a:effectLst/>
        </p:spPr>
        <p:txBody>
          <a:bodyPr vert="horz" wrap="square" lIns="93307" tIns="46654" rIns="93307" bIns="46654" numCol="1" anchor="b" anchorCtr="0" compatLnSpc="1">
            <a:prstTxWarp prst="textNoShape">
              <a:avLst/>
            </a:prstTxWarp>
          </a:bodyPr>
          <a:lstStyle>
            <a:lvl1pPr algn="r">
              <a:defRPr sz="1200"/>
            </a:lvl1pPr>
          </a:lstStyle>
          <a:p>
            <a:pPr>
              <a:defRPr/>
            </a:pPr>
            <a:fld id="{964F02D3-8135-41E9-8C71-9705A6001DE3}" type="slidenum">
              <a:rPr lang="en-GB"/>
              <a:pPr>
                <a:defRPr/>
              </a:pPr>
              <a:t>‹#›</a:t>
            </a:fld>
            <a:endParaRPr lang="en-GB"/>
          </a:p>
        </p:txBody>
      </p:sp>
    </p:spTree>
    <p:extLst>
      <p:ext uri="{BB962C8B-B14F-4D97-AF65-F5344CB8AC3E}">
        <p14:creationId xmlns:p14="http://schemas.microsoft.com/office/powerpoint/2010/main" val="23243884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3307" tIns="46654" rIns="93307" bIns="46654" rtlCol="0"/>
          <a:lstStyle>
            <a:lvl1pPr algn="l">
              <a:defRPr sz="1200"/>
            </a:lvl1pPr>
          </a:lstStyle>
          <a:p>
            <a:pPr>
              <a:defRPr/>
            </a:pPr>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3307" tIns="46654" rIns="93307" bIns="46654" rtlCol="0"/>
          <a:lstStyle>
            <a:lvl1pPr algn="r">
              <a:defRPr sz="1200"/>
            </a:lvl1pPr>
          </a:lstStyle>
          <a:p>
            <a:pPr>
              <a:defRPr/>
            </a:pPr>
            <a:fld id="{7D96975C-68DB-4A7F-81A6-F367C5529205}" type="datetimeFigureOut">
              <a:rPr lang="en-GB"/>
              <a:pPr>
                <a:defRPr/>
              </a:pPr>
              <a:t>11/09/2018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307" tIns="46654" rIns="93307" bIns="46654" rtlCol="0" anchor="ctr"/>
          <a:lstStyle/>
          <a:p>
            <a:pPr lvl="0"/>
            <a:endParaRPr lang="en-GB"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3307" tIns="46654" rIns="93307" bIns="4665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28583"/>
            <a:ext cx="2945659" cy="496332"/>
          </a:xfrm>
          <a:prstGeom prst="rect">
            <a:avLst/>
          </a:prstGeom>
        </p:spPr>
        <p:txBody>
          <a:bodyPr vert="horz" lIns="93307" tIns="46654" rIns="93307" bIns="46654"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3307" tIns="46654" rIns="93307" bIns="46654" rtlCol="0" anchor="b"/>
          <a:lstStyle>
            <a:lvl1pPr algn="r">
              <a:defRPr sz="1200"/>
            </a:lvl1pPr>
          </a:lstStyle>
          <a:p>
            <a:pPr>
              <a:defRPr/>
            </a:pPr>
            <a:fld id="{9C0E8330-21E7-42B6-9F80-0EAD74C24A65}" type="slidenum">
              <a:rPr lang="en-GB"/>
              <a:pPr>
                <a:defRPr/>
              </a:pPr>
              <a:t>‹#›</a:t>
            </a:fld>
            <a:endParaRPr lang="en-GB"/>
          </a:p>
        </p:txBody>
      </p:sp>
    </p:spTree>
    <p:extLst>
      <p:ext uri="{BB962C8B-B14F-4D97-AF65-F5344CB8AC3E}">
        <p14:creationId xmlns:p14="http://schemas.microsoft.com/office/powerpoint/2010/main" val="3412695125"/>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75392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5074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19751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467603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249373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27158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41816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870869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92158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0479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138281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998327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819519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299882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09496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83758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773230E-DED3-4A9D-896F-0E8189EC92D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B344C85-2856-46A8-850E-FDAB0255EC13}"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940425" y="0"/>
            <a:ext cx="3203575" cy="2562225"/>
          </a:xfrm>
          <a:prstGeom prst="rect">
            <a:avLst/>
          </a:prstGeom>
          <a:noFill/>
          <a:ln w="9525">
            <a:noFill/>
            <a:miter lim="800000"/>
            <a:headEnd/>
            <a:tailEnd/>
          </a:ln>
        </p:spPr>
      </p:pic>
      <p:pic>
        <p:nvPicPr>
          <p:cNvPr id="6" name="Picture 9"/>
          <p:cNvPicPr>
            <a:picLocks noChangeAspect="1" noChangeArrowheads="1"/>
          </p:cNvPicPr>
          <p:nvPr/>
        </p:nvPicPr>
        <p:blipFill>
          <a:blip r:embed="rId3" cstate="print"/>
          <a:srcRect/>
          <a:stretch>
            <a:fillRect/>
          </a:stretch>
        </p:blipFill>
        <p:spPr bwMode="auto">
          <a:xfrm>
            <a:off x="685800" y="685800"/>
            <a:ext cx="2312988" cy="1074738"/>
          </a:xfrm>
          <a:prstGeom prst="rect">
            <a:avLst/>
          </a:prstGeom>
          <a:noFill/>
          <a:ln w="9525">
            <a:noFill/>
            <a:miter lim="800000"/>
            <a:headEnd/>
            <a:tailEnd/>
          </a:ln>
        </p:spPr>
      </p:pic>
      <p:sp>
        <p:nvSpPr>
          <p:cNvPr id="23555" name="Rectangle 3"/>
          <p:cNvSpPr>
            <a:spLocks noGrp="1" noChangeArrowheads="1"/>
          </p:cNvSpPr>
          <p:nvPr>
            <p:ph type="ctrTitle"/>
          </p:nvPr>
        </p:nvSpPr>
        <p:spPr>
          <a:xfrm>
            <a:off x="685800" y="2130425"/>
            <a:ext cx="7772400" cy="1470025"/>
          </a:xfrm>
        </p:spPr>
        <p:txBody>
          <a:bodyPr/>
          <a:lstStyle>
            <a:lvl1pPr>
              <a:defRPr/>
            </a:lvl1pPr>
          </a:lstStyle>
          <a:p>
            <a:r>
              <a:rPr lang="en-GB"/>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7" name="Rectangle 5"/>
          <p:cNvSpPr>
            <a:spLocks noGrp="1" noChangeArrowheads="1"/>
          </p:cNvSpPr>
          <p:nvPr>
            <p:ph type="dt" sz="half" idx="10"/>
          </p:nvPr>
        </p:nvSpPr>
        <p:spPr/>
        <p:txBody>
          <a:bodyPr/>
          <a:lstStyle>
            <a:lvl1pPr>
              <a:defRPr/>
            </a:lvl1pPr>
          </a:lstStyle>
          <a:p>
            <a:pPr>
              <a:defRPr/>
            </a:pPr>
            <a:endParaRPr lang="en-GB"/>
          </a:p>
        </p:txBody>
      </p:sp>
      <p:sp>
        <p:nvSpPr>
          <p:cNvPr id="8" name="Rectangle 6"/>
          <p:cNvSpPr>
            <a:spLocks noGrp="1" noChangeArrowheads="1"/>
          </p:cNvSpPr>
          <p:nvPr>
            <p:ph type="ftr" sz="quarter" idx="11"/>
          </p:nvPr>
        </p:nvSpPr>
        <p:spPr/>
        <p:txBody>
          <a:bodyPr/>
          <a:lstStyle>
            <a:lvl1pPr>
              <a:defRPr/>
            </a:lvl1pPr>
          </a:lstStyle>
          <a:p>
            <a:pPr>
              <a:defRPr/>
            </a:pPr>
            <a:endParaRPr lang="en-GB"/>
          </a:p>
        </p:txBody>
      </p:sp>
      <p:sp>
        <p:nvSpPr>
          <p:cNvPr id="9" name="Rectangle 7"/>
          <p:cNvSpPr>
            <a:spLocks noGrp="1" noChangeArrowheads="1"/>
          </p:cNvSpPr>
          <p:nvPr>
            <p:ph type="sldNum" sz="quarter" idx="12"/>
          </p:nvPr>
        </p:nvSpPr>
        <p:spPr/>
        <p:txBody>
          <a:bodyPr/>
          <a:lstStyle>
            <a:lvl1pPr>
              <a:defRPr/>
            </a:lvl1pPr>
          </a:lstStyle>
          <a:p>
            <a:pPr>
              <a:defRPr/>
            </a:pPr>
            <a:fld id="{9F746279-9BDC-45E5-A9C7-F72F908E2F9F}"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363272" cy="954360"/>
          </a:xfrm>
        </p:spPr>
        <p:txBody>
          <a:bodyPr/>
          <a:lstStyle/>
          <a:p>
            <a:r>
              <a:rPr lang="en-US" dirty="0"/>
              <a:t>Click to edit Master title style</a:t>
            </a:r>
            <a:endParaRPr lang="en-GB" dirty="0"/>
          </a:p>
        </p:txBody>
      </p:sp>
      <p:sp>
        <p:nvSpPr>
          <p:cNvPr id="3" name="Content Placeholder 2"/>
          <p:cNvSpPr>
            <a:spLocks noGrp="1"/>
          </p:cNvSpPr>
          <p:nvPr>
            <p:ph idx="1"/>
          </p:nvPr>
        </p:nvSpPr>
        <p:spPr>
          <a:xfrm>
            <a:off x="457200" y="1600200"/>
            <a:ext cx="8363272"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itle 5"/>
          <p:cNvSpPr txBox="1">
            <a:spLocks/>
          </p:cNvSpPr>
          <p:nvPr userDrawn="1"/>
        </p:nvSpPr>
        <p:spPr bwMode="auto">
          <a:xfrm>
            <a:off x="6156176" y="6207497"/>
            <a:ext cx="3742184" cy="6505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a:ln>
                  <a:noFill/>
                </a:ln>
                <a:solidFill>
                  <a:srgbClr val="C00000"/>
                </a:solidFill>
                <a:effectLst/>
                <a:uLnTx/>
                <a:uFillTx/>
                <a:latin typeface="+mj-lt"/>
                <a:ea typeface="+mj-ea"/>
                <a:cs typeface="+mj-cs"/>
              </a:rPr>
              <a:t>Energy Policy Group</a:t>
            </a:r>
            <a:endParaRPr kumimoji="0" lang="en-US" sz="1600" b="1" i="0" u="none" strike="noStrike" kern="0" cap="none" spc="0" normalizeH="0" baseline="0" noProof="0" dirty="0">
              <a:ln>
                <a:noFill/>
              </a:ln>
              <a:solidFill>
                <a:srgbClr val="C00000"/>
              </a:solidFill>
              <a:effectLst/>
              <a:uLnTx/>
              <a:uFillTx/>
              <a:latin typeface="+mj-lt"/>
              <a:ea typeface="+mj-ea"/>
              <a:cs typeface="+mj-cs"/>
            </a:endParaRPr>
          </a:p>
        </p:txBody>
      </p:sp>
      <p:grpSp>
        <p:nvGrpSpPr>
          <p:cNvPr id="15" name="Group 14"/>
          <p:cNvGrpSpPr/>
          <p:nvPr userDrawn="1"/>
        </p:nvGrpSpPr>
        <p:grpSpPr>
          <a:xfrm>
            <a:off x="6156176" y="6448536"/>
            <a:ext cx="698241" cy="168424"/>
            <a:chOff x="2627784" y="1797831"/>
            <a:chExt cx="698241" cy="168424"/>
          </a:xfrm>
        </p:grpSpPr>
        <p:sp>
          <p:nvSpPr>
            <p:cNvPr id="16" name="Oval 30"/>
            <p:cNvSpPr>
              <a:spLocks noChangeArrowheads="1"/>
            </p:cNvSpPr>
            <p:nvPr/>
          </p:nvSpPr>
          <p:spPr bwMode="auto">
            <a:xfrm>
              <a:off x="2627784" y="1797831"/>
              <a:ext cx="167578" cy="167577"/>
            </a:xfrm>
            <a:prstGeom prst="ellipse">
              <a:avLst/>
            </a:prstGeom>
            <a:solidFill>
              <a:srgbClr val="2E5F78"/>
            </a:solidFill>
            <a:ln w="9525">
              <a:noFill/>
              <a:round/>
              <a:headEnd/>
              <a:tailEnd/>
            </a:ln>
            <a:effectLst/>
          </p:spPr>
          <p:txBody>
            <a:bodyPr wrap="none" anchor="ctr"/>
            <a:lstStyle/>
            <a:p>
              <a:endParaRPr lang="en-US" sz="2400">
                <a:latin typeface="Times New Roman" pitchFamily="18" charset="0"/>
              </a:endParaRPr>
            </a:p>
          </p:txBody>
        </p:sp>
        <p:sp>
          <p:nvSpPr>
            <p:cNvPr id="17" name="Oval 31"/>
            <p:cNvSpPr>
              <a:spLocks noChangeArrowheads="1"/>
            </p:cNvSpPr>
            <p:nvPr/>
          </p:nvSpPr>
          <p:spPr bwMode="auto">
            <a:xfrm>
              <a:off x="2892693" y="1798678"/>
              <a:ext cx="168424" cy="167577"/>
            </a:xfrm>
            <a:prstGeom prst="ellipse">
              <a:avLst/>
            </a:prstGeom>
            <a:solidFill>
              <a:srgbClr val="5098BC"/>
            </a:solidFill>
            <a:ln w="9525">
              <a:noFill/>
              <a:round/>
              <a:headEnd/>
              <a:tailEnd/>
            </a:ln>
            <a:effectLst/>
          </p:spPr>
          <p:txBody>
            <a:bodyPr wrap="none" anchor="ctr"/>
            <a:lstStyle/>
            <a:p>
              <a:endParaRPr lang="en-US" sz="2400">
                <a:latin typeface="Times New Roman" pitchFamily="18" charset="0"/>
              </a:endParaRPr>
            </a:p>
          </p:txBody>
        </p:sp>
        <p:sp>
          <p:nvSpPr>
            <p:cNvPr id="18" name="Oval 32"/>
            <p:cNvSpPr>
              <a:spLocks noChangeArrowheads="1"/>
            </p:cNvSpPr>
            <p:nvPr/>
          </p:nvSpPr>
          <p:spPr bwMode="auto">
            <a:xfrm>
              <a:off x="3158447" y="1798678"/>
              <a:ext cx="167578" cy="167577"/>
            </a:xfrm>
            <a:prstGeom prst="ellipse">
              <a:avLst/>
            </a:prstGeom>
            <a:solidFill>
              <a:schemeClr val="accent2"/>
            </a:solidFill>
            <a:ln w="9525">
              <a:noFill/>
              <a:round/>
              <a:headEnd/>
              <a:tailEnd/>
            </a:ln>
            <a:effectLst/>
          </p:spPr>
          <p:txBody>
            <a:bodyPr wrap="none" anchor="ctr"/>
            <a:lstStyle/>
            <a:p>
              <a:endParaRPr lang="en-US" sz="2400">
                <a:latin typeface="Times New Roman" pitchFamily="18" charset="0"/>
              </a:endParaRPr>
            </a:p>
          </p:txBody>
        </p:sp>
      </p:grpSp>
      <p:cxnSp>
        <p:nvCxnSpPr>
          <p:cNvPr id="19" name="Straight Connector 18"/>
          <p:cNvCxnSpPr/>
          <p:nvPr userDrawn="1"/>
        </p:nvCxnSpPr>
        <p:spPr>
          <a:xfrm>
            <a:off x="6948264" y="6460740"/>
            <a:ext cx="0" cy="144016"/>
          </a:xfrm>
          <a:prstGeom prst="line">
            <a:avLst/>
          </a:prstGeom>
          <a:ln w="28575"/>
        </p:spPr>
        <p:style>
          <a:lnRef idx="1">
            <a:schemeClr val="dk1"/>
          </a:lnRef>
          <a:fillRef idx="0">
            <a:schemeClr val="dk1"/>
          </a:fillRef>
          <a:effectRef idx="0">
            <a:schemeClr val="dk1"/>
          </a:effectRef>
          <a:fontRef idx="minor">
            <a:schemeClr val="tx1"/>
          </a:fontRef>
        </p:style>
      </p:cxnSp>
      <p:pic>
        <p:nvPicPr>
          <p:cNvPr id="26" name="Picture 5"/>
          <p:cNvPicPr>
            <a:picLocks noChangeAspect="1" noChangeArrowheads="1"/>
          </p:cNvPicPr>
          <p:nvPr userDrawn="1"/>
        </p:nvPicPr>
        <p:blipFill>
          <a:blip r:embed="rId2" cstate="print">
            <a:clrChange>
              <a:clrFrom>
                <a:srgbClr val="FFFFFF"/>
              </a:clrFrom>
              <a:clrTo>
                <a:srgbClr val="FFFFFF">
                  <a:alpha val="0"/>
                </a:srgbClr>
              </a:clrTo>
            </a:clrChange>
          </a:blip>
          <a:stretch>
            <a:fillRect/>
          </a:stretch>
        </p:blipFill>
        <p:spPr bwMode="auto">
          <a:xfrm>
            <a:off x="1" y="6139224"/>
            <a:ext cx="1547663" cy="718776"/>
          </a:xfrm>
          <a:prstGeom prst="rect">
            <a:avLst/>
          </a:prstGeom>
          <a:noFill/>
          <a:ln>
            <a:noFill/>
          </a:ln>
        </p:spPr>
      </p:pic>
      <p:cxnSp>
        <p:nvCxnSpPr>
          <p:cNvPr id="30" name="Straight Connector 29"/>
          <p:cNvCxnSpPr/>
          <p:nvPr userDrawn="1"/>
        </p:nvCxnSpPr>
        <p:spPr>
          <a:xfrm>
            <a:off x="1547664" y="6381328"/>
            <a:ext cx="7416824" cy="0"/>
          </a:xfrm>
          <a:prstGeom prst="line">
            <a:avLst/>
          </a:prstGeom>
          <a:ln w="19050" cap="sq">
            <a:solidFill>
              <a:srgbClr val="4747E7">
                <a:alpha val="67000"/>
              </a:srgbClr>
            </a:solidFill>
          </a:ln>
        </p:spPr>
        <p:style>
          <a:lnRef idx="1">
            <a:schemeClr val="dk1"/>
          </a:lnRef>
          <a:fillRef idx="0">
            <a:schemeClr val="dk1"/>
          </a:fillRef>
          <a:effectRef idx="0">
            <a:schemeClr val="dk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FF151E7-53DE-42E8-A28B-3EC055AD4D13}"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D1B1F68-D42E-40D9-9509-41F8C4697EFB}"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C2AA937C-731F-4959-B05B-94468508B34D}"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167DEAF-963A-4A3A-A937-CB094131B21D}"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E810DBA-1AFA-4E85-8978-B7227FB68E97}"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6DFD593-4D98-44C1-B599-34DAD083AB7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4007716-C5BD-45C6-B984-60150084D276}"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5FEBD03-B154-4851-9F5D-9F1562B1A140}"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AF1298B-69EB-4218-911D-385776FA686E}"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860AABD-8254-4C48-9D60-72B0FC348927}" type="slidenum">
              <a:rPr lang="en-GB"/>
              <a:pPr>
                <a:defRPr/>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84EAF0A-AD5D-48E1-BBCB-BD33035399DF}" type="slidenum">
              <a:rPr lang="en-GB"/>
              <a:pPr>
                <a:defRPr/>
              </a:pPr>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66DDD07C-C543-4034-BBB8-84DCCD279A31}" type="slidenum">
              <a:rPr lang="en-GB"/>
              <a:pPr>
                <a:defRPr/>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34AED-579B-4ACF-A72A-D9E48A9A5B9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A1FEB873-7546-4CDC-8A70-3CA7C03EA59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4334017-9246-4F83-B2B3-41DCBFD0BCDF}"/>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019F6165-5E31-405B-AAE3-00B43600479B}"/>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D206BADB-4BBB-495C-9769-B687A136C197}"/>
              </a:ext>
            </a:extLst>
          </p:cNvPr>
          <p:cNvSpPr>
            <a:spLocks noGrp="1"/>
          </p:cNvSpPr>
          <p:nvPr>
            <p:ph type="sldNum" sz="quarter" idx="12"/>
          </p:nvPr>
        </p:nvSpPr>
        <p:spPr/>
        <p:txBody>
          <a:bodyPr/>
          <a:lstStyle/>
          <a:p>
            <a:pPr>
              <a:defRPr/>
            </a:pPr>
            <a:fld id="{9F746279-9BDC-45E5-A9C7-F72F908E2F9F}" type="slidenum">
              <a:rPr lang="en-GB" smtClean="0"/>
              <a:pPr>
                <a:defRPr/>
              </a:pPr>
              <a:t>‹#›</a:t>
            </a:fld>
            <a:endParaRPr lang="en-GB"/>
          </a:p>
        </p:txBody>
      </p:sp>
    </p:spTree>
    <p:extLst>
      <p:ext uri="{BB962C8B-B14F-4D97-AF65-F5344CB8AC3E}">
        <p14:creationId xmlns:p14="http://schemas.microsoft.com/office/powerpoint/2010/main" val="11286295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1237A-9EBE-422F-B72F-8D207BB506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3A3C23-2733-4BC9-9BB0-89CDCAD802E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CC7445-A95B-4B11-9860-392CD315A273}"/>
              </a:ext>
            </a:extLst>
          </p:cNvPr>
          <p:cNvSpPr>
            <a:spLocks noGrp="1"/>
          </p:cNvSpPr>
          <p:nvPr>
            <p:ph type="dt" sz="half" idx="10"/>
          </p:nvPr>
        </p:nvSpPr>
        <p:spPr/>
        <p:txBody>
          <a:bodyPr/>
          <a:lstStyle/>
          <a:p>
            <a:fld id="{428B4F4C-ACD8-4F23-BEBF-E74614356387}" type="datetimeFigureOut">
              <a:rPr lang="en-GB" smtClean="0"/>
              <a:t>11/09/2018</a:t>
            </a:fld>
            <a:endParaRPr lang="en-GB"/>
          </a:p>
        </p:txBody>
      </p:sp>
      <p:sp>
        <p:nvSpPr>
          <p:cNvPr id="5" name="Footer Placeholder 4">
            <a:extLst>
              <a:ext uri="{FF2B5EF4-FFF2-40B4-BE49-F238E27FC236}">
                <a16:creationId xmlns:a16="http://schemas.microsoft.com/office/drawing/2014/main" id="{8BC6870E-6A98-4DF8-8AF0-B69188D80C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5919E5-EC77-4D51-9DD6-9E1893E90B21}"/>
              </a:ext>
            </a:extLst>
          </p:cNvPr>
          <p:cNvSpPr>
            <a:spLocks noGrp="1"/>
          </p:cNvSpPr>
          <p:nvPr>
            <p:ph type="sldNum" sz="quarter" idx="12"/>
          </p:nvPr>
        </p:nvSpPr>
        <p:spPr/>
        <p:txBody>
          <a:bodyPr/>
          <a:lstStyle/>
          <a:p>
            <a:fld id="{841E1873-6491-4512-9E73-39A8D41DD50E}" type="slidenum">
              <a:rPr lang="en-GB" smtClean="0"/>
              <a:t>‹#›</a:t>
            </a:fld>
            <a:endParaRPr lang="en-GB"/>
          </a:p>
        </p:txBody>
      </p:sp>
      <p:sp>
        <p:nvSpPr>
          <p:cNvPr id="7" name="Title 5">
            <a:extLst>
              <a:ext uri="{FF2B5EF4-FFF2-40B4-BE49-F238E27FC236}">
                <a16:creationId xmlns:a16="http://schemas.microsoft.com/office/drawing/2014/main" id="{DD6FE35F-BA7A-421E-A138-D75089C2C559}"/>
              </a:ext>
            </a:extLst>
          </p:cNvPr>
          <p:cNvSpPr txBox="1">
            <a:spLocks/>
          </p:cNvSpPr>
          <p:nvPr userDrawn="1"/>
        </p:nvSpPr>
        <p:spPr bwMode="auto">
          <a:xfrm>
            <a:off x="6156176" y="6207497"/>
            <a:ext cx="3742184" cy="6505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a:ln>
                  <a:noFill/>
                </a:ln>
                <a:solidFill>
                  <a:srgbClr val="C00000"/>
                </a:solidFill>
                <a:effectLst/>
                <a:uLnTx/>
                <a:uFillTx/>
                <a:latin typeface="+mj-lt"/>
                <a:ea typeface="+mj-ea"/>
                <a:cs typeface="+mj-cs"/>
              </a:rPr>
              <a:t>Energy Policy Group</a:t>
            </a:r>
            <a:endParaRPr kumimoji="0" lang="en-US" sz="1600" b="1" i="0" u="none" strike="noStrike" kern="0" cap="none" spc="0" normalizeH="0" baseline="0" noProof="0" dirty="0">
              <a:ln>
                <a:noFill/>
              </a:ln>
              <a:solidFill>
                <a:srgbClr val="C00000"/>
              </a:solidFill>
              <a:effectLst/>
              <a:uLnTx/>
              <a:uFillTx/>
              <a:latin typeface="+mj-lt"/>
              <a:ea typeface="+mj-ea"/>
              <a:cs typeface="+mj-cs"/>
            </a:endParaRPr>
          </a:p>
        </p:txBody>
      </p:sp>
      <p:grpSp>
        <p:nvGrpSpPr>
          <p:cNvPr id="8" name="Group 7">
            <a:extLst>
              <a:ext uri="{FF2B5EF4-FFF2-40B4-BE49-F238E27FC236}">
                <a16:creationId xmlns:a16="http://schemas.microsoft.com/office/drawing/2014/main" id="{C6F3F99E-5DF8-4ACD-A9DF-1A59B4C92BCB}"/>
              </a:ext>
            </a:extLst>
          </p:cNvPr>
          <p:cNvGrpSpPr/>
          <p:nvPr userDrawn="1"/>
        </p:nvGrpSpPr>
        <p:grpSpPr>
          <a:xfrm>
            <a:off x="6156176" y="6448536"/>
            <a:ext cx="698241" cy="168424"/>
            <a:chOff x="2627784" y="1797831"/>
            <a:chExt cx="698241" cy="168424"/>
          </a:xfrm>
        </p:grpSpPr>
        <p:sp>
          <p:nvSpPr>
            <p:cNvPr id="9" name="Oval 30">
              <a:extLst>
                <a:ext uri="{FF2B5EF4-FFF2-40B4-BE49-F238E27FC236}">
                  <a16:creationId xmlns:a16="http://schemas.microsoft.com/office/drawing/2014/main" id="{82BA86B4-12AA-439F-A412-C5156C069EE5}"/>
                </a:ext>
              </a:extLst>
            </p:cNvPr>
            <p:cNvSpPr>
              <a:spLocks noChangeArrowheads="1"/>
            </p:cNvSpPr>
            <p:nvPr/>
          </p:nvSpPr>
          <p:spPr bwMode="auto">
            <a:xfrm>
              <a:off x="2627784" y="1797831"/>
              <a:ext cx="167578" cy="167577"/>
            </a:xfrm>
            <a:prstGeom prst="ellipse">
              <a:avLst/>
            </a:prstGeom>
            <a:solidFill>
              <a:srgbClr val="2E5F78"/>
            </a:solidFill>
            <a:ln w="9525">
              <a:noFill/>
              <a:round/>
              <a:headEnd/>
              <a:tailEnd/>
            </a:ln>
            <a:effectLst/>
          </p:spPr>
          <p:txBody>
            <a:bodyPr wrap="none" anchor="ctr"/>
            <a:lstStyle/>
            <a:p>
              <a:endParaRPr lang="en-US" sz="2400">
                <a:latin typeface="Times New Roman" pitchFamily="18" charset="0"/>
              </a:endParaRPr>
            </a:p>
          </p:txBody>
        </p:sp>
        <p:sp>
          <p:nvSpPr>
            <p:cNvPr id="10" name="Oval 31">
              <a:extLst>
                <a:ext uri="{FF2B5EF4-FFF2-40B4-BE49-F238E27FC236}">
                  <a16:creationId xmlns:a16="http://schemas.microsoft.com/office/drawing/2014/main" id="{1A85A969-A129-4A54-AA9B-EAA6EF552DC5}"/>
                </a:ext>
              </a:extLst>
            </p:cNvPr>
            <p:cNvSpPr>
              <a:spLocks noChangeArrowheads="1"/>
            </p:cNvSpPr>
            <p:nvPr/>
          </p:nvSpPr>
          <p:spPr bwMode="auto">
            <a:xfrm>
              <a:off x="2892693" y="1798678"/>
              <a:ext cx="168424" cy="167577"/>
            </a:xfrm>
            <a:prstGeom prst="ellipse">
              <a:avLst/>
            </a:prstGeom>
            <a:solidFill>
              <a:srgbClr val="5098BC"/>
            </a:solidFill>
            <a:ln w="9525">
              <a:noFill/>
              <a:round/>
              <a:headEnd/>
              <a:tailEnd/>
            </a:ln>
            <a:effectLst/>
          </p:spPr>
          <p:txBody>
            <a:bodyPr wrap="none" anchor="ctr"/>
            <a:lstStyle/>
            <a:p>
              <a:endParaRPr lang="en-US" sz="2400">
                <a:latin typeface="Times New Roman" pitchFamily="18" charset="0"/>
              </a:endParaRPr>
            </a:p>
          </p:txBody>
        </p:sp>
        <p:sp>
          <p:nvSpPr>
            <p:cNvPr id="11" name="Oval 32">
              <a:extLst>
                <a:ext uri="{FF2B5EF4-FFF2-40B4-BE49-F238E27FC236}">
                  <a16:creationId xmlns:a16="http://schemas.microsoft.com/office/drawing/2014/main" id="{1C984050-46CA-42CB-AC92-F0CC8F8CD2A9}"/>
                </a:ext>
              </a:extLst>
            </p:cNvPr>
            <p:cNvSpPr>
              <a:spLocks noChangeArrowheads="1"/>
            </p:cNvSpPr>
            <p:nvPr/>
          </p:nvSpPr>
          <p:spPr bwMode="auto">
            <a:xfrm>
              <a:off x="3158447" y="1798678"/>
              <a:ext cx="167578" cy="167577"/>
            </a:xfrm>
            <a:prstGeom prst="ellipse">
              <a:avLst/>
            </a:prstGeom>
            <a:solidFill>
              <a:schemeClr val="accent2"/>
            </a:solidFill>
            <a:ln w="9525">
              <a:noFill/>
              <a:round/>
              <a:headEnd/>
              <a:tailEnd/>
            </a:ln>
            <a:effectLst/>
          </p:spPr>
          <p:txBody>
            <a:bodyPr wrap="none" anchor="ctr"/>
            <a:lstStyle/>
            <a:p>
              <a:endParaRPr lang="en-US" sz="2400">
                <a:latin typeface="Times New Roman" pitchFamily="18" charset="0"/>
              </a:endParaRPr>
            </a:p>
          </p:txBody>
        </p:sp>
      </p:grpSp>
      <p:cxnSp>
        <p:nvCxnSpPr>
          <p:cNvPr id="12" name="Straight Connector 11">
            <a:extLst>
              <a:ext uri="{FF2B5EF4-FFF2-40B4-BE49-F238E27FC236}">
                <a16:creationId xmlns:a16="http://schemas.microsoft.com/office/drawing/2014/main" id="{6CCE1BA9-249A-4EE8-8489-B559395DD02A}"/>
              </a:ext>
            </a:extLst>
          </p:cNvPr>
          <p:cNvCxnSpPr/>
          <p:nvPr userDrawn="1"/>
        </p:nvCxnSpPr>
        <p:spPr>
          <a:xfrm>
            <a:off x="6948264" y="6460740"/>
            <a:ext cx="0" cy="144016"/>
          </a:xfrm>
          <a:prstGeom prst="line">
            <a:avLst/>
          </a:prstGeom>
          <a:ln w="28575"/>
        </p:spPr>
        <p:style>
          <a:lnRef idx="1">
            <a:schemeClr val="dk1"/>
          </a:lnRef>
          <a:fillRef idx="0">
            <a:schemeClr val="dk1"/>
          </a:fillRef>
          <a:effectRef idx="0">
            <a:schemeClr val="dk1"/>
          </a:effectRef>
          <a:fontRef idx="minor">
            <a:schemeClr val="tx1"/>
          </a:fontRef>
        </p:style>
      </p:cxnSp>
      <p:pic>
        <p:nvPicPr>
          <p:cNvPr id="13" name="Picture 5">
            <a:extLst>
              <a:ext uri="{FF2B5EF4-FFF2-40B4-BE49-F238E27FC236}">
                <a16:creationId xmlns:a16="http://schemas.microsoft.com/office/drawing/2014/main" id="{385ECE72-65FC-4B34-8AB7-3FB56B66C5CE}"/>
              </a:ext>
            </a:extLst>
          </p:cNvPr>
          <p:cNvPicPr>
            <a:picLocks noChangeAspect="1" noChangeArrowheads="1"/>
          </p:cNvPicPr>
          <p:nvPr userDrawn="1"/>
        </p:nvPicPr>
        <p:blipFill>
          <a:blip r:embed="rId2" cstate="print">
            <a:clrChange>
              <a:clrFrom>
                <a:srgbClr val="FFFFFF"/>
              </a:clrFrom>
              <a:clrTo>
                <a:srgbClr val="FFFFFF">
                  <a:alpha val="0"/>
                </a:srgbClr>
              </a:clrTo>
            </a:clrChange>
          </a:blip>
          <a:stretch>
            <a:fillRect/>
          </a:stretch>
        </p:blipFill>
        <p:spPr bwMode="auto">
          <a:xfrm>
            <a:off x="1" y="6139224"/>
            <a:ext cx="1547663" cy="718776"/>
          </a:xfrm>
          <a:prstGeom prst="rect">
            <a:avLst/>
          </a:prstGeom>
          <a:noFill/>
          <a:ln>
            <a:noFill/>
          </a:ln>
        </p:spPr>
      </p:pic>
      <p:cxnSp>
        <p:nvCxnSpPr>
          <p:cNvPr id="14" name="Straight Connector 13">
            <a:extLst>
              <a:ext uri="{FF2B5EF4-FFF2-40B4-BE49-F238E27FC236}">
                <a16:creationId xmlns:a16="http://schemas.microsoft.com/office/drawing/2014/main" id="{0AD4ED68-140F-4964-9BA1-98E39225B1CE}"/>
              </a:ext>
            </a:extLst>
          </p:cNvPr>
          <p:cNvCxnSpPr/>
          <p:nvPr userDrawn="1"/>
        </p:nvCxnSpPr>
        <p:spPr>
          <a:xfrm>
            <a:off x="1547664" y="6381328"/>
            <a:ext cx="7416824" cy="0"/>
          </a:xfrm>
          <a:prstGeom prst="line">
            <a:avLst/>
          </a:prstGeom>
          <a:ln w="19050" cap="sq">
            <a:solidFill>
              <a:srgbClr val="4747E7">
                <a:alpha val="67000"/>
              </a:srgb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55314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15FE-9EB4-4C28-80B8-794CA85F3AA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F80C84D-2F2B-4A4D-BC40-D9E620DE412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9A1347-D5C4-46E7-A727-DE255DD57263}"/>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C2296F70-2E02-44CE-917D-E4C8A01A89C9}"/>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6A124DE9-98D6-49C7-80C5-701BB872B409}"/>
              </a:ext>
            </a:extLst>
          </p:cNvPr>
          <p:cNvSpPr>
            <a:spLocks noGrp="1"/>
          </p:cNvSpPr>
          <p:nvPr>
            <p:ph type="sldNum" sz="quarter" idx="12"/>
          </p:nvPr>
        </p:nvSpPr>
        <p:spPr/>
        <p:txBody>
          <a:bodyPr/>
          <a:lstStyle/>
          <a:p>
            <a:pPr>
              <a:defRPr/>
            </a:pPr>
            <a:fld id="{1FF151E7-53DE-42E8-A28B-3EC055AD4D13}" type="slidenum">
              <a:rPr lang="en-GB" smtClean="0"/>
              <a:pPr>
                <a:defRPr/>
              </a:pPr>
              <a:t>‹#›</a:t>
            </a:fld>
            <a:endParaRPr lang="en-GB"/>
          </a:p>
        </p:txBody>
      </p:sp>
    </p:spTree>
    <p:extLst>
      <p:ext uri="{BB962C8B-B14F-4D97-AF65-F5344CB8AC3E}">
        <p14:creationId xmlns:p14="http://schemas.microsoft.com/office/powerpoint/2010/main" val="32310940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17D1-1C86-4801-9E10-839F03FAD2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892256-59FD-4B4D-8C79-F256CB56D937}"/>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6F79A62-11D4-45F1-9790-249BEC610D89}"/>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137BA6-4C27-4C5A-9D7A-FF9D7F1A48EA}"/>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2C52BE39-80E5-4BE0-B6B2-6427885E2FB7}"/>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3F7D9529-6830-45AA-8D72-45465907AC76}"/>
              </a:ext>
            </a:extLst>
          </p:cNvPr>
          <p:cNvSpPr>
            <a:spLocks noGrp="1"/>
          </p:cNvSpPr>
          <p:nvPr>
            <p:ph type="sldNum" sz="quarter" idx="12"/>
          </p:nvPr>
        </p:nvSpPr>
        <p:spPr/>
        <p:txBody>
          <a:bodyPr/>
          <a:lstStyle/>
          <a:p>
            <a:pPr>
              <a:defRPr/>
            </a:pPr>
            <a:fld id="{DD1B1F68-D42E-40D9-9509-41F8C4697EFB}" type="slidenum">
              <a:rPr lang="en-GB" smtClean="0"/>
              <a:pPr>
                <a:defRPr/>
              </a:pPr>
              <a:t>‹#›</a:t>
            </a:fld>
            <a:endParaRPr lang="en-GB"/>
          </a:p>
        </p:txBody>
      </p:sp>
    </p:spTree>
    <p:extLst>
      <p:ext uri="{BB962C8B-B14F-4D97-AF65-F5344CB8AC3E}">
        <p14:creationId xmlns:p14="http://schemas.microsoft.com/office/powerpoint/2010/main" val="20130541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F9A22-AC5A-4E08-A30E-7FFEB96BA185}"/>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01984A-1E83-48FB-8376-1A7851AAF86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BB6C22CC-D794-4078-B940-0507C4D7BCE6}"/>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D9E9E0-E761-42AE-8BEC-238A9EF29CC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6C9D22E5-0DF8-49C8-8166-9A4986E1138A}"/>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CF626E-586F-48FA-BAC2-7845D7DD4E10}"/>
              </a:ext>
            </a:extLst>
          </p:cNvPr>
          <p:cNvSpPr>
            <a:spLocks noGrp="1"/>
          </p:cNvSpPr>
          <p:nvPr>
            <p:ph type="dt" sz="half" idx="10"/>
          </p:nvPr>
        </p:nvSpPr>
        <p:spPr/>
        <p:txBody>
          <a:bodyPr/>
          <a:lstStyle/>
          <a:p>
            <a:pPr>
              <a:defRPr/>
            </a:pPr>
            <a:endParaRPr lang="en-GB"/>
          </a:p>
        </p:txBody>
      </p:sp>
      <p:sp>
        <p:nvSpPr>
          <p:cNvPr id="8" name="Footer Placeholder 7">
            <a:extLst>
              <a:ext uri="{FF2B5EF4-FFF2-40B4-BE49-F238E27FC236}">
                <a16:creationId xmlns:a16="http://schemas.microsoft.com/office/drawing/2014/main" id="{FE6157F9-D7AF-463D-8D34-A137CD03D38B}"/>
              </a:ext>
            </a:extLst>
          </p:cNvPr>
          <p:cNvSpPr>
            <a:spLocks noGrp="1"/>
          </p:cNvSpPr>
          <p:nvPr>
            <p:ph type="ftr" sz="quarter" idx="11"/>
          </p:nvPr>
        </p:nvSpPr>
        <p:spPr/>
        <p:txBody>
          <a:bodyPr/>
          <a:lstStyle/>
          <a:p>
            <a:pPr>
              <a:defRPr/>
            </a:pPr>
            <a:endParaRPr lang="en-GB"/>
          </a:p>
        </p:txBody>
      </p:sp>
      <p:sp>
        <p:nvSpPr>
          <p:cNvPr id="9" name="Slide Number Placeholder 8">
            <a:extLst>
              <a:ext uri="{FF2B5EF4-FFF2-40B4-BE49-F238E27FC236}">
                <a16:creationId xmlns:a16="http://schemas.microsoft.com/office/drawing/2014/main" id="{8CD6030F-95F5-40CB-B250-8F6653C7BF92}"/>
              </a:ext>
            </a:extLst>
          </p:cNvPr>
          <p:cNvSpPr>
            <a:spLocks noGrp="1"/>
          </p:cNvSpPr>
          <p:nvPr>
            <p:ph type="sldNum" sz="quarter" idx="12"/>
          </p:nvPr>
        </p:nvSpPr>
        <p:spPr/>
        <p:txBody>
          <a:bodyPr/>
          <a:lstStyle/>
          <a:p>
            <a:pPr>
              <a:defRPr/>
            </a:pPr>
            <a:fld id="{C2AA937C-731F-4959-B05B-94468508B34D}" type="slidenum">
              <a:rPr lang="en-GB" smtClean="0"/>
              <a:pPr>
                <a:defRPr/>
              </a:pPr>
              <a:t>‹#›</a:t>
            </a:fld>
            <a:endParaRPr lang="en-GB"/>
          </a:p>
        </p:txBody>
      </p:sp>
    </p:spTree>
    <p:extLst>
      <p:ext uri="{BB962C8B-B14F-4D97-AF65-F5344CB8AC3E}">
        <p14:creationId xmlns:p14="http://schemas.microsoft.com/office/powerpoint/2010/main" val="579188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196FE9-FDD3-4238-8423-A0C369DD99F9}" type="slidenum">
              <a:rPr lang="en-GB"/>
              <a:pPr>
                <a:defRPr/>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B958E-D398-4F55-B3E8-990B2C99F5C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10E19B-3022-45CF-8FF6-DF931ED22849}"/>
              </a:ext>
            </a:extLst>
          </p:cNvPr>
          <p:cNvSpPr>
            <a:spLocks noGrp="1"/>
          </p:cNvSpPr>
          <p:nvPr>
            <p:ph type="dt" sz="half" idx="10"/>
          </p:nvPr>
        </p:nvSpPr>
        <p:spPr/>
        <p:txBody>
          <a:bodyPr/>
          <a:lstStyle/>
          <a:p>
            <a:pPr>
              <a:defRPr/>
            </a:pPr>
            <a:endParaRPr lang="en-GB"/>
          </a:p>
        </p:txBody>
      </p:sp>
      <p:sp>
        <p:nvSpPr>
          <p:cNvPr id="4" name="Footer Placeholder 3">
            <a:extLst>
              <a:ext uri="{FF2B5EF4-FFF2-40B4-BE49-F238E27FC236}">
                <a16:creationId xmlns:a16="http://schemas.microsoft.com/office/drawing/2014/main" id="{1F080C34-1A60-4895-B800-AD53273FDB65}"/>
              </a:ext>
            </a:extLst>
          </p:cNvPr>
          <p:cNvSpPr>
            <a:spLocks noGrp="1"/>
          </p:cNvSpPr>
          <p:nvPr>
            <p:ph type="ftr" sz="quarter" idx="11"/>
          </p:nvPr>
        </p:nvSpPr>
        <p:spPr/>
        <p:txBody>
          <a:bodyPr/>
          <a:lstStyle/>
          <a:p>
            <a:pPr>
              <a:defRPr/>
            </a:pPr>
            <a:endParaRPr lang="en-GB"/>
          </a:p>
        </p:txBody>
      </p:sp>
      <p:sp>
        <p:nvSpPr>
          <p:cNvPr id="5" name="Slide Number Placeholder 4">
            <a:extLst>
              <a:ext uri="{FF2B5EF4-FFF2-40B4-BE49-F238E27FC236}">
                <a16:creationId xmlns:a16="http://schemas.microsoft.com/office/drawing/2014/main" id="{6E61C2AD-63BA-454D-ACED-A296483D60DA}"/>
              </a:ext>
            </a:extLst>
          </p:cNvPr>
          <p:cNvSpPr>
            <a:spLocks noGrp="1"/>
          </p:cNvSpPr>
          <p:nvPr>
            <p:ph type="sldNum" sz="quarter" idx="12"/>
          </p:nvPr>
        </p:nvSpPr>
        <p:spPr/>
        <p:txBody>
          <a:bodyPr/>
          <a:lstStyle/>
          <a:p>
            <a:pPr>
              <a:defRPr/>
            </a:pPr>
            <a:fld id="{5167DEAF-963A-4A3A-A937-CB094131B21D}" type="slidenum">
              <a:rPr lang="en-GB" smtClean="0"/>
              <a:pPr>
                <a:defRPr/>
              </a:pPr>
              <a:t>‹#›</a:t>
            </a:fld>
            <a:endParaRPr lang="en-GB"/>
          </a:p>
        </p:txBody>
      </p:sp>
    </p:spTree>
    <p:extLst>
      <p:ext uri="{BB962C8B-B14F-4D97-AF65-F5344CB8AC3E}">
        <p14:creationId xmlns:p14="http://schemas.microsoft.com/office/powerpoint/2010/main" val="28677280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2ADA04-3976-47EC-9992-230D0CA9982E}"/>
              </a:ext>
            </a:extLst>
          </p:cNvPr>
          <p:cNvSpPr>
            <a:spLocks noGrp="1"/>
          </p:cNvSpPr>
          <p:nvPr>
            <p:ph type="dt" sz="half" idx="10"/>
          </p:nvPr>
        </p:nvSpPr>
        <p:spPr/>
        <p:txBody>
          <a:bodyPr/>
          <a:lstStyle/>
          <a:p>
            <a:pPr>
              <a:defRPr/>
            </a:pPr>
            <a:endParaRPr lang="en-GB"/>
          </a:p>
        </p:txBody>
      </p:sp>
      <p:sp>
        <p:nvSpPr>
          <p:cNvPr id="3" name="Footer Placeholder 2">
            <a:extLst>
              <a:ext uri="{FF2B5EF4-FFF2-40B4-BE49-F238E27FC236}">
                <a16:creationId xmlns:a16="http://schemas.microsoft.com/office/drawing/2014/main" id="{21B543CD-191C-4547-A256-06AB5DE78D39}"/>
              </a:ext>
            </a:extLst>
          </p:cNvPr>
          <p:cNvSpPr>
            <a:spLocks noGrp="1"/>
          </p:cNvSpPr>
          <p:nvPr>
            <p:ph type="ftr" sz="quarter" idx="11"/>
          </p:nvPr>
        </p:nvSpPr>
        <p:spPr/>
        <p:txBody>
          <a:bodyPr/>
          <a:lstStyle/>
          <a:p>
            <a:pPr>
              <a:defRPr/>
            </a:pPr>
            <a:endParaRPr lang="en-GB"/>
          </a:p>
        </p:txBody>
      </p:sp>
      <p:sp>
        <p:nvSpPr>
          <p:cNvPr id="4" name="Slide Number Placeholder 3">
            <a:extLst>
              <a:ext uri="{FF2B5EF4-FFF2-40B4-BE49-F238E27FC236}">
                <a16:creationId xmlns:a16="http://schemas.microsoft.com/office/drawing/2014/main" id="{EC689C52-961B-453F-9589-7E19210F2916}"/>
              </a:ext>
            </a:extLst>
          </p:cNvPr>
          <p:cNvSpPr>
            <a:spLocks noGrp="1"/>
          </p:cNvSpPr>
          <p:nvPr>
            <p:ph type="sldNum" sz="quarter" idx="12"/>
          </p:nvPr>
        </p:nvSpPr>
        <p:spPr/>
        <p:txBody>
          <a:bodyPr/>
          <a:lstStyle/>
          <a:p>
            <a:pPr>
              <a:defRPr/>
            </a:pPr>
            <a:fld id="{CE810DBA-1AFA-4E85-8978-B7227FB68E97}" type="slidenum">
              <a:rPr lang="en-GB" smtClean="0"/>
              <a:pPr>
                <a:defRPr/>
              </a:pPr>
              <a:t>‹#›</a:t>
            </a:fld>
            <a:endParaRPr lang="en-GB"/>
          </a:p>
        </p:txBody>
      </p:sp>
    </p:spTree>
    <p:extLst>
      <p:ext uri="{BB962C8B-B14F-4D97-AF65-F5344CB8AC3E}">
        <p14:creationId xmlns:p14="http://schemas.microsoft.com/office/powerpoint/2010/main" val="17112534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49E89-3241-4D58-9304-163B68479D8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94682B-3FBA-419B-B107-A4D937910B1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F436343-ED2D-44F3-B9B9-D662954E3E6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92EE8397-6FC9-43F6-A262-F3E45173AF1E}"/>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E572E249-09BB-493D-BE8D-D99FA491DFC5}"/>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6E7A382F-2513-4307-AFBB-F606484DDCAB}"/>
              </a:ext>
            </a:extLst>
          </p:cNvPr>
          <p:cNvSpPr>
            <a:spLocks noGrp="1"/>
          </p:cNvSpPr>
          <p:nvPr>
            <p:ph type="sldNum" sz="quarter" idx="12"/>
          </p:nvPr>
        </p:nvSpPr>
        <p:spPr/>
        <p:txBody>
          <a:bodyPr/>
          <a:lstStyle/>
          <a:p>
            <a:pPr>
              <a:defRPr/>
            </a:pPr>
            <a:fld id="{96DFD593-4D98-44C1-B599-34DAD083AB7A}" type="slidenum">
              <a:rPr lang="en-GB" smtClean="0"/>
              <a:pPr>
                <a:defRPr/>
              </a:pPr>
              <a:t>‹#›</a:t>
            </a:fld>
            <a:endParaRPr lang="en-GB"/>
          </a:p>
        </p:txBody>
      </p:sp>
    </p:spTree>
    <p:extLst>
      <p:ext uri="{BB962C8B-B14F-4D97-AF65-F5344CB8AC3E}">
        <p14:creationId xmlns:p14="http://schemas.microsoft.com/office/powerpoint/2010/main" val="32911390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7EBF7-B46B-42AE-94C1-26430B25E73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F9E42E5-87C6-405E-91E4-3BD722E2503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832987B5-750F-41D9-A5E1-57807E84223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FDD403F-454D-4F9C-9E98-450DA53F483D}"/>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42F13236-8B51-4378-8F45-B750AFF4B7F2}"/>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D9C7071B-B3F5-4BB5-8CBB-4790086F474C}"/>
              </a:ext>
            </a:extLst>
          </p:cNvPr>
          <p:cNvSpPr>
            <a:spLocks noGrp="1"/>
          </p:cNvSpPr>
          <p:nvPr>
            <p:ph type="sldNum" sz="quarter" idx="12"/>
          </p:nvPr>
        </p:nvSpPr>
        <p:spPr/>
        <p:txBody>
          <a:bodyPr/>
          <a:lstStyle/>
          <a:p>
            <a:pPr>
              <a:defRPr/>
            </a:pPr>
            <a:fld id="{D5FEBD03-B154-4851-9F5D-9F1562B1A140}" type="slidenum">
              <a:rPr lang="en-GB" smtClean="0"/>
              <a:pPr>
                <a:defRPr/>
              </a:pPr>
              <a:t>‹#›</a:t>
            </a:fld>
            <a:endParaRPr lang="en-GB"/>
          </a:p>
        </p:txBody>
      </p:sp>
    </p:spTree>
    <p:extLst>
      <p:ext uri="{BB962C8B-B14F-4D97-AF65-F5344CB8AC3E}">
        <p14:creationId xmlns:p14="http://schemas.microsoft.com/office/powerpoint/2010/main" val="5698045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4093F-1058-48FF-90A2-063112E325F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47D690-2B7C-406A-A34A-3DBD2DD7EBC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82BBB5-CA9B-4977-92D0-A464BC283BD7}"/>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A9455D86-BF20-46CC-887C-13A15DCB2200}"/>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04AA8BBA-DBF7-4037-A118-FBFD54DB7EBF}"/>
              </a:ext>
            </a:extLst>
          </p:cNvPr>
          <p:cNvSpPr>
            <a:spLocks noGrp="1"/>
          </p:cNvSpPr>
          <p:nvPr>
            <p:ph type="sldNum" sz="quarter" idx="12"/>
          </p:nvPr>
        </p:nvSpPr>
        <p:spPr/>
        <p:txBody>
          <a:bodyPr/>
          <a:lstStyle/>
          <a:p>
            <a:pPr>
              <a:defRPr/>
            </a:pPr>
            <a:fld id="{8AF1298B-69EB-4218-911D-385776FA686E}" type="slidenum">
              <a:rPr lang="en-GB" smtClean="0"/>
              <a:pPr>
                <a:defRPr/>
              </a:pPr>
              <a:t>‹#›</a:t>
            </a:fld>
            <a:endParaRPr lang="en-GB"/>
          </a:p>
        </p:txBody>
      </p:sp>
    </p:spTree>
    <p:extLst>
      <p:ext uri="{BB962C8B-B14F-4D97-AF65-F5344CB8AC3E}">
        <p14:creationId xmlns:p14="http://schemas.microsoft.com/office/powerpoint/2010/main" val="17087004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F82CA9-F322-4C58-89F0-1D22EB6B3B74}"/>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E07FEA-DF19-4CA5-A36F-19E2BAEBC187}"/>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6B3D4F-60BD-44E3-9708-A4F43566B58F}"/>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CBA76AA0-F1D3-40BA-BD26-DF97ACBD6BF2}"/>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198C6E42-1ADE-4315-AB96-15BF4896E4CB}"/>
              </a:ext>
            </a:extLst>
          </p:cNvPr>
          <p:cNvSpPr>
            <a:spLocks noGrp="1"/>
          </p:cNvSpPr>
          <p:nvPr>
            <p:ph type="sldNum" sz="quarter" idx="12"/>
          </p:nvPr>
        </p:nvSpPr>
        <p:spPr/>
        <p:txBody>
          <a:bodyPr/>
          <a:lstStyle/>
          <a:p>
            <a:pPr>
              <a:defRPr/>
            </a:pPr>
            <a:fld id="{C860AABD-8254-4C48-9D60-72B0FC348927}" type="slidenum">
              <a:rPr lang="en-GB" smtClean="0"/>
              <a:pPr>
                <a:defRPr/>
              </a:pPr>
              <a:t>‹#›</a:t>
            </a:fld>
            <a:endParaRPr lang="en-GB"/>
          </a:p>
        </p:txBody>
      </p:sp>
    </p:spTree>
    <p:extLst>
      <p:ext uri="{BB962C8B-B14F-4D97-AF65-F5344CB8AC3E}">
        <p14:creationId xmlns:p14="http://schemas.microsoft.com/office/powerpoint/2010/main" val="663301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E82AC86-48F6-4CD8-B639-0AF13EDC097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7DB242C2-B9AC-43A2-A8CA-F5759FE5BF4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A1B6503-ED05-437F-BE4F-C514D6FB51DC}"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89C8419-39BD-4699-90F0-1A04266FBBB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1A8417F-BAA5-4493-A8AB-C09C9F9304E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868234C-1A71-49B1-ADD4-8CE5B14CBCB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1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dirty="0"/>
          </a:p>
        </p:txBody>
      </p:sp>
      <p:sp>
        <p:nvSpPr>
          <p:cNvPr id="6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dirty="0"/>
          </a:p>
        </p:txBody>
      </p:sp>
      <p:sp>
        <p:nvSpPr>
          <p:cNvPr id="61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A71DADB-794A-459F-B107-1B6523F41624}"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a:solidFill>
            <a:schemeClr val="tx1"/>
          </a:solidFill>
          <a:latin typeface="+mn-lt"/>
        </a:defRPr>
      </a:lvl5pPr>
      <a:lvl6pPr marL="2514600" indent="-228600" algn="l" rtl="0" fontAlgn="base">
        <a:spcBef>
          <a:spcPct val="20000"/>
        </a:spcBef>
        <a:spcAft>
          <a:spcPct val="0"/>
        </a:spcAft>
        <a:buClr>
          <a:schemeClr val="accent2"/>
        </a:buClr>
        <a:buChar char="»"/>
        <a:defRPr sz="2000">
          <a:solidFill>
            <a:schemeClr val="tx1"/>
          </a:solidFill>
          <a:latin typeface="+mn-lt"/>
        </a:defRPr>
      </a:lvl6pPr>
      <a:lvl7pPr marL="2971800" indent="-228600" algn="l" rtl="0" fontAlgn="base">
        <a:spcBef>
          <a:spcPct val="20000"/>
        </a:spcBef>
        <a:spcAft>
          <a:spcPct val="0"/>
        </a:spcAft>
        <a:buClr>
          <a:schemeClr val="accent2"/>
        </a:buClr>
        <a:buChar char="»"/>
        <a:defRPr sz="2000">
          <a:solidFill>
            <a:schemeClr val="tx1"/>
          </a:solidFill>
          <a:latin typeface="+mn-lt"/>
        </a:defRPr>
      </a:lvl7pPr>
      <a:lvl8pPr marL="3429000" indent="-228600" algn="l" rtl="0" fontAlgn="base">
        <a:spcBef>
          <a:spcPct val="20000"/>
        </a:spcBef>
        <a:spcAft>
          <a:spcPct val="0"/>
        </a:spcAft>
        <a:buClr>
          <a:schemeClr val="accent2"/>
        </a:buClr>
        <a:buChar char="»"/>
        <a:defRPr sz="2000">
          <a:solidFill>
            <a:schemeClr val="tx1"/>
          </a:solidFill>
          <a:latin typeface="+mn-lt"/>
        </a:defRPr>
      </a:lvl8pPr>
      <a:lvl9pPr marL="3886200" indent="-228600" algn="l" rtl="0" fontAlgn="base">
        <a:spcBef>
          <a:spcPct val="20000"/>
        </a:spcBef>
        <a:spcAft>
          <a:spcPct val="0"/>
        </a:spcAft>
        <a:buClr>
          <a:schemeClr val="accent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dirty="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25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225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225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E2ED62E-769C-4CAC-B577-3D080613A7A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99"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Lst>
  <p:txStyles>
    <p:titleStyle>
      <a:lvl1pPr algn="ctr" rtl="0" eaLnBrk="0" fontAlgn="base" hangingPunct="0">
        <a:spcBef>
          <a:spcPct val="0"/>
        </a:spcBef>
        <a:spcAft>
          <a:spcPct val="0"/>
        </a:spcAft>
        <a:defRPr sz="44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Arial" charset="0"/>
        </a:defRPr>
      </a:lvl2pPr>
      <a:lvl3pPr algn="ctr" rtl="0" eaLnBrk="0" fontAlgn="base" hangingPunct="0">
        <a:spcBef>
          <a:spcPct val="0"/>
        </a:spcBef>
        <a:spcAft>
          <a:spcPct val="0"/>
        </a:spcAft>
        <a:defRPr sz="4400">
          <a:solidFill>
            <a:schemeClr val="accent2"/>
          </a:solidFill>
          <a:latin typeface="Arial" charset="0"/>
        </a:defRPr>
      </a:lvl3pPr>
      <a:lvl4pPr algn="ctr" rtl="0" eaLnBrk="0" fontAlgn="base" hangingPunct="0">
        <a:spcBef>
          <a:spcPct val="0"/>
        </a:spcBef>
        <a:spcAft>
          <a:spcPct val="0"/>
        </a:spcAft>
        <a:defRPr sz="4400">
          <a:solidFill>
            <a:schemeClr val="accent2"/>
          </a:solidFill>
          <a:latin typeface="Arial" charset="0"/>
        </a:defRPr>
      </a:lvl4pPr>
      <a:lvl5pPr algn="ctr" rtl="0" eaLnBrk="0" fontAlgn="base" hangingPunct="0">
        <a:spcBef>
          <a:spcPct val="0"/>
        </a:spcBef>
        <a:spcAft>
          <a:spcPct val="0"/>
        </a:spcAft>
        <a:defRPr sz="4400">
          <a:solidFill>
            <a:schemeClr val="accent2"/>
          </a:solidFill>
          <a:latin typeface="Arial" charset="0"/>
        </a:defRPr>
      </a:lvl5pPr>
      <a:lvl6pPr marL="457200" algn="ctr" rtl="0" fontAlgn="base">
        <a:spcBef>
          <a:spcPct val="0"/>
        </a:spcBef>
        <a:spcAft>
          <a:spcPct val="0"/>
        </a:spcAft>
        <a:defRPr sz="4400">
          <a:solidFill>
            <a:schemeClr val="accent2"/>
          </a:solidFill>
          <a:latin typeface="Arial" charset="0"/>
        </a:defRPr>
      </a:lvl6pPr>
      <a:lvl7pPr marL="914400" algn="ctr" rtl="0" fontAlgn="base">
        <a:spcBef>
          <a:spcPct val="0"/>
        </a:spcBef>
        <a:spcAft>
          <a:spcPct val="0"/>
        </a:spcAft>
        <a:defRPr sz="4400">
          <a:solidFill>
            <a:schemeClr val="accent2"/>
          </a:solidFill>
          <a:latin typeface="Arial" charset="0"/>
        </a:defRPr>
      </a:lvl7pPr>
      <a:lvl8pPr marL="1371600" algn="ctr" rtl="0" fontAlgn="base">
        <a:spcBef>
          <a:spcPct val="0"/>
        </a:spcBef>
        <a:spcAft>
          <a:spcPct val="0"/>
        </a:spcAft>
        <a:defRPr sz="4400">
          <a:solidFill>
            <a:schemeClr val="accent2"/>
          </a:solidFill>
          <a:latin typeface="Arial" charset="0"/>
        </a:defRPr>
      </a:lvl8pPr>
      <a:lvl9pPr marL="1828800" algn="ctr" rtl="0" fontAlgn="base">
        <a:spcBef>
          <a:spcPct val="0"/>
        </a:spcBef>
        <a:spcAft>
          <a:spcPct val="0"/>
        </a:spcAft>
        <a:defRPr sz="4400">
          <a:solidFill>
            <a:schemeClr val="accent2"/>
          </a:solidFill>
          <a:latin typeface="Arial" charset="0"/>
        </a:defRPr>
      </a:lvl9pPr>
    </p:titleStyle>
    <p:bodyStyle>
      <a:lvl1pPr marL="342900" indent="-342900" algn="l" rtl="0" eaLnBrk="0" fontAlgn="base" hangingPunct="0">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a:solidFill>
            <a:schemeClr val="tx1"/>
          </a:solidFill>
          <a:latin typeface="+mn-lt"/>
        </a:defRPr>
      </a:lvl5pPr>
      <a:lvl6pPr marL="2514600" indent="-228600" algn="l" rtl="0" fontAlgn="base">
        <a:spcBef>
          <a:spcPct val="20000"/>
        </a:spcBef>
        <a:spcAft>
          <a:spcPct val="0"/>
        </a:spcAft>
        <a:buClr>
          <a:schemeClr val="accent2"/>
        </a:buClr>
        <a:buChar char="»"/>
        <a:defRPr sz="2000">
          <a:solidFill>
            <a:schemeClr val="tx1"/>
          </a:solidFill>
          <a:latin typeface="+mn-lt"/>
        </a:defRPr>
      </a:lvl6pPr>
      <a:lvl7pPr marL="2971800" indent="-228600" algn="l" rtl="0" fontAlgn="base">
        <a:spcBef>
          <a:spcPct val="20000"/>
        </a:spcBef>
        <a:spcAft>
          <a:spcPct val="0"/>
        </a:spcAft>
        <a:buClr>
          <a:schemeClr val="accent2"/>
        </a:buClr>
        <a:buChar char="»"/>
        <a:defRPr sz="2000">
          <a:solidFill>
            <a:schemeClr val="tx1"/>
          </a:solidFill>
          <a:latin typeface="+mn-lt"/>
        </a:defRPr>
      </a:lvl7pPr>
      <a:lvl8pPr marL="3429000" indent="-228600" algn="l" rtl="0" fontAlgn="base">
        <a:spcBef>
          <a:spcPct val="20000"/>
        </a:spcBef>
        <a:spcAft>
          <a:spcPct val="0"/>
        </a:spcAft>
        <a:buClr>
          <a:schemeClr val="accent2"/>
        </a:buClr>
        <a:buChar char="»"/>
        <a:defRPr sz="2000">
          <a:solidFill>
            <a:schemeClr val="tx1"/>
          </a:solidFill>
          <a:latin typeface="+mn-lt"/>
        </a:defRPr>
      </a:lvl8pPr>
      <a:lvl9pPr marL="3886200" indent="-228600" algn="l" rtl="0" fontAlgn="base">
        <a:spcBef>
          <a:spcPct val="20000"/>
        </a:spcBef>
        <a:spcAft>
          <a:spcPct val="0"/>
        </a:spcAft>
        <a:buClr>
          <a:schemeClr val="accent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80CB24-59F3-4975-9592-4D5F9E78A50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C0735A-C36F-4778-B72C-2E75B638DDA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0E1443-FD75-4B38-B759-4C72F982914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dirty="0"/>
          </a:p>
        </p:txBody>
      </p:sp>
      <p:sp>
        <p:nvSpPr>
          <p:cNvPr id="5" name="Footer Placeholder 4">
            <a:extLst>
              <a:ext uri="{FF2B5EF4-FFF2-40B4-BE49-F238E27FC236}">
                <a16:creationId xmlns:a16="http://schemas.microsoft.com/office/drawing/2014/main" id="{7B20ACFE-D4E0-4C5E-8826-B3D36E4B536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dirty="0"/>
          </a:p>
        </p:txBody>
      </p:sp>
      <p:sp>
        <p:nvSpPr>
          <p:cNvPr id="6" name="Slide Number Placeholder 5">
            <a:extLst>
              <a:ext uri="{FF2B5EF4-FFF2-40B4-BE49-F238E27FC236}">
                <a16:creationId xmlns:a16="http://schemas.microsoft.com/office/drawing/2014/main" id="{37E01B71-FE70-4A3F-A0AE-49DDC935AE3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A71DADB-794A-459F-B107-1B6523F41624}" type="slidenum">
              <a:rPr lang="en-GB" smtClean="0"/>
              <a:pPr>
                <a:defRPr/>
              </a:pPr>
              <a:t>‹#›</a:t>
            </a:fld>
            <a:endParaRPr lang="en-GB" dirty="0"/>
          </a:p>
        </p:txBody>
      </p:sp>
    </p:spTree>
    <p:extLst>
      <p:ext uri="{BB962C8B-B14F-4D97-AF65-F5344CB8AC3E}">
        <p14:creationId xmlns:p14="http://schemas.microsoft.com/office/powerpoint/2010/main" val="1624226678"/>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hyperlink" Target="http://geography.exeter.ac.uk/media/universityofexeter/schoolofgeography/images/researchgroups/epg/09.05.18_Policy_and_Regulatory_Barriers_to_LEMs_in_GB__BRAY._.pdf" TargetMode="External"/><Relationship Id="rId2" Type="http://schemas.openxmlformats.org/officeDocument/2006/relationships/notesSlide" Target="../notesSlides/notesSlide14.xml"/><Relationship Id="rId1" Type="http://schemas.openxmlformats.org/officeDocument/2006/relationships/slideLayout" Target="../slideLayouts/slideLayout26.xml"/><Relationship Id="rId4" Type="http://schemas.openxmlformats.org/officeDocument/2006/relationships/hyperlink" Target="https://www.centrica.com/innovation/cornwall-local-energy-market"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6.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6.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4355" y="0"/>
            <a:ext cx="9684255" cy="6156000"/>
          </a:xfrm>
          <a:prstGeom prst="rect">
            <a:avLst/>
          </a:prstGeom>
        </p:spPr>
      </p:pic>
      <p:sp>
        <p:nvSpPr>
          <p:cNvPr id="19" name="TextBox 18"/>
          <p:cNvSpPr txBox="1"/>
          <p:nvPr/>
        </p:nvSpPr>
        <p:spPr>
          <a:xfrm>
            <a:off x="324601" y="3789040"/>
            <a:ext cx="5183503" cy="3539430"/>
          </a:xfrm>
          <a:prstGeom prst="rect">
            <a:avLst/>
          </a:prstGeom>
          <a:noFill/>
        </p:spPr>
        <p:txBody>
          <a:bodyPr wrap="square" rtlCol="0">
            <a:spAutoFit/>
          </a:bodyPr>
          <a:lstStyle/>
          <a:p>
            <a:pPr algn="ctr"/>
            <a:endParaRPr lang="en-GB" sz="2400" b="1" dirty="0">
              <a:solidFill>
                <a:srgbClr val="FF0000"/>
              </a:solidFill>
            </a:endParaRPr>
          </a:p>
          <a:p>
            <a:pPr algn="ctr"/>
            <a:endParaRPr lang="en-GB" sz="2800" b="1" dirty="0">
              <a:solidFill>
                <a:schemeClr val="bg1"/>
              </a:solidFill>
              <a:latin typeface="Corbel" panose="020B0503020204020204" pitchFamily="34" charset="0"/>
            </a:endParaRPr>
          </a:p>
          <a:p>
            <a:pPr algn="ctr"/>
            <a:r>
              <a:rPr lang="en-GB" sz="2800" b="1" dirty="0">
                <a:solidFill>
                  <a:schemeClr val="bg1"/>
                </a:solidFill>
                <a:latin typeface="Corbel" panose="020B0503020204020204" pitchFamily="34" charset="0"/>
              </a:rPr>
              <a:t>Unlocking Local Energy Markets</a:t>
            </a:r>
          </a:p>
          <a:p>
            <a:pPr algn="ctr"/>
            <a:endParaRPr lang="en-GB" sz="2400" b="1" dirty="0">
              <a:solidFill>
                <a:schemeClr val="bg1"/>
              </a:solidFill>
              <a:latin typeface="Corbel" panose="020B0503020204020204" pitchFamily="34" charset="0"/>
            </a:endParaRPr>
          </a:p>
          <a:p>
            <a:pPr algn="ctr"/>
            <a:r>
              <a:rPr lang="en-GB" sz="2400" b="1" dirty="0">
                <a:solidFill>
                  <a:schemeClr val="bg1"/>
                </a:solidFill>
                <a:latin typeface="Corbel" panose="020B0503020204020204" pitchFamily="34" charset="0"/>
              </a:rPr>
              <a:t>Rachel Bray &amp; Bridget Woodman</a:t>
            </a:r>
          </a:p>
          <a:p>
            <a:pPr algn="ctr"/>
            <a:endParaRPr lang="en-GB" sz="2400" b="1" dirty="0">
              <a:solidFill>
                <a:srgbClr val="002060"/>
              </a:solidFill>
            </a:endParaRPr>
          </a:p>
          <a:p>
            <a:pPr algn="ctr"/>
            <a:endParaRPr lang="en-GB" sz="2400" b="1" dirty="0">
              <a:solidFill>
                <a:srgbClr val="002060"/>
              </a:solidFill>
            </a:endParaRPr>
          </a:p>
          <a:p>
            <a:pPr algn="ctr"/>
            <a:endParaRPr lang="en-GB" sz="2400" b="1" dirty="0">
              <a:solidFill>
                <a:srgbClr val="002060"/>
              </a:solidFill>
            </a:endParaRPr>
          </a:p>
          <a:p>
            <a:pPr algn="ctr"/>
            <a:endParaRPr lang="en-GB" sz="2400"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662D4-4EFD-482E-98ED-7ADF1DBEB2F1}"/>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A different DSO model?</a:t>
            </a:r>
          </a:p>
        </p:txBody>
      </p:sp>
      <p:sp>
        <p:nvSpPr>
          <p:cNvPr id="3" name="Content Placeholder 2">
            <a:extLst>
              <a:ext uri="{FF2B5EF4-FFF2-40B4-BE49-F238E27FC236}">
                <a16:creationId xmlns:a16="http://schemas.microsoft.com/office/drawing/2014/main" id="{A49F4769-4092-4148-AC5B-4A22DA771A72}"/>
              </a:ext>
            </a:extLst>
          </p:cNvPr>
          <p:cNvSpPr>
            <a:spLocks noGrp="1"/>
          </p:cNvSpPr>
          <p:nvPr>
            <p:ph idx="1"/>
          </p:nvPr>
        </p:nvSpPr>
        <p:spPr>
          <a:xfrm>
            <a:off x="628650" y="1484784"/>
            <a:ext cx="7886700" cy="4692179"/>
          </a:xfrm>
        </p:spPr>
        <p:txBody>
          <a:bodyPr>
            <a:normAutofit fontScale="92500" lnSpcReduction="10000"/>
          </a:bodyPr>
          <a:lstStyle/>
          <a:p>
            <a:pPr lvl="0">
              <a:buClr>
                <a:schemeClr val="accent6"/>
              </a:buClr>
            </a:pPr>
            <a:r>
              <a:rPr lang="en-GB" sz="2200" dirty="0">
                <a:latin typeface="Corbel" panose="020B0503020204020204" pitchFamily="34" charset="0"/>
              </a:rPr>
              <a:t>Using the term DSO because of general nomenclature but we argue that the current DSO model (as proposed) is not far reaching enough, which is why IGov use the term DSP (distribution service providers).</a:t>
            </a:r>
          </a:p>
          <a:p>
            <a:pPr lvl="0">
              <a:buClr>
                <a:schemeClr val="accent6"/>
              </a:buClr>
            </a:pPr>
            <a:r>
              <a:rPr lang="en-GB" sz="2200" dirty="0">
                <a:latin typeface="Corbel" panose="020B0503020204020204" pitchFamily="34" charset="0"/>
              </a:rPr>
              <a:t>DSO implies coordination of the ‘system’ only, whereas for LEMs to fully emerge we need local coordination of both energy and the system. This would enable:</a:t>
            </a:r>
          </a:p>
          <a:p>
            <a:pPr marL="0" lvl="0" indent="0">
              <a:buClr>
                <a:schemeClr val="accent6"/>
              </a:buClr>
              <a:buNone/>
            </a:pPr>
            <a:endParaRPr lang="en-GB" sz="2000" dirty="0">
              <a:latin typeface="Corbel" panose="020B0503020204020204" pitchFamily="34" charset="0"/>
            </a:endParaRPr>
          </a:p>
          <a:p>
            <a:pPr>
              <a:buFont typeface="Wingdings" panose="05000000000000000000" pitchFamily="2" charset="2"/>
              <a:buChar char="Ø"/>
            </a:pPr>
            <a:r>
              <a:rPr lang="en-GB" sz="2200" dirty="0">
                <a:solidFill>
                  <a:schemeClr val="accent6"/>
                </a:solidFill>
                <a:latin typeface="Corbel" panose="020B0503020204020204" pitchFamily="34" charset="0"/>
              </a:rPr>
              <a:t>Local balancing –</a:t>
            </a:r>
            <a:r>
              <a:rPr lang="en-GB" sz="2200" dirty="0">
                <a:latin typeface="Corbel" panose="020B0503020204020204" pitchFamily="34" charset="0"/>
              </a:rPr>
              <a:t>  DSO/DSPs should be coordinators, balancers and integrators of local areas and markets.</a:t>
            </a:r>
          </a:p>
          <a:p>
            <a:pPr>
              <a:buFont typeface="Wingdings" panose="05000000000000000000" pitchFamily="2" charset="2"/>
              <a:buChar char="Ø"/>
            </a:pPr>
            <a:r>
              <a:rPr lang="en-GB" sz="2200" dirty="0">
                <a:solidFill>
                  <a:schemeClr val="accent6"/>
                </a:solidFill>
                <a:latin typeface="Corbel" panose="020B0503020204020204" pitchFamily="34" charset="0"/>
              </a:rPr>
              <a:t>Managed networks – </a:t>
            </a:r>
            <a:r>
              <a:rPr lang="en-GB" sz="2200" dirty="0">
                <a:latin typeface="Corbel" panose="020B0503020204020204" pitchFamily="34" charset="0"/>
              </a:rPr>
              <a:t>DSO/DSPs should be active managers of the networks incl. advanced network management and pricing signals.</a:t>
            </a:r>
          </a:p>
          <a:p>
            <a:pPr>
              <a:buFont typeface="Wingdings" panose="05000000000000000000" pitchFamily="2" charset="2"/>
              <a:buChar char="Ø"/>
            </a:pPr>
            <a:r>
              <a:rPr lang="en-GB" sz="2200" dirty="0">
                <a:solidFill>
                  <a:schemeClr val="accent6"/>
                </a:solidFill>
                <a:latin typeface="Corbel" panose="020B0503020204020204" pitchFamily="34" charset="0"/>
              </a:rPr>
              <a:t>New focus on services - </a:t>
            </a:r>
            <a:r>
              <a:rPr lang="en-GB" sz="2200" dirty="0">
                <a:latin typeface="Corbel" panose="020B0503020204020204" pitchFamily="34" charset="0"/>
              </a:rPr>
              <a:t>move away from traditional DNO supply-based operations to new service-based operations.</a:t>
            </a:r>
          </a:p>
          <a:p>
            <a:pPr>
              <a:buFont typeface="Wingdings" panose="05000000000000000000" pitchFamily="2" charset="2"/>
              <a:buChar char="Ø"/>
            </a:pPr>
            <a:r>
              <a:rPr lang="en-GB" sz="2200" dirty="0">
                <a:solidFill>
                  <a:schemeClr val="accent6"/>
                </a:solidFill>
                <a:latin typeface="Corbel" panose="020B0503020204020204" pitchFamily="34" charset="0"/>
              </a:rPr>
              <a:t>Market opportunities for LEM participants to trade - </a:t>
            </a:r>
            <a:r>
              <a:rPr lang="en-US" sz="2200" dirty="0">
                <a:latin typeface="Corbel" panose="020B0503020204020204" pitchFamily="34" charset="0"/>
                <a:ea typeface="SimSun" panose="02010600030101010101" pitchFamily="2" charset="-122"/>
                <a:cs typeface="Tahoma" panose="020B0604030504040204" pitchFamily="34" charset="0"/>
              </a:rPr>
              <a:t>enabling competitive new markets for customers to trade their self-generated power, including local balancing markets.</a:t>
            </a:r>
            <a:endParaRPr lang="en-GB" sz="2200" dirty="0">
              <a:solidFill>
                <a:schemeClr val="accent6"/>
              </a:solidFill>
              <a:latin typeface="Corbel" panose="020B0503020204020204" pitchFamily="34" charset="0"/>
            </a:endParaRPr>
          </a:p>
        </p:txBody>
      </p:sp>
    </p:spTree>
    <p:extLst>
      <p:ext uri="{BB962C8B-B14F-4D97-AF65-F5344CB8AC3E}">
        <p14:creationId xmlns:p14="http://schemas.microsoft.com/office/powerpoint/2010/main" val="1773748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5FD9A-8479-43A0-99E9-078359E620E4}"/>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Supplier Hub Model Review</a:t>
            </a:r>
            <a:endParaRPr lang="en-GB" sz="3600" dirty="0">
              <a:latin typeface="Corbel" panose="020B0503020204020204" pitchFamily="34" charset="0"/>
            </a:endParaRPr>
          </a:p>
        </p:txBody>
      </p:sp>
      <p:sp>
        <p:nvSpPr>
          <p:cNvPr id="3" name="Content Placeholder 2">
            <a:extLst>
              <a:ext uri="{FF2B5EF4-FFF2-40B4-BE49-F238E27FC236}">
                <a16:creationId xmlns:a16="http://schemas.microsoft.com/office/drawing/2014/main" id="{36F9607B-6341-4EC0-B3A2-56BCE79D92C0}"/>
              </a:ext>
            </a:extLst>
          </p:cNvPr>
          <p:cNvSpPr>
            <a:spLocks noGrp="1"/>
          </p:cNvSpPr>
          <p:nvPr>
            <p:ph idx="1"/>
          </p:nvPr>
        </p:nvSpPr>
        <p:spPr>
          <a:xfrm>
            <a:off x="3685450" y="1387259"/>
            <a:ext cx="5351046" cy="5470741"/>
          </a:xfrm>
        </p:spPr>
        <p:txBody>
          <a:bodyPr/>
          <a:lstStyle/>
          <a:p>
            <a:endParaRPr lang="en-GB" sz="2000" dirty="0">
              <a:solidFill>
                <a:schemeClr val="accent6"/>
              </a:solidFill>
            </a:endParaRPr>
          </a:p>
          <a:p>
            <a:r>
              <a:rPr lang="en-GB" sz="2000" dirty="0">
                <a:solidFill>
                  <a:schemeClr val="accent6"/>
                </a:solidFill>
                <a:latin typeface="Corbel" panose="020B0503020204020204" pitchFamily="34" charset="0"/>
              </a:rPr>
              <a:t>Regulatory Sandbox (Ofgem Innovation Link)                      </a:t>
            </a:r>
            <a:r>
              <a:rPr lang="en-GB" sz="1800" dirty="0">
                <a:latin typeface="Corbel" panose="020B0503020204020204" pitchFamily="34" charset="0"/>
              </a:rPr>
              <a:t>– helping P2P developers, but without reg. change what happens next?</a:t>
            </a:r>
          </a:p>
          <a:p>
            <a:r>
              <a:rPr lang="en-GB" sz="2000" dirty="0">
                <a:solidFill>
                  <a:schemeClr val="accent6"/>
                </a:solidFill>
                <a:latin typeface="Corbel" panose="020B0503020204020204" pitchFamily="34" charset="0"/>
              </a:rPr>
              <a:t>Elexon White Paper </a:t>
            </a:r>
            <a:r>
              <a:rPr lang="en-GB" sz="1800" dirty="0">
                <a:latin typeface="Corbel" panose="020B0503020204020204" pitchFamily="34" charset="0"/>
              </a:rPr>
              <a:t>– current changes to the BSC could enable multiple suppliers / rapid switching by 2020. But still needs 3</a:t>
            </a:r>
            <a:r>
              <a:rPr lang="en-GB" sz="1800" baseline="30000" dirty="0">
                <a:latin typeface="Corbel" panose="020B0503020204020204" pitchFamily="34" charset="0"/>
              </a:rPr>
              <a:t>rd</a:t>
            </a:r>
            <a:r>
              <a:rPr lang="en-GB" sz="1800" dirty="0">
                <a:latin typeface="Corbel" panose="020B0503020204020204" pitchFamily="34" charset="0"/>
              </a:rPr>
              <a:t> party involvement (Elexon, 2018).</a:t>
            </a:r>
          </a:p>
          <a:p>
            <a:r>
              <a:rPr lang="en-GB" sz="2000" dirty="0">
                <a:solidFill>
                  <a:schemeClr val="accent6"/>
                </a:solidFill>
                <a:latin typeface="Corbel" panose="020B0503020204020204" pitchFamily="34" charset="0"/>
              </a:rPr>
              <a:t>A new model </a:t>
            </a:r>
            <a:r>
              <a:rPr lang="en-GB" sz="1800" dirty="0">
                <a:latin typeface="Corbel" panose="020B0503020204020204" pitchFamily="34" charset="0"/>
              </a:rPr>
              <a:t>- Ofgem need to design a model which allows customers to transact through </a:t>
            </a:r>
            <a:r>
              <a:rPr lang="en-GB" sz="1800" b="1" dirty="0">
                <a:latin typeface="Corbel" panose="020B0503020204020204" pitchFamily="34" charset="0"/>
              </a:rPr>
              <a:t>new/multiple</a:t>
            </a:r>
            <a:r>
              <a:rPr lang="en-GB" sz="1800" dirty="0">
                <a:latin typeface="Corbel" panose="020B0503020204020204" pitchFamily="34" charset="0"/>
              </a:rPr>
              <a:t> intermediaries, or through </a:t>
            </a:r>
            <a:r>
              <a:rPr lang="en-GB" sz="1800" b="1" dirty="0">
                <a:latin typeface="Corbel" panose="020B0503020204020204" pitchFamily="34" charset="0"/>
              </a:rPr>
              <a:t>no</a:t>
            </a:r>
            <a:r>
              <a:rPr lang="en-GB" sz="1800" dirty="0">
                <a:latin typeface="Corbel" panose="020B0503020204020204" pitchFamily="34" charset="0"/>
              </a:rPr>
              <a:t> intermediaries, depending on how each customer wishes to engage with the market.</a:t>
            </a:r>
          </a:p>
        </p:txBody>
      </p:sp>
      <p:sp>
        <p:nvSpPr>
          <p:cNvPr id="5" name="Arrow: Right 4">
            <a:extLst>
              <a:ext uri="{FF2B5EF4-FFF2-40B4-BE49-F238E27FC236}">
                <a16:creationId xmlns:a16="http://schemas.microsoft.com/office/drawing/2014/main" id="{7C9F5F0D-AA04-407D-974B-DD3803C47F73}"/>
              </a:ext>
            </a:extLst>
          </p:cNvPr>
          <p:cNvSpPr>
            <a:spLocks noChangeAspect="1"/>
          </p:cNvSpPr>
          <p:nvPr/>
        </p:nvSpPr>
        <p:spPr>
          <a:xfrm>
            <a:off x="108000" y="1294097"/>
            <a:ext cx="3695754" cy="1728000"/>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n-GB" sz="1400" dirty="0">
                <a:solidFill>
                  <a:schemeClr val="tx1"/>
                </a:solidFill>
                <a:latin typeface="Corbel" panose="020B0503020204020204" pitchFamily="34" charset="0"/>
              </a:rPr>
              <a:t>Supplier Hub Model ‘</a:t>
            </a:r>
            <a:r>
              <a:rPr lang="en-GB" sz="1400" i="1" dirty="0">
                <a:solidFill>
                  <a:schemeClr val="tx1"/>
                </a:solidFill>
                <a:latin typeface="Corbel" panose="020B0503020204020204" pitchFamily="34" charset="0"/>
              </a:rPr>
              <a:t>no longer fit for purpose</a:t>
            </a:r>
            <a:r>
              <a:rPr lang="en-GB" sz="1400" dirty="0">
                <a:solidFill>
                  <a:schemeClr val="tx1"/>
                </a:solidFill>
                <a:latin typeface="Corbel" panose="020B0503020204020204" pitchFamily="34" charset="0"/>
              </a:rPr>
              <a:t>’  Ofgem, 2018.</a:t>
            </a:r>
          </a:p>
        </p:txBody>
      </p:sp>
      <p:sp>
        <p:nvSpPr>
          <p:cNvPr id="7" name="Arrow: Right 6">
            <a:extLst>
              <a:ext uri="{FF2B5EF4-FFF2-40B4-BE49-F238E27FC236}">
                <a16:creationId xmlns:a16="http://schemas.microsoft.com/office/drawing/2014/main" id="{5461358A-CF4E-4FC6-A9A4-45C686597DC8}"/>
              </a:ext>
            </a:extLst>
          </p:cNvPr>
          <p:cNvSpPr/>
          <p:nvPr/>
        </p:nvSpPr>
        <p:spPr>
          <a:xfrm>
            <a:off x="107503" y="4408741"/>
            <a:ext cx="3743999" cy="2124000"/>
          </a:xfrm>
          <a:prstGeom prst="rightArrow">
            <a:avLst>
              <a:gd name="adj1" fmla="val 50000"/>
              <a:gd name="adj2" fmla="val 53222"/>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GB" sz="1400" dirty="0">
                <a:solidFill>
                  <a:schemeClr val="tx1"/>
                </a:solidFill>
                <a:latin typeface="Corbel" panose="020B0503020204020204" pitchFamily="34" charset="0"/>
              </a:rPr>
              <a:t>Take years to change – requires overhaul of several industry codes: i.e. </a:t>
            </a:r>
            <a:r>
              <a:rPr lang="en-US" sz="1400" dirty="0">
                <a:solidFill>
                  <a:schemeClr val="tx1"/>
                </a:solidFill>
                <a:latin typeface="Corbel" panose="020B0503020204020204" pitchFamily="34" charset="0"/>
                <a:ea typeface="Calibri" panose="020F0502020204030204" pitchFamily="34" charset="0"/>
                <a:cs typeface="Times New Roman" panose="02020603050405020304" pitchFamily="18" charset="0"/>
              </a:rPr>
              <a:t>BSC, DUoS, TNUoS and MRA (led by incumbent industry panels who may be resistant to change).</a:t>
            </a:r>
            <a:endParaRPr lang="en-GB" sz="1400" dirty="0">
              <a:solidFill>
                <a:schemeClr val="tx1"/>
              </a:solidFill>
              <a:latin typeface="Corbel" panose="020B0503020204020204" pitchFamily="34" charset="0"/>
            </a:endParaRPr>
          </a:p>
        </p:txBody>
      </p:sp>
      <p:sp>
        <p:nvSpPr>
          <p:cNvPr id="6" name="Arrow: Right 5">
            <a:extLst>
              <a:ext uri="{FF2B5EF4-FFF2-40B4-BE49-F238E27FC236}">
                <a16:creationId xmlns:a16="http://schemas.microsoft.com/office/drawing/2014/main" id="{429012D9-5F62-4A60-A2BA-39AE802667C9}"/>
              </a:ext>
            </a:extLst>
          </p:cNvPr>
          <p:cNvSpPr>
            <a:spLocks noChangeAspect="1"/>
          </p:cNvSpPr>
          <p:nvPr/>
        </p:nvSpPr>
        <p:spPr>
          <a:xfrm>
            <a:off x="107503" y="2916000"/>
            <a:ext cx="3695754" cy="1729308"/>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n-GB" sz="1400" dirty="0">
                <a:solidFill>
                  <a:schemeClr val="tx1"/>
                </a:solidFill>
                <a:latin typeface="Corbel" panose="020B0503020204020204" pitchFamily="34" charset="0"/>
              </a:rPr>
              <a:t>Stifles innovation –  i.e. P2P inaccessible as can’t sell customer to customer without 3</a:t>
            </a:r>
            <a:r>
              <a:rPr lang="en-GB" sz="1400" baseline="30000" dirty="0">
                <a:solidFill>
                  <a:schemeClr val="tx1"/>
                </a:solidFill>
                <a:latin typeface="Corbel" panose="020B0503020204020204" pitchFamily="34" charset="0"/>
              </a:rPr>
              <a:t>rd</a:t>
            </a:r>
            <a:r>
              <a:rPr lang="en-GB" sz="1400" dirty="0">
                <a:solidFill>
                  <a:schemeClr val="tx1"/>
                </a:solidFill>
                <a:latin typeface="Corbel" panose="020B0503020204020204" pitchFamily="34" charset="0"/>
              </a:rPr>
              <a:t> party licensed supplier.</a:t>
            </a:r>
          </a:p>
        </p:txBody>
      </p:sp>
    </p:spTree>
    <p:extLst>
      <p:ext uri="{BB962C8B-B14F-4D97-AF65-F5344CB8AC3E}">
        <p14:creationId xmlns:p14="http://schemas.microsoft.com/office/powerpoint/2010/main" val="3352355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CC561-EC2B-4661-A617-84EAE9DF880D}"/>
              </a:ext>
            </a:extLst>
          </p:cNvPr>
          <p:cNvSpPr>
            <a:spLocks noGrp="1"/>
          </p:cNvSpPr>
          <p:nvPr>
            <p:ph type="title"/>
          </p:nvPr>
        </p:nvSpPr>
        <p:spPr/>
        <p:txBody>
          <a:bodyPr/>
          <a:lstStyle/>
          <a:p>
            <a:r>
              <a:rPr lang="en-GB" sz="3600" dirty="0">
                <a:solidFill>
                  <a:schemeClr val="accent6"/>
                </a:solidFill>
                <a:latin typeface="Corbel" panose="020B0503020204020204" pitchFamily="34" charset="0"/>
              </a:rPr>
              <a:t>A new model?</a:t>
            </a:r>
          </a:p>
        </p:txBody>
      </p:sp>
      <p:pic>
        <p:nvPicPr>
          <p:cNvPr id="6" name="Content Placeholder 5" descr="A screenshot of a cell phone&#10;&#10;Description generated with high confidence">
            <a:extLst>
              <a:ext uri="{FF2B5EF4-FFF2-40B4-BE49-F238E27FC236}">
                <a16:creationId xmlns:a16="http://schemas.microsoft.com/office/drawing/2014/main" id="{071E30D3-50F8-4D4B-B0F5-6E70824B72F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1604" y="1196752"/>
            <a:ext cx="7263915" cy="4968000"/>
          </a:xfrm>
        </p:spPr>
      </p:pic>
      <p:sp>
        <p:nvSpPr>
          <p:cNvPr id="4" name="Rectangle 3">
            <a:extLst>
              <a:ext uri="{FF2B5EF4-FFF2-40B4-BE49-F238E27FC236}">
                <a16:creationId xmlns:a16="http://schemas.microsoft.com/office/drawing/2014/main" id="{4E276FE4-6C10-4A3F-9EF3-BC9FB052867E}"/>
              </a:ext>
            </a:extLst>
          </p:cNvPr>
          <p:cNvSpPr/>
          <p:nvPr/>
        </p:nvSpPr>
        <p:spPr>
          <a:xfrm>
            <a:off x="252000" y="5580000"/>
            <a:ext cx="3563920" cy="543162"/>
          </a:xfrm>
          <a:prstGeom prst="rect">
            <a:avLst/>
          </a:prstGeom>
        </p:spPr>
        <p:txBody>
          <a:bodyPr wrap="square">
            <a:spAutoFit/>
          </a:bodyPr>
          <a:lstStyle/>
          <a:p>
            <a:pPr>
              <a:lnSpc>
                <a:spcPct val="107000"/>
              </a:lnSpc>
              <a:spcAft>
                <a:spcPts val="800"/>
              </a:spcAft>
            </a:pPr>
            <a:r>
              <a:rPr lang="en-GB" sz="1400" dirty="0">
                <a:solidFill>
                  <a:schemeClr val="accent6"/>
                </a:solidFill>
                <a:latin typeface="Corbel" panose="020B0503020204020204" pitchFamily="34" charset="0"/>
              </a:rPr>
              <a:t>Mitchell, C. (2018) Priorities for the UK Energy Market</a:t>
            </a:r>
            <a:endParaRPr lang="en-GB" sz="1400"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1149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2A51B-E65D-40DB-8695-B3BB65489929}"/>
              </a:ext>
            </a:extLst>
          </p:cNvPr>
          <p:cNvSpPr>
            <a:spLocks noGrp="1"/>
          </p:cNvSpPr>
          <p:nvPr>
            <p:ph type="title"/>
          </p:nvPr>
        </p:nvSpPr>
        <p:spPr/>
        <p:txBody>
          <a:bodyPr/>
          <a:lstStyle/>
          <a:p>
            <a:r>
              <a:rPr lang="en-GB" dirty="0">
                <a:solidFill>
                  <a:schemeClr val="accent6"/>
                </a:solidFill>
                <a:latin typeface="Corbel" panose="020B0503020204020204" pitchFamily="34" charset="0"/>
              </a:rPr>
              <a:t>Consumer Choice model means…</a:t>
            </a:r>
          </a:p>
        </p:txBody>
      </p:sp>
      <p:sp>
        <p:nvSpPr>
          <p:cNvPr id="3" name="Content Placeholder 2">
            <a:extLst>
              <a:ext uri="{FF2B5EF4-FFF2-40B4-BE49-F238E27FC236}">
                <a16:creationId xmlns:a16="http://schemas.microsoft.com/office/drawing/2014/main" id="{3F56EDA3-7D39-4DDA-A153-6926D7D4A7B8}"/>
              </a:ext>
            </a:extLst>
          </p:cNvPr>
          <p:cNvSpPr>
            <a:spLocks noGrp="1"/>
          </p:cNvSpPr>
          <p:nvPr>
            <p:ph idx="1"/>
          </p:nvPr>
        </p:nvSpPr>
        <p:spPr>
          <a:xfrm>
            <a:off x="457200" y="1600200"/>
            <a:ext cx="6059016" cy="4525963"/>
          </a:xfrm>
        </p:spPr>
        <p:txBody>
          <a:bodyPr>
            <a:normAutofit fontScale="92500"/>
          </a:bodyPr>
          <a:lstStyle/>
          <a:p>
            <a:r>
              <a:rPr lang="en-GB" sz="2200" dirty="0">
                <a:latin typeface="Corbel" panose="020B0503020204020204" pitchFamily="34" charset="0"/>
              </a:rPr>
              <a:t>Generators should be able to sell to whom they want.</a:t>
            </a:r>
          </a:p>
          <a:p>
            <a:r>
              <a:rPr lang="en-GB" sz="2200" dirty="0">
                <a:latin typeface="Corbel" panose="020B0503020204020204" pitchFamily="34" charset="0"/>
              </a:rPr>
              <a:t>Customer should be able to buy from whom they want.</a:t>
            </a:r>
          </a:p>
          <a:p>
            <a:r>
              <a:rPr lang="en-GB" sz="2200" dirty="0">
                <a:latin typeface="Corbel" panose="020B0503020204020204" pitchFamily="34" charset="0"/>
              </a:rPr>
              <a:t>DSO/DSP are local coordinators, balancers and integrators of local areas and markets.</a:t>
            </a:r>
          </a:p>
          <a:p>
            <a:r>
              <a:rPr lang="en-GB" sz="2200" dirty="0">
                <a:latin typeface="Corbel" panose="020B0503020204020204" pitchFamily="34" charset="0"/>
              </a:rPr>
              <a:t>Bottom-up / area system optimisation.</a:t>
            </a:r>
          </a:p>
          <a:p>
            <a:r>
              <a:rPr lang="en-GB" sz="2200" dirty="0">
                <a:latin typeface="Corbel" panose="020B0503020204020204" pitchFamily="34" charset="0"/>
              </a:rPr>
              <a:t>LEMs fully operational as area market place within the DSO/DSP network.</a:t>
            </a:r>
          </a:p>
          <a:p>
            <a:r>
              <a:rPr lang="en-GB" sz="2200" dirty="0">
                <a:latin typeface="Corbel" panose="020B0503020204020204" pitchFamily="34" charset="0"/>
              </a:rPr>
              <a:t>Transparency in decision-making.</a:t>
            </a:r>
          </a:p>
          <a:p>
            <a:r>
              <a:rPr lang="en-GB" sz="2200" dirty="0">
                <a:latin typeface="Corbel" panose="020B0503020204020204" pitchFamily="34" charset="0"/>
              </a:rPr>
              <a:t>Being fully informed &amp; involved – as per individual needs.</a:t>
            </a:r>
          </a:p>
          <a:p>
            <a:pPr lvl="0"/>
            <a:r>
              <a:rPr lang="en-GB" sz="2200" dirty="0">
                <a:latin typeface="Corbel" panose="020B0503020204020204" pitchFamily="34" charset="0"/>
              </a:rPr>
              <a:t>Also provides the institutional framework to move on from the supplier hub model.</a:t>
            </a:r>
          </a:p>
          <a:p>
            <a:endParaRPr lang="en-GB" sz="2400" dirty="0"/>
          </a:p>
          <a:p>
            <a:endParaRPr lang="en-GB" sz="2400" dirty="0">
              <a:solidFill>
                <a:schemeClr val="accent6"/>
              </a:solidFill>
            </a:endParaRPr>
          </a:p>
          <a:p>
            <a:endParaRPr lang="en-GB" sz="2400" dirty="0"/>
          </a:p>
        </p:txBody>
      </p:sp>
    </p:spTree>
    <p:extLst>
      <p:ext uri="{BB962C8B-B14F-4D97-AF65-F5344CB8AC3E}">
        <p14:creationId xmlns:p14="http://schemas.microsoft.com/office/powerpoint/2010/main" val="1044216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AD77D-793E-412E-B0B2-8CE10328BE86}"/>
              </a:ext>
            </a:extLst>
          </p:cNvPr>
          <p:cNvSpPr>
            <a:spLocks noGrp="1"/>
          </p:cNvSpPr>
          <p:nvPr>
            <p:ph type="title"/>
          </p:nvPr>
        </p:nvSpPr>
        <p:spPr>
          <a:xfrm>
            <a:off x="628650" y="365126"/>
            <a:ext cx="7886700" cy="885215"/>
          </a:xfrm>
        </p:spPr>
        <p:txBody>
          <a:bodyPr/>
          <a:lstStyle/>
          <a:p>
            <a:r>
              <a:rPr lang="en-GB" dirty="0">
                <a:solidFill>
                  <a:schemeClr val="accent6"/>
                </a:solidFill>
              </a:rPr>
              <a:t>Coordinated decision-making</a:t>
            </a:r>
          </a:p>
        </p:txBody>
      </p:sp>
      <p:sp>
        <p:nvSpPr>
          <p:cNvPr id="5" name="Rectangle: Rounded Corners 4">
            <a:extLst>
              <a:ext uri="{FF2B5EF4-FFF2-40B4-BE49-F238E27FC236}">
                <a16:creationId xmlns:a16="http://schemas.microsoft.com/office/drawing/2014/main" id="{856C1792-5DBB-4CF5-912C-7E4D8B1B2AD8}"/>
              </a:ext>
            </a:extLst>
          </p:cNvPr>
          <p:cNvSpPr>
            <a:spLocks noChangeAspect="1"/>
          </p:cNvSpPr>
          <p:nvPr/>
        </p:nvSpPr>
        <p:spPr>
          <a:xfrm>
            <a:off x="6120000" y="3717032"/>
            <a:ext cx="2592000" cy="206101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a:solidFill>
                  <a:schemeClr val="tx1"/>
                </a:solidFill>
                <a:latin typeface="Corbel" panose="020B0503020204020204" pitchFamily="34" charset="0"/>
              </a:rPr>
              <a:t>This would give innovators clarity over where best to invest, and how to proceed, in providing a ‘smart and flexible’ energy system which benefits consumers.</a:t>
            </a:r>
          </a:p>
        </p:txBody>
      </p:sp>
      <p:sp>
        <p:nvSpPr>
          <p:cNvPr id="6" name="Rectangle: Rounded Corners 5">
            <a:extLst>
              <a:ext uri="{FF2B5EF4-FFF2-40B4-BE49-F238E27FC236}">
                <a16:creationId xmlns:a16="http://schemas.microsoft.com/office/drawing/2014/main" id="{47E83ECC-3246-44DA-9C46-223497616EF4}"/>
              </a:ext>
            </a:extLst>
          </p:cNvPr>
          <p:cNvSpPr>
            <a:spLocks noChangeAspect="1"/>
          </p:cNvSpPr>
          <p:nvPr/>
        </p:nvSpPr>
        <p:spPr>
          <a:xfrm>
            <a:off x="6072652" y="1484784"/>
            <a:ext cx="2592000" cy="206101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orbel" panose="020B0503020204020204" pitchFamily="34" charset="0"/>
              </a:rPr>
              <a:t>BEIS should develop an Energy Transition Strategy</a:t>
            </a:r>
            <a:r>
              <a:rPr lang="en-GB" sz="1400" dirty="0">
                <a:solidFill>
                  <a:schemeClr val="tx1"/>
                </a:solidFill>
                <a:latin typeface="Corbel" panose="020B0503020204020204" pitchFamily="34" charset="0"/>
              </a:rPr>
              <a:t> and Implementation Roadmap to guide future decision making by the regulator and then other stakeholders in a coherent manner.</a:t>
            </a:r>
          </a:p>
        </p:txBody>
      </p:sp>
      <p:grpSp>
        <p:nvGrpSpPr>
          <p:cNvPr id="36" name="Canvas 1">
            <a:extLst>
              <a:ext uri="{FF2B5EF4-FFF2-40B4-BE49-F238E27FC236}">
                <a16:creationId xmlns:a16="http://schemas.microsoft.com/office/drawing/2014/main" id="{4DC4C07D-1C2C-417A-8C2B-D5650E52276E}"/>
              </a:ext>
            </a:extLst>
          </p:cNvPr>
          <p:cNvGrpSpPr/>
          <p:nvPr/>
        </p:nvGrpSpPr>
        <p:grpSpPr>
          <a:xfrm>
            <a:off x="251520" y="774607"/>
            <a:ext cx="5953125" cy="7019290"/>
            <a:chOff x="0" y="0"/>
            <a:chExt cx="5953125" cy="7019290"/>
          </a:xfrm>
          <a:effectLst>
            <a:glow rad="127000">
              <a:schemeClr val="accent6">
                <a:lumMod val="40000"/>
                <a:lumOff val="60000"/>
              </a:schemeClr>
            </a:glow>
            <a:softEdge rad="12700"/>
          </a:effectLst>
        </p:grpSpPr>
        <p:sp>
          <p:nvSpPr>
            <p:cNvPr id="37" name="Rectangle 36">
              <a:extLst>
                <a:ext uri="{FF2B5EF4-FFF2-40B4-BE49-F238E27FC236}">
                  <a16:creationId xmlns:a16="http://schemas.microsoft.com/office/drawing/2014/main" id="{E39B6575-FA6B-45D9-9588-38018F5A4D4C}"/>
                </a:ext>
              </a:extLst>
            </p:cNvPr>
            <p:cNvSpPr/>
            <p:nvPr/>
          </p:nvSpPr>
          <p:spPr>
            <a:xfrm>
              <a:off x="0" y="0"/>
              <a:ext cx="5953125" cy="7019290"/>
            </a:xfrm>
            <a:prstGeom prst="rect">
              <a:avLst/>
            </a:prstGeom>
          </p:spPr>
        </p:sp>
        <p:sp>
          <p:nvSpPr>
            <p:cNvPr id="38" name="Oval 37">
              <a:extLst>
                <a:ext uri="{FF2B5EF4-FFF2-40B4-BE49-F238E27FC236}">
                  <a16:creationId xmlns:a16="http://schemas.microsoft.com/office/drawing/2014/main" id="{71407B90-128D-42DD-807D-D7375690956C}"/>
                </a:ext>
              </a:extLst>
            </p:cNvPr>
            <p:cNvSpPr/>
            <p:nvPr/>
          </p:nvSpPr>
          <p:spPr>
            <a:xfrm>
              <a:off x="0" y="266649"/>
              <a:ext cx="5686425" cy="5619767"/>
            </a:xfrm>
            <a:prstGeom prst="ellipse">
              <a:avLst/>
            </a:prstGeom>
            <a:solidFill>
              <a:schemeClr val="accent2">
                <a:alpha val="5000"/>
              </a:schemeClr>
            </a:solidFill>
            <a:ln w="34925">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0000" tIns="0" rIns="180000" bIns="45720" numCol="1" spcCol="0" rtlCol="0" fromWordArt="0" anchor="t" anchorCtr="0" forceAA="0" compatLnSpc="1">
              <a:prstTxWarp prst="textNoShape">
                <a:avLst/>
              </a:prstTxWarp>
              <a:noAutofit/>
            </a:bodyPr>
            <a:lstStyle/>
            <a:p>
              <a:pPr algn="ctr">
                <a:spcBef>
                  <a:spcPts val="200"/>
                </a:spcBef>
                <a:spcAft>
                  <a:spcPts val="0"/>
                </a:spcAft>
              </a:pPr>
              <a:r>
                <a:rPr lang="en-GB" sz="1400" b="1">
                  <a:solidFill>
                    <a:srgbClr val="4472C4"/>
                  </a:solidFill>
                  <a:effectLst/>
                  <a:latin typeface="Corbel" panose="020B0503020204020204" pitchFamily="34" charset="0"/>
                  <a:ea typeface="Times New Roman" panose="02020603050405020304" pitchFamily="18" charset="0"/>
                  <a:cs typeface="Times New Roman" panose="02020603050405020304" pitchFamily="18" charset="0"/>
                </a:rPr>
                <a:t>Overarching Government Strategy</a:t>
              </a:r>
              <a:endParaRPr lang="en-GB" sz="1400" b="1">
                <a:solidFill>
                  <a:srgbClr val="4472C4"/>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39" name="Oval 38">
              <a:extLst>
                <a:ext uri="{FF2B5EF4-FFF2-40B4-BE49-F238E27FC236}">
                  <a16:creationId xmlns:a16="http://schemas.microsoft.com/office/drawing/2014/main" id="{9960E8C7-FCB7-4D0B-AC9C-5FE742F52784}"/>
                </a:ext>
              </a:extLst>
            </p:cNvPr>
            <p:cNvSpPr/>
            <p:nvPr/>
          </p:nvSpPr>
          <p:spPr>
            <a:xfrm>
              <a:off x="1510159" y="1629408"/>
              <a:ext cx="1152000" cy="11520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RIIO2</a:t>
              </a:r>
              <a:endParaRPr lang="en-GB" sz="1100">
                <a:effectLst/>
                <a:ea typeface="Calibri" panose="020F0502020204030204" pitchFamily="34" charset="0"/>
                <a:cs typeface="Times New Roman" panose="02020603050405020304" pitchFamily="18" charset="0"/>
              </a:endParaRPr>
            </a:p>
          </p:txBody>
        </p:sp>
        <p:sp>
          <p:nvSpPr>
            <p:cNvPr id="40" name="Oval 39">
              <a:extLst>
                <a:ext uri="{FF2B5EF4-FFF2-40B4-BE49-F238E27FC236}">
                  <a16:creationId xmlns:a16="http://schemas.microsoft.com/office/drawing/2014/main" id="{0D1797F7-60BC-4148-BA85-EB8970B5D418}"/>
                </a:ext>
              </a:extLst>
            </p:cNvPr>
            <p:cNvSpPr/>
            <p:nvPr/>
          </p:nvSpPr>
          <p:spPr>
            <a:xfrm>
              <a:off x="2996059" y="1629417"/>
              <a:ext cx="1152000" cy="11520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Charging Futures </a:t>
              </a:r>
              <a:endParaRPr lang="en-GB" sz="1100">
                <a:effectLst/>
                <a:ea typeface="Calibri" panose="020F0502020204030204" pitchFamily="34" charset="0"/>
                <a:cs typeface="Times New Roman" panose="02020603050405020304" pitchFamily="18" charset="0"/>
              </a:endParaRPr>
            </a:p>
          </p:txBody>
        </p:sp>
        <p:sp>
          <p:nvSpPr>
            <p:cNvPr id="41" name="Oval 40">
              <a:extLst>
                <a:ext uri="{FF2B5EF4-FFF2-40B4-BE49-F238E27FC236}">
                  <a16:creationId xmlns:a16="http://schemas.microsoft.com/office/drawing/2014/main" id="{65DB9D4F-D8EE-4CE6-8CBE-7A73B4C123FE}"/>
                </a:ext>
              </a:extLst>
            </p:cNvPr>
            <p:cNvSpPr/>
            <p:nvPr/>
          </p:nvSpPr>
          <p:spPr>
            <a:xfrm>
              <a:off x="1510159" y="3761585"/>
              <a:ext cx="1152000" cy="1152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HHS and smart meter rollout</a:t>
              </a:r>
              <a:r>
                <a:rPr lang="en-GB" sz="1100">
                  <a:effectLst/>
                  <a:ea typeface="Calibri" panose="020F0502020204030204" pitchFamily="34" charset="0"/>
                  <a:cs typeface="Times New Roman" panose="02020603050405020304" pitchFamily="18" charset="0"/>
                </a:rPr>
                <a:t> </a:t>
              </a:r>
            </a:p>
          </p:txBody>
        </p:sp>
        <p:sp>
          <p:nvSpPr>
            <p:cNvPr id="42" name="Oval 41">
              <a:extLst>
                <a:ext uri="{FF2B5EF4-FFF2-40B4-BE49-F238E27FC236}">
                  <a16:creationId xmlns:a16="http://schemas.microsoft.com/office/drawing/2014/main" id="{A5F4A8C4-46BB-4C74-857F-E7A09E9773C5}"/>
                </a:ext>
              </a:extLst>
            </p:cNvPr>
            <p:cNvSpPr/>
            <p:nvPr/>
          </p:nvSpPr>
          <p:spPr>
            <a:xfrm>
              <a:off x="852934" y="2695708"/>
              <a:ext cx="1152000" cy="11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Supplier Hub Model Review</a:t>
              </a:r>
              <a:endParaRPr lang="en-GB" sz="1100">
                <a:effectLst/>
                <a:ea typeface="Calibri" panose="020F0502020204030204" pitchFamily="34" charset="0"/>
                <a:cs typeface="Times New Roman" panose="02020603050405020304" pitchFamily="18" charset="0"/>
              </a:endParaRPr>
            </a:p>
          </p:txBody>
        </p:sp>
        <p:sp>
          <p:nvSpPr>
            <p:cNvPr id="43" name="Oval 42">
              <a:extLst>
                <a:ext uri="{FF2B5EF4-FFF2-40B4-BE49-F238E27FC236}">
                  <a16:creationId xmlns:a16="http://schemas.microsoft.com/office/drawing/2014/main" id="{D35D468A-4C30-44DD-ADAC-11DD496D8773}"/>
                </a:ext>
              </a:extLst>
            </p:cNvPr>
            <p:cNvSpPr/>
            <p:nvPr/>
          </p:nvSpPr>
          <p:spPr>
            <a:xfrm>
              <a:off x="3719959" y="2695718"/>
              <a:ext cx="1152000" cy="11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Open Networks Project</a:t>
              </a:r>
              <a:endParaRPr lang="en-GB" sz="1100">
                <a:effectLst/>
                <a:ea typeface="Calibri" panose="020F0502020204030204" pitchFamily="34" charset="0"/>
                <a:cs typeface="Times New Roman" panose="02020603050405020304" pitchFamily="18" charset="0"/>
              </a:endParaRPr>
            </a:p>
          </p:txBody>
        </p:sp>
        <p:sp>
          <p:nvSpPr>
            <p:cNvPr id="44" name="Oval 43">
              <a:extLst>
                <a:ext uri="{FF2B5EF4-FFF2-40B4-BE49-F238E27FC236}">
                  <a16:creationId xmlns:a16="http://schemas.microsoft.com/office/drawing/2014/main" id="{E0650897-B032-4BCC-AF54-31E47742D41C}"/>
                </a:ext>
              </a:extLst>
            </p:cNvPr>
            <p:cNvSpPr/>
            <p:nvPr/>
          </p:nvSpPr>
          <p:spPr>
            <a:xfrm>
              <a:off x="3062734" y="3761604"/>
              <a:ext cx="1152000" cy="11520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Market Rules</a:t>
              </a:r>
              <a:endParaRPr lang="en-GB" sz="1100">
                <a:effectLst/>
                <a:ea typeface="Calibri" panose="020F0502020204030204" pitchFamily="34" charset="0"/>
                <a:cs typeface="Times New Roman" panose="02020603050405020304" pitchFamily="18" charset="0"/>
              </a:endParaRPr>
            </a:p>
          </p:txBody>
        </p:sp>
        <p:sp>
          <p:nvSpPr>
            <p:cNvPr id="45" name="Oval 44">
              <a:extLst>
                <a:ext uri="{FF2B5EF4-FFF2-40B4-BE49-F238E27FC236}">
                  <a16:creationId xmlns:a16="http://schemas.microsoft.com/office/drawing/2014/main" id="{1CBB56A8-846F-4D4A-B46C-F561ACBEBD58}"/>
                </a:ext>
              </a:extLst>
            </p:cNvPr>
            <p:cNvSpPr/>
            <p:nvPr/>
          </p:nvSpPr>
          <p:spPr>
            <a:xfrm>
              <a:off x="2291209" y="2695574"/>
              <a:ext cx="1152000" cy="1152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a:effectLst/>
                  <a:latin typeface="Corbel" panose="020B0503020204020204" pitchFamily="34" charset="0"/>
                  <a:ea typeface="Calibri" panose="020F0502020204030204" pitchFamily="34" charset="0"/>
                  <a:cs typeface="Times New Roman" panose="02020603050405020304" pitchFamily="18" charset="0"/>
                </a:rPr>
                <a:t>Access to Data / Blockchain</a:t>
              </a:r>
              <a:endParaRPr lang="en-GB"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502327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75FA5-7397-4C5D-BFD0-51FD4CE0EED9}"/>
              </a:ext>
            </a:extLst>
          </p:cNvPr>
          <p:cNvSpPr>
            <a:spLocks noGrp="1"/>
          </p:cNvSpPr>
          <p:nvPr>
            <p:ph type="title"/>
          </p:nvPr>
        </p:nvSpPr>
        <p:spPr/>
        <p:txBody>
          <a:bodyPr/>
          <a:lstStyle/>
          <a:p>
            <a:r>
              <a:rPr lang="en-GB" dirty="0"/>
              <a:t>Further Info</a:t>
            </a:r>
          </a:p>
        </p:txBody>
      </p:sp>
      <p:sp>
        <p:nvSpPr>
          <p:cNvPr id="3" name="Content Placeholder 2">
            <a:extLst>
              <a:ext uri="{FF2B5EF4-FFF2-40B4-BE49-F238E27FC236}">
                <a16:creationId xmlns:a16="http://schemas.microsoft.com/office/drawing/2014/main" id="{A6451894-4B16-4A2E-8B8D-2ED501A2664D}"/>
              </a:ext>
            </a:extLst>
          </p:cNvPr>
          <p:cNvSpPr>
            <a:spLocks noGrp="1"/>
          </p:cNvSpPr>
          <p:nvPr>
            <p:ph idx="1"/>
          </p:nvPr>
        </p:nvSpPr>
        <p:spPr>
          <a:xfrm>
            <a:off x="628650" y="2060848"/>
            <a:ext cx="7886700" cy="4116115"/>
          </a:xfrm>
        </p:spPr>
        <p:txBody>
          <a:bodyPr/>
          <a:lstStyle/>
          <a:p>
            <a:r>
              <a:rPr lang="en-GB" sz="2000" dirty="0">
                <a:solidFill>
                  <a:schemeClr val="accent6"/>
                </a:solidFill>
                <a:latin typeface="Corbel" panose="020B0503020204020204" pitchFamily="34" charset="0"/>
              </a:rPr>
              <a:t>Bray, R., Woodman, B. and Connor, P. (2018) ‘Policy and Regulatory Barriers to Local Energy Markets in Great Britain’, pp. 1–103. Available at: </a:t>
            </a:r>
            <a:r>
              <a:rPr lang="en-GB" sz="2000" u="sng" dirty="0">
                <a:solidFill>
                  <a:schemeClr val="accent2"/>
                </a:solidFill>
                <a:latin typeface="Corbel" panose="020B0503020204020204" pitchFamily="34" charset="0"/>
                <a:hlinkClick r:id="rId3"/>
              </a:rPr>
              <a:t>http://geography.exeter.ac.uk/media/universityofexeter/schoolofgeography/images/researchgroups/epg/09.05.18_Policy_and_Regulatory_Barriers_to_LEMs_in_GB__BRAY._.pdf</a:t>
            </a:r>
            <a:r>
              <a:rPr lang="en-GB" sz="2000" dirty="0">
                <a:solidFill>
                  <a:schemeClr val="accent2"/>
                </a:solidFill>
                <a:latin typeface="Corbel" panose="020B0503020204020204" pitchFamily="34" charset="0"/>
              </a:rPr>
              <a:t>. </a:t>
            </a:r>
          </a:p>
          <a:p>
            <a:pPr marL="0" indent="0">
              <a:buNone/>
            </a:pPr>
            <a:endParaRPr lang="en-GB" sz="2000" dirty="0">
              <a:solidFill>
                <a:schemeClr val="accent2"/>
              </a:solidFill>
            </a:endParaRPr>
          </a:p>
          <a:p>
            <a:r>
              <a:rPr lang="en-GB" sz="2000" dirty="0">
                <a:solidFill>
                  <a:schemeClr val="accent6"/>
                </a:solidFill>
                <a:latin typeface="Corbel" panose="020B0503020204020204" pitchFamily="34" charset="0"/>
              </a:rPr>
              <a:t>Cornwall Local Energy Market: </a:t>
            </a:r>
            <a:r>
              <a:rPr lang="en-GB" sz="2000" u="sng" dirty="0">
                <a:latin typeface="Corbel" panose="020B0503020204020204" pitchFamily="34" charset="0"/>
                <a:hlinkClick r:id="rId4"/>
              </a:rPr>
              <a:t>https://www.centrica.com/innovation/cornwall-local-energy-market</a:t>
            </a:r>
            <a:endParaRPr lang="en-GB" sz="2000" u="sng" dirty="0">
              <a:latin typeface="Corbel" panose="020B0503020204020204" pitchFamily="34" charset="0"/>
            </a:endParaRPr>
          </a:p>
          <a:p>
            <a:pPr marL="0" indent="0">
              <a:buNone/>
            </a:pPr>
            <a:endParaRPr lang="en-US" sz="2000" dirty="0">
              <a:latin typeface="Corbel" panose="020B0503020204020204" pitchFamily="34" charset="0"/>
            </a:endParaRPr>
          </a:p>
          <a:p>
            <a:pPr marL="0" indent="0" algn="ctr">
              <a:buNone/>
            </a:pPr>
            <a:r>
              <a:rPr lang="en-US" sz="2000" dirty="0">
                <a:latin typeface="Corbel" panose="020B0503020204020204" pitchFamily="34" charset="0"/>
              </a:rPr>
              <a:t>	</a:t>
            </a:r>
            <a:endParaRPr lang="en-GB" sz="2000" dirty="0"/>
          </a:p>
        </p:txBody>
      </p:sp>
    </p:spTree>
    <p:extLst>
      <p:ext uri="{BB962C8B-B14F-4D97-AF65-F5344CB8AC3E}">
        <p14:creationId xmlns:p14="http://schemas.microsoft.com/office/powerpoint/2010/main" val="649331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References [1]</a:t>
            </a:r>
          </a:p>
        </p:txBody>
      </p:sp>
      <p:sp>
        <p:nvSpPr>
          <p:cNvPr id="3" name="Content Placeholder 2"/>
          <p:cNvSpPr>
            <a:spLocks noGrp="1"/>
          </p:cNvSpPr>
          <p:nvPr>
            <p:ph idx="1"/>
          </p:nvPr>
        </p:nvSpPr>
        <p:spPr>
          <a:xfrm>
            <a:off x="628650" y="1556792"/>
            <a:ext cx="7886700" cy="4620171"/>
          </a:xfrm>
        </p:spPr>
        <p:txBody>
          <a:bodyPr>
            <a:normAutofit/>
          </a:bodyPr>
          <a:lstStyle/>
          <a:p>
            <a:r>
              <a:rPr lang="en-GB" sz="1600" dirty="0">
                <a:latin typeface="Corbel" panose="020B0503020204020204" pitchFamily="34" charset="0"/>
              </a:rPr>
              <a:t>Elexon (2017) ‘ELEXON’s response to Ofgem’s call for evidence on future supply market arrangements’</a:t>
            </a:r>
          </a:p>
          <a:p>
            <a:r>
              <a:rPr lang="en-GB" sz="1600" dirty="0">
                <a:latin typeface="Corbel" panose="020B0503020204020204" pitchFamily="34" charset="0"/>
              </a:rPr>
              <a:t>Elexon (2018) ‘Enabling customers to buy power from multiple providers’</a:t>
            </a:r>
          </a:p>
          <a:p>
            <a:r>
              <a:rPr lang="en-GB" sz="1600" dirty="0">
                <a:latin typeface="Corbel" panose="020B0503020204020204" pitchFamily="34" charset="0"/>
              </a:rPr>
              <a:t>ENA (2017) ‘Open Networks Project – DSO Transition: Roadmap to 2030’</a:t>
            </a:r>
          </a:p>
          <a:p>
            <a:r>
              <a:rPr lang="en-GB" sz="1600" dirty="0">
                <a:latin typeface="Corbel" panose="020B0503020204020204" pitchFamily="34" charset="0"/>
              </a:rPr>
              <a:t>HM Government (2016) ‘The Carbon Budget Order 2016’</a:t>
            </a:r>
          </a:p>
          <a:p>
            <a:r>
              <a:rPr lang="en-GB" sz="1600" dirty="0">
                <a:latin typeface="Corbel" panose="020B0503020204020204" pitchFamily="34" charset="0"/>
              </a:rPr>
              <a:t>Lockwood, M. et al. (2017) ‘The governance of industry rules and energy system innovation: The case of codes in Great Britain’</a:t>
            </a:r>
          </a:p>
          <a:p>
            <a:r>
              <a:rPr lang="en-GB" sz="1600" dirty="0">
                <a:latin typeface="Corbel" panose="020B0503020204020204" pitchFamily="34" charset="0"/>
              </a:rPr>
              <a:t>Mitchell, C. (2016) Giving control back to the people</a:t>
            </a:r>
          </a:p>
          <a:p>
            <a:r>
              <a:rPr lang="en-GB" sz="1600" dirty="0">
                <a:latin typeface="Corbel" panose="020B0503020204020204" pitchFamily="34" charset="0"/>
              </a:rPr>
              <a:t>Mitchell, C. (2018) Priorities for the UK Energy Market: competition, infrastructure and innovation Assessing market arrangements and getting the best deal for users</a:t>
            </a:r>
          </a:p>
          <a:p>
            <a:r>
              <a:rPr lang="en-GB" sz="1600" dirty="0">
                <a:latin typeface="Corbel" panose="020B0503020204020204" pitchFamily="34" charset="0"/>
              </a:rPr>
              <a:t>National Grid (2018) Home - Charging Futures. Available at: http://www.chargingfutures.com/ </a:t>
            </a:r>
          </a:p>
          <a:p>
            <a:r>
              <a:rPr lang="en-GB" sz="1600" dirty="0">
                <a:latin typeface="Corbel" panose="020B0503020204020204" pitchFamily="34" charset="0"/>
              </a:rPr>
              <a:t>NIC (2018) ‘National Infrastructure Assessment – July 2018’</a:t>
            </a:r>
          </a:p>
          <a:p>
            <a:r>
              <a:rPr lang="en-GB" sz="1600" dirty="0">
                <a:latin typeface="Corbel" panose="020B0503020204020204" pitchFamily="34" charset="0"/>
              </a:rPr>
              <a:t>Ofgem (2017a) ‘Reform of electricity network access and forward-looking charges: a working paper’</a:t>
            </a:r>
          </a:p>
          <a:p>
            <a:endParaRPr lang="en-GB" sz="1100" dirty="0"/>
          </a:p>
        </p:txBody>
      </p:sp>
    </p:spTree>
    <p:extLst>
      <p:ext uri="{BB962C8B-B14F-4D97-AF65-F5344CB8AC3E}">
        <p14:creationId xmlns:p14="http://schemas.microsoft.com/office/powerpoint/2010/main" val="2263407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AF3DE-67B5-45A3-9042-5EC9DB7DE6CA}"/>
              </a:ext>
            </a:extLst>
          </p:cNvPr>
          <p:cNvSpPr>
            <a:spLocks noGrp="1"/>
          </p:cNvSpPr>
          <p:nvPr>
            <p:ph type="title"/>
          </p:nvPr>
        </p:nvSpPr>
        <p:spPr/>
        <p:txBody>
          <a:bodyPr/>
          <a:lstStyle/>
          <a:p>
            <a:r>
              <a:rPr lang="en-GB" sz="3600" dirty="0"/>
              <a:t>References [2]</a:t>
            </a:r>
          </a:p>
        </p:txBody>
      </p:sp>
      <p:sp>
        <p:nvSpPr>
          <p:cNvPr id="3" name="Content Placeholder 2">
            <a:extLst>
              <a:ext uri="{FF2B5EF4-FFF2-40B4-BE49-F238E27FC236}">
                <a16:creationId xmlns:a16="http://schemas.microsoft.com/office/drawing/2014/main" id="{5ADF63D8-00E1-4727-B0CD-48658F9E38B9}"/>
              </a:ext>
            </a:extLst>
          </p:cNvPr>
          <p:cNvSpPr>
            <a:spLocks noGrp="1"/>
          </p:cNvSpPr>
          <p:nvPr>
            <p:ph idx="1"/>
          </p:nvPr>
        </p:nvSpPr>
        <p:spPr>
          <a:xfrm>
            <a:off x="628650" y="1556792"/>
            <a:ext cx="7886700" cy="4620171"/>
          </a:xfrm>
        </p:spPr>
        <p:txBody>
          <a:bodyPr/>
          <a:lstStyle/>
          <a:p>
            <a:r>
              <a:rPr lang="en-GB" sz="1600" dirty="0">
                <a:latin typeface="Corbel" panose="020B0503020204020204" pitchFamily="34" charset="0"/>
              </a:rPr>
              <a:t>Ofgem (2017b) ‘Roundtable on regulatory constraints and enablers of blockchain in the GB energy sector’</a:t>
            </a:r>
          </a:p>
          <a:p>
            <a:r>
              <a:rPr lang="en-GB" sz="1600" dirty="0">
                <a:latin typeface="Corbel" panose="020B0503020204020204" pitchFamily="34" charset="0"/>
              </a:rPr>
              <a:t>Ofgem (2017c) ‘State of the energy market 2017’</a:t>
            </a:r>
          </a:p>
          <a:p>
            <a:r>
              <a:rPr lang="en-GB" sz="1600" dirty="0">
                <a:latin typeface="Corbel" panose="020B0503020204020204" pitchFamily="34" charset="0"/>
              </a:rPr>
              <a:t>Ofgem (2017d) ‘The Innovation Link: Update on Regulatory Sandbox’</a:t>
            </a:r>
          </a:p>
          <a:p>
            <a:r>
              <a:rPr lang="en-GB" sz="1600" dirty="0">
                <a:latin typeface="Corbel" panose="020B0503020204020204" pitchFamily="34" charset="0"/>
              </a:rPr>
              <a:t>Ofgem (2018a) Future supply market arrangements – response to our call for evidence</a:t>
            </a:r>
          </a:p>
          <a:p>
            <a:r>
              <a:rPr lang="en-GB" sz="1600" dirty="0">
                <a:latin typeface="Corbel" panose="020B0503020204020204" pitchFamily="34" charset="0"/>
              </a:rPr>
              <a:t>Ofgem (2018b) Half-hourly Settlement update: March 2018 </a:t>
            </a:r>
          </a:p>
          <a:p>
            <a:r>
              <a:rPr lang="en-GB" sz="1600" dirty="0">
                <a:latin typeface="Corbel" panose="020B0503020204020204" pitchFamily="34" charset="0"/>
              </a:rPr>
              <a:t>Ofgem (2018c) Industry codes</a:t>
            </a:r>
          </a:p>
          <a:p>
            <a:r>
              <a:rPr lang="en-GB" sz="1600" dirty="0">
                <a:latin typeface="Corbel" panose="020B0503020204020204" pitchFamily="34" charset="0"/>
              </a:rPr>
              <a:t>Ofgem (2018d) RIIO-2 Framework Decision</a:t>
            </a:r>
          </a:p>
          <a:p>
            <a:r>
              <a:rPr lang="en-GB" sz="1600" dirty="0">
                <a:latin typeface="Corbel" panose="020B0503020204020204" pitchFamily="34" charset="0"/>
              </a:rPr>
              <a:t>Ofgem (2018e) Transition to smart meters</a:t>
            </a:r>
          </a:p>
          <a:p>
            <a:r>
              <a:rPr lang="en-GB" sz="1600" dirty="0">
                <a:latin typeface="Corbel" panose="020B0503020204020204" pitchFamily="34" charset="0"/>
              </a:rPr>
              <a:t>ONS (2018) DUKES 2018 Chapter 5: Electricity</a:t>
            </a:r>
          </a:p>
          <a:p>
            <a:r>
              <a:rPr lang="en-GB" sz="1600" dirty="0">
                <a:latin typeface="Corbel" panose="020B0503020204020204" pitchFamily="34" charset="0"/>
              </a:rPr>
              <a:t>Ravens, S. and Lawrence, M. (2017) ‘Defining the Digital Future of Utilities Grid Intelligence for the Energy Cloud in 2030’</a:t>
            </a:r>
          </a:p>
          <a:p>
            <a:r>
              <a:rPr lang="en-GB" sz="1600" dirty="0">
                <a:latin typeface="Corbel" panose="020B0503020204020204" pitchFamily="34" charset="0"/>
              </a:rPr>
              <a:t>Shakoor, A. et al. (2017) ‘Roadmap for Flexibility Services 2030’</a:t>
            </a:r>
          </a:p>
          <a:p>
            <a:r>
              <a:rPr lang="en-GB" sz="1600" dirty="0">
                <a:latin typeface="Corbel" panose="020B0503020204020204" pitchFamily="34" charset="0"/>
              </a:rPr>
              <a:t>WPD (2017) ‘Western Power Distribution DSO Strategy Update - December 2017’</a:t>
            </a:r>
          </a:p>
          <a:p>
            <a:pPr marL="0" indent="0">
              <a:buNone/>
            </a:pPr>
            <a:endParaRPr lang="en-GB" sz="1200" dirty="0"/>
          </a:p>
          <a:p>
            <a:pPr marL="0" indent="0">
              <a:buNone/>
            </a:pPr>
            <a:endParaRPr lang="en-GB" sz="1100" dirty="0"/>
          </a:p>
        </p:txBody>
      </p:sp>
    </p:spTree>
    <p:extLst>
      <p:ext uri="{BB962C8B-B14F-4D97-AF65-F5344CB8AC3E}">
        <p14:creationId xmlns:p14="http://schemas.microsoft.com/office/powerpoint/2010/main" val="2849132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0EBA-D6B4-4D0B-9001-918C133D03FA}"/>
              </a:ext>
            </a:extLst>
          </p:cNvPr>
          <p:cNvSpPr>
            <a:spLocks noGrp="1"/>
          </p:cNvSpPr>
          <p:nvPr>
            <p:ph type="title"/>
          </p:nvPr>
        </p:nvSpPr>
        <p:spPr/>
        <p:txBody>
          <a:bodyPr/>
          <a:lstStyle/>
          <a:p>
            <a:r>
              <a:rPr lang="en-GB" sz="3600" dirty="0">
                <a:solidFill>
                  <a:schemeClr val="accent6"/>
                </a:solidFill>
                <a:latin typeface="Corbel" panose="020B0503020204020204" pitchFamily="34" charset="0"/>
              </a:rPr>
              <a:t>The Cornwall LEM</a:t>
            </a:r>
          </a:p>
        </p:txBody>
      </p:sp>
      <p:sp>
        <p:nvSpPr>
          <p:cNvPr id="3" name="Content Placeholder 2">
            <a:extLst>
              <a:ext uri="{FF2B5EF4-FFF2-40B4-BE49-F238E27FC236}">
                <a16:creationId xmlns:a16="http://schemas.microsoft.com/office/drawing/2014/main" id="{6418CAED-5090-41C5-9B07-0020DFA9BB0C}"/>
              </a:ext>
            </a:extLst>
          </p:cNvPr>
          <p:cNvSpPr>
            <a:spLocks noGrp="1"/>
          </p:cNvSpPr>
          <p:nvPr>
            <p:ph idx="1"/>
          </p:nvPr>
        </p:nvSpPr>
        <p:spPr>
          <a:xfrm>
            <a:off x="467544" y="1345682"/>
            <a:ext cx="5554960" cy="4747614"/>
          </a:xfrm>
        </p:spPr>
        <p:txBody>
          <a:bodyPr>
            <a:noAutofit/>
          </a:bodyPr>
          <a:lstStyle/>
          <a:p>
            <a:pPr>
              <a:lnSpc>
                <a:spcPct val="110000"/>
              </a:lnSpc>
              <a:spcBef>
                <a:spcPts val="600"/>
              </a:spcBef>
              <a:spcAft>
                <a:spcPts val="1000"/>
              </a:spcAft>
            </a:pPr>
            <a:r>
              <a:rPr lang="en-US" sz="2000" dirty="0">
                <a:latin typeface="Corbel" panose="020B0503020204020204" pitchFamily="34" charset="0"/>
                <a:ea typeface="SimSun" panose="02010600030101010101" pitchFamily="2" charset="-122"/>
                <a:cs typeface="Tahoma" panose="020B0604030504040204" pitchFamily="34" charset="0"/>
              </a:rPr>
              <a:t>The </a:t>
            </a:r>
            <a:r>
              <a:rPr lang="en-GB" sz="2000" dirty="0">
                <a:latin typeface="Corbel" panose="020B0503020204020204" pitchFamily="34" charset="0"/>
                <a:ea typeface="SimSun" panose="02010600030101010101" pitchFamily="2" charset="-122"/>
                <a:cs typeface="Tahoma" panose="020B0604030504040204" pitchFamily="34" charset="0"/>
              </a:rPr>
              <a:t>Cornwall Local Energy Market (LEM) </a:t>
            </a:r>
            <a:r>
              <a:rPr lang="en-US" sz="2000" dirty="0">
                <a:latin typeface="Corbel" panose="020B0503020204020204" pitchFamily="34" charset="0"/>
                <a:ea typeface="SimSun" panose="02010600030101010101" pitchFamily="2" charset="-122"/>
                <a:cs typeface="Tahoma" panose="020B0604030504040204" pitchFamily="34" charset="0"/>
              </a:rPr>
              <a:t>project is a £19m three-year trial jointly funded through the European Regional Development Fund and Centrica. </a:t>
            </a:r>
          </a:p>
          <a:p>
            <a:pPr>
              <a:lnSpc>
                <a:spcPct val="110000"/>
              </a:lnSpc>
              <a:spcBef>
                <a:spcPts val="600"/>
              </a:spcBef>
              <a:spcAft>
                <a:spcPts val="1000"/>
              </a:spcAft>
            </a:pPr>
            <a:r>
              <a:rPr lang="en-US" sz="2000" dirty="0">
                <a:latin typeface="Corbel" panose="020B0503020204020204" pitchFamily="34" charset="0"/>
                <a:ea typeface="SimSun" panose="02010600030101010101" pitchFamily="2" charset="-122"/>
                <a:cs typeface="Tahoma" panose="020B0604030504040204" pitchFamily="34" charset="0"/>
              </a:rPr>
              <a:t>The project is led by Centrica in association with project partners Western Power Distribution, National Grid, the University of Exeter and</a:t>
            </a:r>
            <a:r>
              <a:rPr lang="en-GB" sz="2000" dirty="0">
                <a:latin typeface="Corbel" panose="020B0503020204020204" pitchFamily="34" charset="0"/>
                <a:ea typeface="MS Mincho" panose="02020609040205080304" pitchFamily="49" charset="-128"/>
                <a:cs typeface="Times New Roman" panose="02020603050405020304" pitchFamily="18" charset="0"/>
              </a:rPr>
              <a:t> </a:t>
            </a:r>
            <a:r>
              <a:rPr lang="en-US" sz="2000" dirty="0">
                <a:latin typeface="Corbel" panose="020B0503020204020204" pitchFamily="34" charset="0"/>
                <a:ea typeface="SimSun" panose="02010600030101010101" pitchFamily="2" charset="-122"/>
                <a:cs typeface="Tahoma" panose="020B0604030504040204" pitchFamily="34" charset="0"/>
              </a:rPr>
              <a:t>Imperial College.</a:t>
            </a:r>
            <a:endParaRPr lang="en-GB" sz="2000" dirty="0">
              <a:latin typeface="Corbel" panose="020B0503020204020204" pitchFamily="34" charset="0"/>
              <a:ea typeface="SimSun" panose="02010600030101010101" pitchFamily="2" charset="-122"/>
              <a:cs typeface="Tahoma" panose="020B0604030504040204" pitchFamily="34" charset="0"/>
            </a:endParaRPr>
          </a:p>
          <a:p>
            <a:pPr>
              <a:lnSpc>
                <a:spcPct val="110000"/>
              </a:lnSpc>
              <a:spcBef>
                <a:spcPts val="600"/>
              </a:spcBef>
              <a:spcAft>
                <a:spcPts val="1000"/>
              </a:spcAft>
            </a:pPr>
            <a:r>
              <a:rPr lang="en-GB" sz="2000" dirty="0">
                <a:latin typeface="Corbel" panose="020B0503020204020204" pitchFamily="34" charset="0"/>
                <a:ea typeface="SimSun" panose="02010600030101010101" pitchFamily="2" charset="-122"/>
                <a:cs typeface="Tahoma" panose="020B0604030504040204" pitchFamily="34" charset="0"/>
              </a:rPr>
              <a:t>Our remit is to assess the LEM’s performance in the current policy and regulatory framework and to suggest changes to the framework to assist the development of future LEMs in GB.</a:t>
            </a:r>
            <a:endParaRPr lang="en-US" sz="2000" dirty="0">
              <a:latin typeface="Corbel" panose="020B0503020204020204" pitchFamily="34" charset="0"/>
              <a:ea typeface="SimSun" panose="02010600030101010101" pitchFamily="2" charset="-122"/>
              <a:cs typeface="Tahoma" panose="020B0604030504040204" pitchFamily="34" charset="0"/>
            </a:endParaRPr>
          </a:p>
        </p:txBody>
      </p:sp>
      <p:pic>
        <p:nvPicPr>
          <p:cNvPr id="4" name="Picture 3">
            <a:extLst>
              <a:ext uri="{FF2B5EF4-FFF2-40B4-BE49-F238E27FC236}">
                <a16:creationId xmlns:a16="http://schemas.microsoft.com/office/drawing/2014/main" id="{665B3739-2FAA-4518-B271-54A05335C37F}"/>
              </a:ext>
            </a:extLst>
          </p:cNvPr>
          <p:cNvPicPr>
            <a:picLocks noChangeAspect="1"/>
          </p:cNvPicPr>
          <p:nvPr/>
        </p:nvPicPr>
        <p:blipFill>
          <a:blip r:embed="rId3"/>
          <a:stretch>
            <a:fillRect/>
          </a:stretch>
        </p:blipFill>
        <p:spPr>
          <a:xfrm>
            <a:off x="6413630" y="5661247"/>
            <a:ext cx="2414225" cy="530398"/>
          </a:xfrm>
          <a:prstGeom prst="rect">
            <a:avLst/>
          </a:prstGeom>
        </p:spPr>
      </p:pic>
      <p:pic>
        <p:nvPicPr>
          <p:cNvPr id="6" name="Picture 5">
            <a:extLst>
              <a:ext uri="{FF2B5EF4-FFF2-40B4-BE49-F238E27FC236}">
                <a16:creationId xmlns:a16="http://schemas.microsoft.com/office/drawing/2014/main" id="{689B4957-6E32-40A5-96E7-7248D6A2B7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496" y="2492896"/>
            <a:ext cx="2952000" cy="2952000"/>
          </a:xfrm>
          <a:prstGeom prst="rect">
            <a:avLst/>
          </a:prstGeom>
        </p:spPr>
      </p:pic>
    </p:spTree>
    <p:extLst>
      <p:ext uri="{BB962C8B-B14F-4D97-AF65-F5344CB8AC3E}">
        <p14:creationId xmlns:p14="http://schemas.microsoft.com/office/powerpoint/2010/main" val="4100369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0EBA-D6B4-4D0B-9001-918C133D03FA}"/>
              </a:ext>
            </a:extLst>
          </p:cNvPr>
          <p:cNvSpPr>
            <a:spLocks noGrp="1"/>
          </p:cNvSpPr>
          <p:nvPr>
            <p:ph type="title"/>
          </p:nvPr>
        </p:nvSpPr>
        <p:spPr/>
        <p:txBody>
          <a:bodyPr/>
          <a:lstStyle/>
          <a:p>
            <a:r>
              <a:rPr lang="en-GB" sz="3600" dirty="0">
                <a:solidFill>
                  <a:schemeClr val="accent6"/>
                </a:solidFill>
                <a:latin typeface="Corbel" panose="020B0503020204020204" pitchFamily="34" charset="0"/>
              </a:rPr>
              <a:t>What are LEMs?</a:t>
            </a:r>
          </a:p>
        </p:txBody>
      </p:sp>
      <p:sp>
        <p:nvSpPr>
          <p:cNvPr id="3" name="Content Placeholder 2">
            <a:extLst>
              <a:ext uri="{FF2B5EF4-FFF2-40B4-BE49-F238E27FC236}">
                <a16:creationId xmlns:a16="http://schemas.microsoft.com/office/drawing/2014/main" id="{6418CAED-5090-41C5-9B07-0020DFA9BB0C}"/>
              </a:ext>
            </a:extLst>
          </p:cNvPr>
          <p:cNvSpPr>
            <a:spLocks noGrp="1"/>
          </p:cNvSpPr>
          <p:nvPr>
            <p:ph idx="1"/>
          </p:nvPr>
        </p:nvSpPr>
        <p:spPr>
          <a:xfrm>
            <a:off x="457200" y="1628800"/>
            <a:ext cx="5529626" cy="4032447"/>
          </a:xfrm>
        </p:spPr>
        <p:txBody>
          <a:bodyPr>
            <a:normAutofit/>
          </a:bodyPr>
          <a:lstStyle/>
          <a:p>
            <a:r>
              <a:rPr lang="en-GB" sz="2000" dirty="0">
                <a:latin typeface="Corbel" panose="020B0503020204020204" pitchFamily="34" charset="0"/>
              </a:rPr>
              <a:t>Online marketplace for distributed energy, storage and flexibility providers.</a:t>
            </a:r>
          </a:p>
          <a:p>
            <a:r>
              <a:rPr lang="en-GB" sz="2000" dirty="0">
                <a:latin typeface="Corbel" panose="020B0503020204020204" pitchFamily="34" charset="0"/>
              </a:rPr>
              <a:t>Including non-domestic and domestic participants.</a:t>
            </a:r>
          </a:p>
          <a:p>
            <a:r>
              <a:rPr lang="en-GB" sz="2000" dirty="0">
                <a:latin typeface="Corbel" panose="020B0503020204020204" pitchFamily="34" charset="0"/>
              </a:rPr>
              <a:t>Entering both traditional and new markets.</a:t>
            </a:r>
          </a:p>
          <a:p>
            <a:r>
              <a:rPr lang="en-GB" sz="2000" dirty="0">
                <a:latin typeface="Corbel" panose="020B0503020204020204" pitchFamily="34" charset="0"/>
              </a:rPr>
              <a:t>Collective or individual trading.</a:t>
            </a:r>
          </a:p>
        </p:txBody>
      </p:sp>
      <p:pic>
        <p:nvPicPr>
          <p:cNvPr id="4" name="Picture 3">
            <a:extLst>
              <a:ext uri="{FF2B5EF4-FFF2-40B4-BE49-F238E27FC236}">
                <a16:creationId xmlns:a16="http://schemas.microsoft.com/office/drawing/2014/main" id="{B956F12C-E2E9-4A78-9C93-2C2BE56EBD2A}"/>
              </a:ext>
            </a:extLst>
          </p:cNvPr>
          <p:cNvPicPr>
            <a:picLocks noChangeAspect="1"/>
          </p:cNvPicPr>
          <p:nvPr/>
        </p:nvPicPr>
        <p:blipFill>
          <a:blip r:embed="rId3"/>
          <a:stretch>
            <a:fillRect/>
          </a:stretch>
        </p:blipFill>
        <p:spPr>
          <a:xfrm>
            <a:off x="7139453" y="3861048"/>
            <a:ext cx="2004547" cy="2016000"/>
          </a:xfrm>
          <a:prstGeom prst="rect">
            <a:avLst/>
          </a:prstGeom>
        </p:spPr>
      </p:pic>
      <p:pic>
        <p:nvPicPr>
          <p:cNvPr id="5" name="Picture 4">
            <a:extLst>
              <a:ext uri="{FF2B5EF4-FFF2-40B4-BE49-F238E27FC236}">
                <a16:creationId xmlns:a16="http://schemas.microsoft.com/office/drawing/2014/main" id="{7372722F-9330-4D48-B0B6-1847974B64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6298" y="1341000"/>
            <a:ext cx="3137702" cy="2088000"/>
          </a:xfrm>
          <a:prstGeom prst="rect">
            <a:avLst/>
          </a:prstGeom>
        </p:spPr>
      </p:pic>
    </p:spTree>
    <p:extLst>
      <p:ext uri="{BB962C8B-B14F-4D97-AF65-F5344CB8AC3E}">
        <p14:creationId xmlns:p14="http://schemas.microsoft.com/office/powerpoint/2010/main" val="3290616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3EC4-1F24-4234-85C8-0EBC14F49320}"/>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What can LEMs do for the system?</a:t>
            </a:r>
          </a:p>
        </p:txBody>
      </p:sp>
      <p:sp>
        <p:nvSpPr>
          <p:cNvPr id="3" name="Content Placeholder 2">
            <a:extLst>
              <a:ext uri="{FF2B5EF4-FFF2-40B4-BE49-F238E27FC236}">
                <a16:creationId xmlns:a16="http://schemas.microsoft.com/office/drawing/2014/main" id="{D5F29D47-17E7-4AE8-997B-8294778E1DCA}"/>
              </a:ext>
            </a:extLst>
          </p:cNvPr>
          <p:cNvSpPr>
            <a:spLocks noGrp="1"/>
          </p:cNvSpPr>
          <p:nvPr>
            <p:ph idx="1"/>
          </p:nvPr>
        </p:nvSpPr>
        <p:spPr>
          <a:xfrm>
            <a:off x="457200" y="1556792"/>
            <a:ext cx="5554960" cy="4569371"/>
          </a:xfrm>
        </p:spPr>
        <p:txBody>
          <a:bodyPr/>
          <a:lstStyle/>
          <a:p>
            <a:r>
              <a:rPr lang="en-GB" sz="2400" dirty="0">
                <a:solidFill>
                  <a:schemeClr val="accent6"/>
                </a:solidFill>
                <a:latin typeface="Corbel" panose="020B0503020204020204" pitchFamily="34" charset="0"/>
              </a:rPr>
              <a:t>Help towards decarbonisation targets  </a:t>
            </a:r>
          </a:p>
          <a:p>
            <a:pPr>
              <a:buFontTx/>
              <a:buChar char="-"/>
            </a:pPr>
            <a:r>
              <a:rPr lang="en-GB" sz="2000" dirty="0">
                <a:latin typeface="Corbel" panose="020B0503020204020204" pitchFamily="34" charset="0"/>
                <a:ea typeface="MS Mincho" panose="02020609040205080304" pitchFamily="49" charset="-128"/>
                <a:cs typeface="Times New Roman" panose="02020603050405020304" pitchFamily="18" charset="0"/>
              </a:rPr>
              <a:t>need to reduce GHG emissions by at least 80% from 1990 levels by 2050 (Carbon Budget Order, 2016).</a:t>
            </a:r>
          </a:p>
          <a:p>
            <a:pPr>
              <a:buFontTx/>
              <a:buChar char="-"/>
            </a:pPr>
            <a:r>
              <a:rPr lang="en-GB" sz="2000" dirty="0">
                <a:latin typeface="Corbel" panose="020B0503020204020204" pitchFamily="34" charset="0"/>
                <a:ea typeface="MS Mincho" panose="02020609040205080304" pitchFamily="49" charset="-128"/>
                <a:cs typeface="Times New Roman" panose="02020603050405020304" pitchFamily="18" charset="0"/>
              </a:rPr>
              <a:t>A LEM enabled system could have lower carbon intensity and increased energy efficiency through the deployment of small-scale renewable technologies and storage (Mitchell, 2016).</a:t>
            </a:r>
            <a:endParaRPr lang="en-GB" sz="2000" dirty="0">
              <a:highlight>
                <a:srgbClr val="FFFF00"/>
              </a:highlight>
              <a:latin typeface="Corbel" panose="020B0503020204020204" pitchFamily="34" charset="0"/>
            </a:endParaRPr>
          </a:p>
          <a:p>
            <a:r>
              <a:rPr lang="en-GB" sz="2400" dirty="0">
                <a:solidFill>
                  <a:schemeClr val="accent6"/>
                </a:solidFill>
                <a:latin typeface="Corbel" panose="020B0503020204020204" pitchFamily="34" charset="0"/>
              </a:rPr>
              <a:t>Reduce system costs </a:t>
            </a:r>
            <a:r>
              <a:rPr lang="en-GB" sz="2800" dirty="0">
                <a:latin typeface="Corbel" panose="020B0503020204020204" pitchFamily="34" charset="0"/>
              </a:rPr>
              <a:t>- </a:t>
            </a:r>
            <a:r>
              <a:rPr lang="en-GB" sz="2000" dirty="0">
                <a:latin typeface="Corbel" panose="020B0503020204020204" pitchFamily="34" charset="0"/>
              </a:rPr>
              <a:t>Imperial College suggest  reduced system costs of between 25% and 40% could be achieved through the deployment of new, cheaper, flexibility sources connected at the distribution level (Shakoor </a:t>
            </a:r>
            <a:r>
              <a:rPr lang="en-GB" sz="2000" i="1" dirty="0">
                <a:latin typeface="Corbel" panose="020B0503020204020204" pitchFamily="34" charset="0"/>
              </a:rPr>
              <a:t>et al</a:t>
            </a:r>
            <a:r>
              <a:rPr lang="en-GB" sz="2000" dirty="0">
                <a:latin typeface="Corbel" panose="020B0503020204020204" pitchFamily="34" charset="0"/>
              </a:rPr>
              <a:t>., 2017).</a:t>
            </a:r>
          </a:p>
        </p:txBody>
      </p:sp>
      <p:sp>
        <p:nvSpPr>
          <p:cNvPr id="4" name="Rectangle: Rounded Corners 3">
            <a:extLst>
              <a:ext uri="{FF2B5EF4-FFF2-40B4-BE49-F238E27FC236}">
                <a16:creationId xmlns:a16="http://schemas.microsoft.com/office/drawing/2014/main" id="{910ACBDC-8B8D-4B9D-B58B-C55CE3777EBD}"/>
              </a:ext>
            </a:extLst>
          </p:cNvPr>
          <p:cNvSpPr>
            <a:spLocks noChangeAspect="1"/>
          </p:cNvSpPr>
          <p:nvPr/>
        </p:nvSpPr>
        <p:spPr>
          <a:xfrm>
            <a:off x="6418594" y="1268760"/>
            <a:ext cx="2592000" cy="229114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i="1" dirty="0">
                <a:solidFill>
                  <a:schemeClr val="tx1"/>
                </a:solidFill>
              </a:rPr>
              <a:t>National Grid’s costs of balancing the electricity system increased by approx. £250 million, to over £1.1 billion in 2016-17 (Ofgem, 2017</a:t>
            </a:r>
            <a:r>
              <a:rPr lang="en-GB" sz="1400" dirty="0">
                <a:solidFill>
                  <a:schemeClr val="tx1"/>
                </a:solidFill>
              </a:rPr>
              <a:t>).</a:t>
            </a:r>
          </a:p>
        </p:txBody>
      </p:sp>
      <p:sp>
        <p:nvSpPr>
          <p:cNvPr id="5" name="Rectangle: Rounded Corners 4">
            <a:extLst>
              <a:ext uri="{FF2B5EF4-FFF2-40B4-BE49-F238E27FC236}">
                <a16:creationId xmlns:a16="http://schemas.microsoft.com/office/drawing/2014/main" id="{E861BB8E-910B-4473-8DEB-2BB94CBF6D2F}"/>
              </a:ext>
            </a:extLst>
          </p:cNvPr>
          <p:cNvSpPr>
            <a:spLocks noChangeAspect="1"/>
          </p:cNvSpPr>
          <p:nvPr/>
        </p:nvSpPr>
        <p:spPr>
          <a:xfrm>
            <a:off x="6444000" y="3744000"/>
            <a:ext cx="2592000" cy="22772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i="1" dirty="0">
                <a:solidFill>
                  <a:schemeClr val="tx1"/>
                </a:solidFill>
              </a:rPr>
              <a:t>In all scenarios, extra flexibility (including storage, interconnection and DSR) is a low regrets investment which reduces estimated total energy system costs by between £1-7 billion per year on average between 2030 and 2050 </a:t>
            </a:r>
            <a:r>
              <a:rPr lang="en-GB" sz="1400" dirty="0">
                <a:solidFill>
                  <a:schemeClr val="tx1"/>
                </a:solidFill>
              </a:rPr>
              <a:t>(NIC, 2018).</a:t>
            </a:r>
          </a:p>
        </p:txBody>
      </p:sp>
    </p:spTree>
    <p:extLst>
      <p:ext uri="{BB962C8B-B14F-4D97-AF65-F5344CB8AC3E}">
        <p14:creationId xmlns:p14="http://schemas.microsoft.com/office/powerpoint/2010/main" val="705775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3EC4-1F24-4234-85C8-0EBC14F49320}"/>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What can LEMs do for the system?</a:t>
            </a:r>
          </a:p>
        </p:txBody>
      </p:sp>
      <p:sp>
        <p:nvSpPr>
          <p:cNvPr id="3" name="Content Placeholder 2">
            <a:extLst>
              <a:ext uri="{FF2B5EF4-FFF2-40B4-BE49-F238E27FC236}">
                <a16:creationId xmlns:a16="http://schemas.microsoft.com/office/drawing/2014/main" id="{D5F29D47-17E7-4AE8-997B-8294778E1DCA}"/>
              </a:ext>
            </a:extLst>
          </p:cNvPr>
          <p:cNvSpPr>
            <a:spLocks noGrp="1"/>
          </p:cNvSpPr>
          <p:nvPr>
            <p:ph idx="1"/>
          </p:nvPr>
        </p:nvSpPr>
        <p:spPr>
          <a:xfrm>
            <a:off x="457200" y="1600200"/>
            <a:ext cx="5122912" cy="4525963"/>
          </a:xfrm>
        </p:spPr>
        <p:txBody>
          <a:bodyPr/>
          <a:lstStyle/>
          <a:p>
            <a:r>
              <a:rPr lang="en-GB" sz="2400" dirty="0">
                <a:solidFill>
                  <a:schemeClr val="accent6"/>
                </a:solidFill>
                <a:latin typeface="Corbel" panose="020B0503020204020204" pitchFamily="34" charset="0"/>
              </a:rPr>
              <a:t>Local network balancing </a:t>
            </a:r>
            <a:r>
              <a:rPr lang="en-GB" sz="2400" dirty="0">
                <a:latin typeface="Corbel" panose="020B0503020204020204" pitchFamily="34" charset="0"/>
              </a:rPr>
              <a:t>- </a:t>
            </a:r>
            <a:r>
              <a:rPr lang="en-GB" sz="2000" dirty="0">
                <a:latin typeface="Corbel" panose="020B0503020204020204" pitchFamily="34" charset="0"/>
              </a:rPr>
              <a:t>matching generation and supply locally.</a:t>
            </a:r>
          </a:p>
          <a:p>
            <a:r>
              <a:rPr lang="en-GB" sz="2400" dirty="0">
                <a:solidFill>
                  <a:schemeClr val="accent6"/>
                </a:solidFill>
                <a:latin typeface="Corbel" panose="020B0503020204020204" pitchFamily="34" charset="0"/>
              </a:rPr>
              <a:t>Help with congestion issues </a:t>
            </a:r>
            <a:r>
              <a:rPr lang="en-GB" sz="2400" dirty="0">
                <a:latin typeface="Corbel" panose="020B0503020204020204" pitchFamily="34" charset="0"/>
              </a:rPr>
              <a:t>- </a:t>
            </a:r>
            <a:r>
              <a:rPr lang="en-GB" sz="2000" dirty="0">
                <a:latin typeface="Corbel" panose="020B0503020204020204" pitchFamily="34" charset="0"/>
              </a:rPr>
              <a:t>through more intelligent management of demand, generation and storage on the networks; including managing load / demand at peak times.</a:t>
            </a:r>
          </a:p>
          <a:p>
            <a:r>
              <a:rPr lang="en-GB" sz="2400" dirty="0">
                <a:solidFill>
                  <a:schemeClr val="accent6"/>
                </a:solidFill>
                <a:latin typeface="Corbel" panose="020B0503020204020204" pitchFamily="34" charset="0"/>
              </a:rPr>
              <a:t>Increase renewable generation opportunities  </a:t>
            </a:r>
            <a:r>
              <a:rPr lang="en-GB" sz="2800" dirty="0">
                <a:latin typeface="Corbel" panose="020B0503020204020204" pitchFamily="34" charset="0"/>
              </a:rPr>
              <a:t>- </a:t>
            </a:r>
            <a:r>
              <a:rPr lang="en-GB" sz="2000" dirty="0">
                <a:latin typeface="Corbel" panose="020B0503020204020204" pitchFamily="34" charset="0"/>
              </a:rPr>
              <a:t>enabling additional renewable generators to connect to the network in locations which were previously considered to be constrained.</a:t>
            </a:r>
          </a:p>
        </p:txBody>
      </p:sp>
      <p:sp>
        <p:nvSpPr>
          <p:cNvPr id="5" name="Rectangle: Rounded Corners 4">
            <a:extLst>
              <a:ext uri="{FF2B5EF4-FFF2-40B4-BE49-F238E27FC236}">
                <a16:creationId xmlns:a16="http://schemas.microsoft.com/office/drawing/2014/main" id="{275A19CC-5331-48EA-AD0B-D0BE54FB85DE}"/>
              </a:ext>
            </a:extLst>
          </p:cNvPr>
          <p:cNvSpPr>
            <a:spLocks noChangeAspect="1"/>
          </p:cNvSpPr>
          <p:nvPr/>
        </p:nvSpPr>
        <p:spPr>
          <a:xfrm>
            <a:off x="6120000" y="1512000"/>
            <a:ext cx="2592000" cy="206101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Distributed generation in GB now represents around 30% of total GB installed capacity, at 30,838 MW </a:t>
            </a:r>
          </a:p>
          <a:p>
            <a:r>
              <a:rPr lang="en-GB" dirty="0">
                <a:solidFill>
                  <a:schemeClr val="tx1"/>
                </a:solidFill>
              </a:rPr>
              <a:t>(DUKES, 2018)</a:t>
            </a:r>
          </a:p>
        </p:txBody>
      </p:sp>
      <p:sp>
        <p:nvSpPr>
          <p:cNvPr id="6" name="Rectangle: Rounded Corners 5">
            <a:extLst>
              <a:ext uri="{FF2B5EF4-FFF2-40B4-BE49-F238E27FC236}">
                <a16:creationId xmlns:a16="http://schemas.microsoft.com/office/drawing/2014/main" id="{B3E28B2C-852F-4937-98D6-AF2E2A5AB937}"/>
              </a:ext>
            </a:extLst>
          </p:cNvPr>
          <p:cNvSpPr>
            <a:spLocks noChangeAspect="1"/>
          </p:cNvSpPr>
          <p:nvPr/>
        </p:nvSpPr>
        <p:spPr>
          <a:xfrm>
            <a:off x="6120000" y="3717032"/>
            <a:ext cx="2592000" cy="206101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i="1" dirty="0">
                <a:solidFill>
                  <a:schemeClr val="tx1"/>
                </a:solidFill>
              </a:rPr>
              <a:t>DNOs have a greater need to forecast and actively manage energy flows across the network </a:t>
            </a:r>
            <a:r>
              <a:rPr lang="en-GB" dirty="0">
                <a:solidFill>
                  <a:schemeClr val="tx1"/>
                </a:solidFill>
              </a:rPr>
              <a:t>(WPD, 2017)</a:t>
            </a:r>
          </a:p>
        </p:txBody>
      </p:sp>
    </p:spTree>
    <p:extLst>
      <p:ext uri="{BB962C8B-B14F-4D97-AF65-F5344CB8AC3E}">
        <p14:creationId xmlns:p14="http://schemas.microsoft.com/office/powerpoint/2010/main" val="932816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F21EA-7B21-43F8-9887-3545C6D45765}"/>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What can LEMs do for consumers?</a:t>
            </a:r>
          </a:p>
        </p:txBody>
      </p:sp>
      <p:sp>
        <p:nvSpPr>
          <p:cNvPr id="3" name="Content Placeholder 2">
            <a:extLst>
              <a:ext uri="{FF2B5EF4-FFF2-40B4-BE49-F238E27FC236}">
                <a16:creationId xmlns:a16="http://schemas.microsoft.com/office/drawing/2014/main" id="{7685EBBD-34AF-4F3E-A830-B0BD41BAE7AA}"/>
              </a:ext>
            </a:extLst>
          </p:cNvPr>
          <p:cNvSpPr>
            <a:spLocks noGrp="1"/>
          </p:cNvSpPr>
          <p:nvPr>
            <p:ph idx="1"/>
          </p:nvPr>
        </p:nvSpPr>
        <p:spPr>
          <a:xfrm>
            <a:off x="457200" y="1600200"/>
            <a:ext cx="8075240" cy="4525963"/>
          </a:xfrm>
        </p:spPr>
        <p:txBody>
          <a:bodyPr/>
          <a:lstStyle/>
          <a:p>
            <a:r>
              <a:rPr lang="en-GB" sz="2800" dirty="0">
                <a:solidFill>
                  <a:schemeClr val="accent6"/>
                </a:solidFill>
                <a:latin typeface="Corbel" panose="020B0503020204020204" pitchFamily="34" charset="0"/>
              </a:rPr>
              <a:t>Choice for sellers </a:t>
            </a:r>
            <a:r>
              <a:rPr lang="en-GB" sz="2000" dirty="0">
                <a:solidFill>
                  <a:schemeClr val="accent6"/>
                </a:solidFill>
                <a:latin typeface="Corbel" panose="020B0503020204020204" pitchFamily="34" charset="0"/>
              </a:rPr>
              <a:t>–</a:t>
            </a:r>
            <a:r>
              <a:rPr lang="en-GB" sz="2000" dirty="0">
                <a:latin typeface="Corbel" panose="020B0503020204020204" pitchFamily="34" charset="0"/>
              </a:rPr>
              <a:t> choice in which markets to trade in – traditional markets such as balancing, capacity &amp; wholesale markets;  or new markets such as P2P; demand-generation coupling; local partnerships.</a:t>
            </a:r>
            <a:endParaRPr lang="en-GB" sz="2000" dirty="0">
              <a:latin typeface="Corbel" panose="020B0503020204020204" pitchFamily="34" charset="0"/>
              <a:ea typeface="MS Mincho" panose="02020609040205080304" pitchFamily="49" charset="-128"/>
              <a:cs typeface="Times New Roman" panose="02020603050405020304" pitchFamily="18" charset="0"/>
            </a:endParaRPr>
          </a:p>
          <a:p>
            <a:r>
              <a:rPr lang="en-GB" sz="2800" dirty="0">
                <a:solidFill>
                  <a:schemeClr val="accent6"/>
                </a:solidFill>
                <a:latin typeface="Corbel" panose="020B0503020204020204" pitchFamily="34" charset="0"/>
                <a:ea typeface="MS Mincho" panose="02020609040205080304" pitchFamily="49" charset="-128"/>
                <a:cs typeface="Times New Roman" panose="02020603050405020304" pitchFamily="18" charset="0"/>
              </a:rPr>
              <a:t>Choice for buyers </a:t>
            </a:r>
            <a:r>
              <a:rPr lang="en-GB" sz="2000" dirty="0">
                <a:solidFill>
                  <a:schemeClr val="accent6"/>
                </a:solidFill>
                <a:latin typeface="Corbel" panose="020B0503020204020204" pitchFamily="34" charset="0"/>
                <a:ea typeface="MS Mincho" panose="02020609040205080304" pitchFamily="49" charset="-128"/>
                <a:cs typeface="Times New Roman" panose="02020603050405020304" pitchFamily="18" charset="0"/>
              </a:rPr>
              <a:t>- </a:t>
            </a:r>
            <a:r>
              <a:rPr lang="en-GB" sz="2000" dirty="0">
                <a:latin typeface="Corbel" panose="020B0503020204020204" pitchFamily="34" charset="0"/>
                <a:ea typeface="MS Mincho" panose="02020609040205080304" pitchFamily="49" charset="-128"/>
                <a:cs typeface="Times New Roman" panose="02020603050405020304" pitchFamily="18" charset="0"/>
              </a:rPr>
              <a:t>type and location of generator; who they wish to purchase from; price and time they wish to purchase.</a:t>
            </a:r>
          </a:p>
          <a:p>
            <a:r>
              <a:rPr lang="en-GB" sz="2800" dirty="0">
                <a:solidFill>
                  <a:schemeClr val="accent6"/>
                </a:solidFill>
                <a:latin typeface="Corbel" panose="020B0503020204020204" pitchFamily="34" charset="0"/>
                <a:ea typeface="MS Mincho" panose="02020609040205080304" pitchFamily="49" charset="-128"/>
                <a:cs typeface="Times New Roman" panose="02020603050405020304" pitchFamily="18" charset="0"/>
              </a:rPr>
              <a:t>Choice for flexibility </a:t>
            </a:r>
            <a:r>
              <a:rPr lang="en-GB" sz="2000" dirty="0">
                <a:solidFill>
                  <a:schemeClr val="accent6"/>
                </a:solidFill>
                <a:latin typeface="Corbel" panose="020B0503020204020204" pitchFamily="34" charset="0"/>
                <a:ea typeface="MS Mincho" panose="02020609040205080304" pitchFamily="49" charset="-128"/>
                <a:cs typeface="Times New Roman" panose="02020603050405020304" pitchFamily="18" charset="0"/>
              </a:rPr>
              <a:t>–  </a:t>
            </a:r>
            <a:r>
              <a:rPr lang="en-GB" sz="2000" dirty="0">
                <a:latin typeface="Corbel" panose="020B0503020204020204" pitchFamily="34" charset="0"/>
                <a:ea typeface="MS Mincho" panose="02020609040205080304" pitchFamily="49" charset="-128"/>
                <a:cs typeface="Times New Roman" panose="02020603050405020304" pitchFamily="18" charset="0"/>
              </a:rPr>
              <a:t>reward for demand turn-up/ demand turn down; generation turn-up/down via real-time pricing signals.</a:t>
            </a:r>
          </a:p>
          <a:p>
            <a:r>
              <a:rPr lang="en-GB" sz="2800" dirty="0">
                <a:solidFill>
                  <a:schemeClr val="accent6"/>
                </a:solidFill>
                <a:latin typeface="Corbel" panose="020B0503020204020204" pitchFamily="34" charset="0"/>
              </a:rPr>
              <a:t>Transparent pricing for buying / selling / flexing </a:t>
            </a:r>
            <a:r>
              <a:rPr lang="en-GB" sz="2000" dirty="0">
                <a:solidFill>
                  <a:schemeClr val="accent6"/>
                </a:solidFill>
                <a:latin typeface="Corbel" panose="020B0503020204020204" pitchFamily="34" charset="0"/>
              </a:rPr>
              <a:t>– </a:t>
            </a:r>
            <a:r>
              <a:rPr lang="en-GB" sz="2000" dirty="0">
                <a:latin typeface="Corbel" panose="020B0503020204020204" pitchFamily="34" charset="0"/>
              </a:rPr>
              <a:t>making informed trading choices via the online marketplace.</a:t>
            </a:r>
          </a:p>
          <a:p>
            <a:pPr marL="0" indent="0">
              <a:buNone/>
            </a:pPr>
            <a:endParaRPr lang="en-GB" sz="2000" dirty="0"/>
          </a:p>
        </p:txBody>
      </p:sp>
    </p:spTree>
    <p:extLst>
      <p:ext uri="{BB962C8B-B14F-4D97-AF65-F5344CB8AC3E}">
        <p14:creationId xmlns:p14="http://schemas.microsoft.com/office/powerpoint/2010/main" val="4085814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F21EA-7B21-43F8-9887-3545C6D45765}"/>
              </a:ext>
            </a:extLst>
          </p:cNvPr>
          <p:cNvSpPr>
            <a:spLocks noGrp="1"/>
          </p:cNvSpPr>
          <p:nvPr>
            <p:ph type="title"/>
          </p:nvPr>
        </p:nvSpPr>
        <p:spPr/>
        <p:txBody>
          <a:bodyPr>
            <a:normAutofit/>
          </a:bodyPr>
          <a:lstStyle/>
          <a:p>
            <a:r>
              <a:rPr lang="en-GB" sz="3600" dirty="0">
                <a:solidFill>
                  <a:schemeClr val="accent6"/>
                </a:solidFill>
                <a:latin typeface="Corbel" panose="020B0503020204020204" pitchFamily="34" charset="0"/>
              </a:rPr>
              <a:t>What can LEMs do for consumers?</a:t>
            </a:r>
          </a:p>
        </p:txBody>
      </p:sp>
      <p:sp>
        <p:nvSpPr>
          <p:cNvPr id="3" name="Content Placeholder 2">
            <a:extLst>
              <a:ext uri="{FF2B5EF4-FFF2-40B4-BE49-F238E27FC236}">
                <a16:creationId xmlns:a16="http://schemas.microsoft.com/office/drawing/2014/main" id="{7685EBBD-34AF-4F3E-A830-B0BD41BAE7AA}"/>
              </a:ext>
            </a:extLst>
          </p:cNvPr>
          <p:cNvSpPr>
            <a:spLocks noGrp="1"/>
          </p:cNvSpPr>
          <p:nvPr>
            <p:ph idx="1"/>
          </p:nvPr>
        </p:nvSpPr>
        <p:spPr>
          <a:xfrm>
            <a:off x="457200" y="1600200"/>
            <a:ext cx="8075240" cy="4525963"/>
          </a:xfrm>
        </p:spPr>
        <p:txBody>
          <a:bodyPr/>
          <a:lstStyle/>
          <a:p>
            <a:r>
              <a:rPr lang="en-GB" sz="2800" dirty="0">
                <a:solidFill>
                  <a:schemeClr val="accent6"/>
                </a:solidFill>
                <a:latin typeface="Corbel" panose="020B0503020204020204" pitchFamily="34" charset="0"/>
              </a:rPr>
              <a:t>Value for generation </a:t>
            </a:r>
            <a:r>
              <a:rPr lang="en-GB" sz="2000" dirty="0">
                <a:solidFill>
                  <a:schemeClr val="accent6"/>
                </a:solidFill>
                <a:latin typeface="Corbel" panose="020B0503020204020204" pitchFamily="34" charset="0"/>
              </a:rPr>
              <a:t>–</a:t>
            </a:r>
            <a:r>
              <a:rPr lang="en-GB" sz="2000" dirty="0">
                <a:latin typeface="Corbel" panose="020B0503020204020204" pitchFamily="34" charset="0"/>
              </a:rPr>
              <a:t> realising a better price for small scale generation than via PPA route or FiT. </a:t>
            </a:r>
          </a:p>
          <a:p>
            <a:r>
              <a:rPr lang="en-GB" sz="2800" dirty="0">
                <a:solidFill>
                  <a:schemeClr val="accent6"/>
                </a:solidFill>
                <a:latin typeface="Corbel" panose="020B0503020204020204" pitchFamily="34" charset="0"/>
              </a:rPr>
              <a:t>Consumer involvement  </a:t>
            </a:r>
            <a:r>
              <a:rPr lang="en-GB" sz="2400" dirty="0">
                <a:solidFill>
                  <a:schemeClr val="accent6"/>
                </a:solidFill>
                <a:latin typeface="Corbel" panose="020B0503020204020204" pitchFamily="34" charset="0"/>
              </a:rPr>
              <a:t>-</a:t>
            </a:r>
            <a:r>
              <a:rPr lang="en-GB" sz="2800" dirty="0">
                <a:solidFill>
                  <a:schemeClr val="accent6"/>
                </a:solidFill>
                <a:latin typeface="Corbel" panose="020B0503020204020204" pitchFamily="34" charset="0"/>
              </a:rPr>
              <a:t> </a:t>
            </a:r>
            <a:r>
              <a:rPr lang="en-GB" sz="2000" dirty="0">
                <a:latin typeface="Corbel" panose="020B0503020204020204" pitchFamily="34" charset="0"/>
              </a:rPr>
              <a:t>no longer passive recipients; now active participants in the energy system.</a:t>
            </a:r>
          </a:p>
          <a:p>
            <a:r>
              <a:rPr lang="en-GB" sz="2800" dirty="0">
                <a:solidFill>
                  <a:schemeClr val="accent6"/>
                </a:solidFill>
                <a:latin typeface="Corbel" panose="020B0503020204020204" pitchFamily="34" charset="0"/>
              </a:rPr>
              <a:t>More options to participate </a:t>
            </a:r>
            <a:r>
              <a:rPr lang="en-GB" sz="2000" dirty="0">
                <a:solidFill>
                  <a:schemeClr val="accent6"/>
                </a:solidFill>
                <a:latin typeface="Corbel" panose="020B0503020204020204" pitchFamily="34" charset="0"/>
              </a:rPr>
              <a:t>– </a:t>
            </a:r>
            <a:r>
              <a:rPr lang="en-GB" sz="2000" dirty="0">
                <a:latin typeface="Corbel" panose="020B0503020204020204" pitchFamily="34" charset="0"/>
              </a:rPr>
              <a:t>LEM platform provides an easy route for participants to aggregate in the delivery of services.</a:t>
            </a:r>
          </a:p>
          <a:p>
            <a:r>
              <a:rPr lang="en-GB" sz="2800" dirty="0">
                <a:solidFill>
                  <a:schemeClr val="accent6"/>
                </a:solidFill>
                <a:latin typeface="Corbel" panose="020B0503020204020204" pitchFamily="34" charset="0"/>
              </a:rPr>
              <a:t>More services – </a:t>
            </a:r>
            <a:r>
              <a:rPr lang="en-GB" sz="2000" dirty="0">
                <a:latin typeface="Corbel" panose="020B0503020204020204" pitchFamily="34" charset="0"/>
              </a:rPr>
              <a:t>greater choice in respect to the services they could receive from or provide to the system.</a:t>
            </a:r>
            <a:endParaRPr lang="en-GB" sz="2000" dirty="0">
              <a:solidFill>
                <a:schemeClr val="accent6"/>
              </a:solidFill>
              <a:latin typeface="Corbel" panose="020B0503020204020204" pitchFamily="34" charset="0"/>
            </a:endParaRPr>
          </a:p>
        </p:txBody>
      </p:sp>
    </p:spTree>
    <p:extLst>
      <p:ext uri="{BB962C8B-B14F-4D97-AF65-F5344CB8AC3E}">
        <p14:creationId xmlns:p14="http://schemas.microsoft.com/office/powerpoint/2010/main" val="4205273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0D85F-E75B-44DD-A32A-422487DCCB46}"/>
              </a:ext>
            </a:extLst>
          </p:cNvPr>
          <p:cNvSpPr>
            <a:spLocks noGrp="1"/>
          </p:cNvSpPr>
          <p:nvPr>
            <p:ph type="title"/>
          </p:nvPr>
        </p:nvSpPr>
        <p:spPr>
          <a:xfrm>
            <a:off x="628650" y="365126"/>
            <a:ext cx="7886700" cy="892793"/>
          </a:xfrm>
        </p:spPr>
        <p:txBody>
          <a:bodyPr>
            <a:normAutofit/>
          </a:bodyPr>
          <a:lstStyle/>
          <a:p>
            <a:r>
              <a:rPr lang="en-GB" sz="3600" dirty="0">
                <a:solidFill>
                  <a:schemeClr val="accent6"/>
                </a:solidFill>
                <a:latin typeface="Corbel" panose="020B0503020204020204" pitchFamily="34" charset="0"/>
              </a:rPr>
              <a:t>What’s going on?</a:t>
            </a:r>
            <a:endParaRPr lang="en-GB" sz="3600" dirty="0">
              <a:solidFill>
                <a:schemeClr val="accent6"/>
              </a:solidFill>
              <a:highlight>
                <a:srgbClr val="FFFF00"/>
              </a:highlight>
              <a:latin typeface="Corbel" panose="020B0503020204020204" pitchFamily="34" charset="0"/>
            </a:endParaRPr>
          </a:p>
        </p:txBody>
      </p:sp>
      <p:grpSp>
        <p:nvGrpSpPr>
          <p:cNvPr id="14" name="Canvas 1">
            <a:extLst>
              <a:ext uri="{FF2B5EF4-FFF2-40B4-BE49-F238E27FC236}">
                <a16:creationId xmlns:a16="http://schemas.microsoft.com/office/drawing/2014/main" id="{CDD84308-1A96-4E33-9C7A-E8D3A64AF704}"/>
              </a:ext>
            </a:extLst>
          </p:cNvPr>
          <p:cNvGrpSpPr>
            <a:grpSpLocks noChangeAspect="1"/>
          </p:cNvGrpSpPr>
          <p:nvPr/>
        </p:nvGrpSpPr>
        <p:grpSpPr>
          <a:xfrm>
            <a:off x="-180355" y="1023252"/>
            <a:ext cx="6408712" cy="5420748"/>
            <a:chOff x="0" y="0"/>
            <a:chExt cx="4358005" cy="3686175"/>
          </a:xfrm>
        </p:grpSpPr>
        <p:sp>
          <p:nvSpPr>
            <p:cNvPr id="15" name="Rectangle 14">
              <a:extLst>
                <a:ext uri="{FF2B5EF4-FFF2-40B4-BE49-F238E27FC236}">
                  <a16:creationId xmlns:a16="http://schemas.microsoft.com/office/drawing/2014/main" id="{A6E65D28-D08B-49B7-914A-93F299B72F10}"/>
                </a:ext>
              </a:extLst>
            </p:cNvPr>
            <p:cNvSpPr/>
            <p:nvPr/>
          </p:nvSpPr>
          <p:spPr>
            <a:xfrm>
              <a:off x="0" y="0"/>
              <a:ext cx="4358005" cy="3686175"/>
            </a:xfrm>
            <a:prstGeom prst="rect">
              <a:avLst/>
            </a:prstGeom>
            <a:ln>
              <a:noFill/>
            </a:ln>
          </p:spPr>
        </p:sp>
        <p:sp>
          <p:nvSpPr>
            <p:cNvPr id="16" name="Oval 15">
              <a:extLst>
                <a:ext uri="{FF2B5EF4-FFF2-40B4-BE49-F238E27FC236}">
                  <a16:creationId xmlns:a16="http://schemas.microsoft.com/office/drawing/2014/main" id="{7D7BC417-A276-4711-A044-52DA3B851199}"/>
                </a:ext>
              </a:extLst>
            </p:cNvPr>
            <p:cNvSpPr/>
            <p:nvPr/>
          </p:nvSpPr>
          <p:spPr>
            <a:xfrm>
              <a:off x="862459" y="267334"/>
              <a:ext cx="1152000" cy="1152000"/>
            </a:xfrm>
            <a:prstGeom prst="ellipse">
              <a:avLst/>
            </a:prstGeom>
            <a:solidFill>
              <a:schemeClr val="accent2">
                <a:lumMod val="60000"/>
                <a:lumOff val="40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RIIO2 (Ofgem)</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7" name="Oval 16">
              <a:extLst>
                <a:ext uri="{FF2B5EF4-FFF2-40B4-BE49-F238E27FC236}">
                  <a16:creationId xmlns:a16="http://schemas.microsoft.com/office/drawing/2014/main" id="{43057941-FD91-443A-825C-E7FA28395BFE}"/>
                </a:ext>
              </a:extLst>
            </p:cNvPr>
            <p:cNvSpPr/>
            <p:nvPr/>
          </p:nvSpPr>
          <p:spPr>
            <a:xfrm>
              <a:off x="2348359" y="267343"/>
              <a:ext cx="1152000" cy="1152000"/>
            </a:xfrm>
            <a:prstGeom prst="ellipse">
              <a:avLst/>
            </a:prstGeom>
            <a:solidFill>
              <a:schemeClr val="accent2">
                <a:lumMod val="60000"/>
                <a:lumOff val="40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Charging Futures (Ofgem/ National Grid) </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8" name="Oval 17">
              <a:extLst>
                <a:ext uri="{FF2B5EF4-FFF2-40B4-BE49-F238E27FC236}">
                  <a16:creationId xmlns:a16="http://schemas.microsoft.com/office/drawing/2014/main" id="{F9F6EA3C-E582-4C68-8588-52639C58F8EC}"/>
                </a:ext>
              </a:extLst>
            </p:cNvPr>
            <p:cNvSpPr/>
            <p:nvPr/>
          </p:nvSpPr>
          <p:spPr>
            <a:xfrm>
              <a:off x="862459" y="2399511"/>
              <a:ext cx="1152000" cy="1152000"/>
            </a:xfrm>
            <a:prstGeom prst="ellipse">
              <a:avLst/>
            </a:prstGeom>
            <a:solidFill>
              <a:srgbClr val="4472C4">
                <a:lumMod val="60000"/>
                <a:lumOff val="40000"/>
              </a:srgb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HHS and smart meter rollout</a:t>
              </a:r>
              <a:r>
                <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rPr>
                <a:t> </a:t>
              </a:r>
              <a:r>
                <a:rPr lang="en-GB" sz="1100" b="1" kern="0" dirty="0">
                  <a:solidFill>
                    <a:sysClr val="window" lastClr="FFFFFF"/>
                  </a:solidFill>
                  <a:latin typeface="Calibri" panose="020F0502020204030204"/>
                  <a:ea typeface="Calibri" panose="020F0502020204030204" pitchFamily="34" charset="0"/>
                  <a:cs typeface="Times New Roman" panose="02020603050405020304" pitchFamily="18" charset="0"/>
                </a:rPr>
                <a:t>(BEIS/ Ofgem)</a:t>
              </a:r>
              <a:endParaRPr kumimoji="0" lang="en-GB" sz="1100" b="1"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9" name="Oval 18">
              <a:extLst>
                <a:ext uri="{FF2B5EF4-FFF2-40B4-BE49-F238E27FC236}">
                  <a16:creationId xmlns:a16="http://schemas.microsoft.com/office/drawing/2014/main" id="{7B75025A-BB39-41F4-8C10-7FE8694EE5D3}"/>
                </a:ext>
              </a:extLst>
            </p:cNvPr>
            <p:cNvSpPr/>
            <p:nvPr/>
          </p:nvSpPr>
          <p:spPr>
            <a:xfrm>
              <a:off x="205234" y="1333634"/>
              <a:ext cx="1152000" cy="1152000"/>
            </a:xfrm>
            <a:prstGeom prst="ellipse">
              <a:avLst/>
            </a:prstGeom>
            <a:solidFill>
              <a:srgbClr val="ED7D3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Supplier Hub Model Review</a:t>
              </a:r>
            </a:p>
            <a:p>
              <a:pPr marL="0" marR="0" lvl="0" indent="0" algn="ctr" defTabSz="914400" eaLnBrk="1" fontAlgn="auto" latinLnBrk="0" hangingPunct="1">
                <a:lnSpc>
                  <a:spcPct val="107000"/>
                </a:lnSpc>
                <a:spcBef>
                  <a:spcPts val="0"/>
                </a:spcBef>
                <a:spcAft>
                  <a:spcPts val="800"/>
                </a:spcAft>
                <a:buClrTx/>
                <a:buSzTx/>
                <a:buFontTx/>
                <a:buNone/>
                <a:tabLst/>
                <a:defRPr/>
              </a:pPr>
              <a:r>
                <a:rPr lang="en-GB" sz="1100" b="1" kern="0" dirty="0">
                  <a:solidFill>
                    <a:sysClr val="window" lastClr="FFFFFF"/>
                  </a:solidFill>
                  <a:latin typeface="Corbel" panose="020B0503020204020204" pitchFamily="34" charset="0"/>
                  <a:ea typeface="Calibri" panose="020F0502020204030204" pitchFamily="34" charset="0"/>
                  <a:cs typeface="Times New Roman" panose="02020603050405020304" pitchFamily="18" charset="0"/>
                </a:rPr>
                <a:t>(Ofgem)</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EBDE4E61-5950-464A-B4DE-1A7535C250C6}"/>
                </a:ext>
              </a:extLst>
            </p:cNvPr>
            <p:cNvSpPr/>
            <p:nvPr/>
          </p:nvSpPr>
          <p:spPr>
            <a:xfrm>
              <a:off x="3072259" y="1333644"/>
              <a:ext cx="1152000" cy="1152000"/>
            </a:xfrm>
            <a:prstGeom prst="ellipse">
              <a:avLst/>
            </a:prstGeom>
            <a:solidFill>
              <a:srgbClr val="ED7D3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Open Networks Project (ENA)</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21" name="Oval 20">
              <a:extLst>
                <a:ext uri="{FF2B5EF4-FFF2-40B4-BE49-F238E27FC236}">
                  <a16:creationId xmlns:a16="http://schemas.microsoft.com/office/drawing/2014/main" id="{9683617F-D7D7-4B65-96B5-EF8C85A77396}"/>
                </a:ext>
              </a:extLst>
            </p:cNvPr>
            <p:cNvSpPr/>
            <p:nvPr/>
          </p:nvSpPr>
          <p:spPr>
            <a:xfrm>
              <a:off x="2415034" y="2399530"/>
              <a:ext cx="1152000" cy="1152000"/>
            </a:xfrm>
            <a:prstGeom prst="ellipse">
              <a:avLst/>
            </a:prstGeom>
            <a:solidFill>
              <a:schemeClr val="accent2">
                <a:lumMod val="60000"/>
                <a:lumOff val="40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Market Rules (Ofgem/ </a:t>
              </a:r>
              <a:r>
                <a:rPr lang="en-GB" sz="1100" b="1" kern="0" dirty="0">
                  <a:solidFill>
                    <a:sysClr val="window" lastClr="FFFFFF"/>
                  </a:solidFill>
                  <a:latin typeface="Corbel" panose="020B0503020204020204" pitchFamily="34" charset="0"/>
                  <a:ea typeface="Calibri" panose="020F0502020204030204" pitchFamily="34" charset="0"/>
                  <a:cs typeface="Times New Roman" panose="02020603050405020304" pitchFamily="18" charset="0"/>
                </a:rPr>
                <a:t>Elexon</a:t>
              </a: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 National Grid/ Code Panels)</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22" name="Oval 21">
              <a:extLst>
                <a:ext uri="{FF2B5EF4-FFF2-40B4-BE49-F238E27FC236}">
                  <a16:creationId xmlns:a16="http://schemas.microsoft.com/office/drawing/2014/main" id="{91AFE5A4-F8ED-4E16-AF0A-1AA4EAC4ABCE}"/>
                </a:ext>
              </a:extLst>
            </p:cNvPr>
            <p:cNvSpPr/>
            <p:nvPr/>
          </p:nvSpPr>
          <p:spPr>
            <a:xfrm>
              <a:off x="1643509" y="1333500"/>
              <a:ext cx="1152000" cy="1152000"/>
            </a:xfrm>
            <a:prstGeom prst="ellipse">
              <a:avLst/>
            </a:prstGeom>
            <a:solidFill>
              <a:srgbClr val="4472C4">
                <a:lumMod val="60000"/>
                <a:lumOff val="40000"/>
              </a:srgbClr>
            </a:solidFill>
            <a:ln w="12700" cap="flat" cmpd="sng" algn="ctr">
              <a:noFill/>
              <a:prstDash val="solid"/>
              <a:miter lim="800000"/>
            </a:ln>
            <a:effectLst/>
          </p:spPr>
          <p:txBody>
            <a:bodyPr rot="0" spcFirstLastPara="0" vert="horz" wrap="square" lIns="3600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1100" b="1" i="0" u="none" strike="noStrike" kern="0" cap="none" spc="0" normalizeH="0" baseline="0" noProof="0" dirty="0">
                  <a:ln>
                    <a:noFill/>
                  </a:ln>
                  <a:solidFill>
                    <a:sysClr val="window" lastClr="FFFFFF"/>
                  </a:solidFill>
                  <a:effectLst/>
                  <a:uLnTx/>
                  <a:uFillTx/>
                  <a:latin typeface="Corbel" panose="020B0503020204020204" pitchFamily="34" charset="0"/>
                  <a:ea typeface="Calibri" panose="020F0502020204030204" pitchFamily="34" charset="0"/>
                  <a:cs typeface="Times New Roman" panose="02020603050405020304" pitchFamily="18" charset="0"/>
                </a:rPr>
                <a:t>Access to Data / Blockchain (Ofgem)</a:t>
              </a:r>
              <a:endParaRPr kumimoji="0" lang="en-GB"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grpSp>
      <p:sp>
        <p:nvSpPr>
          <p:cNvPr id="13" name="Rectangle: Rounded Corners 12">
            <a:extLst>
              <a:ext uri="{FF2B5EF4-FFF2-40B4-BE49-F238E27FC236}">
                <a16:creationId xmlns:a16="http://schemas.microsoft.com/office/drawing/2014/main" id="{F459DFAD-B8E0-4192-9059-15D3AD6D31B2}"/>
              </a:ext>
            </a:extLst>
          </p:cNvPr>
          <p:cNvSpPr>
            <a:spLocks noChangeAspect="1"/>
          </p:cNvSpPr>
          <p:nvPr/>
        </p:nvSpPr>
        <p:spPr>
          <a:xfrm>
            <a:off x="6120000" y="3960000"/>
            <a:ext cx="2592000" cy="206101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000" dirty="0">
              <a:solidFill>
                <a:schemeClr val="tx1"/>
              </a:solidFill>
              <a:latin typeface="Corbel" panose="020B0503020204020204" pitchFamily="34" charset="0"/>
              <a:ea typeface="MS Mincho" panose="02020609040205080304" pitchFamily="49" charset="-128"/>
              <a:cs typeface="Times New Roman" panose="02020603050405020304" pitchFamily="18" charset="0"/>
            </a:endParaRPr>
          </a:p>
          <a:p>
            <a:r>
              <a:rPr lang="en-US" sz="1000" dirty="0">
                <a:solidFill>
                  <a:schemeClr val="tx1"/>
                </a:solidFill>
                <a:latin typeface="Corbel" panose="020B0503020204020204" pitchFamily="34" charset="0"/>
                <a:ea typeface="MS Mincho" panose="02020609040205080304" pitchFamily="49" charset="-128"/>
                <a:cs typeface="Times New Roman" panose="02020603050405020304" pitchFamily="18" charset="0"/>
              </a:rPr>
              <a:t> </a:t>
            </a:r>
            <a:r>
              <a:rPr lang="en-US"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rPr>
              <a:t>Creating a risk that outcomes may not complement each other and may be steered to reflect the desires of the incumbent lead partners, rather than the best interests of either the customer or the electricity system.</a:t>
            </a:r>
            <a:endParaRPr lang="en-GB" sz="1400" dirty="0">
              <a:solidFill>
                <a:schemeClr val="tx1"/>
              </a:solidFill>
            </a:endParaRPr>
          </a:p>
        </p:txBody>
      </p:sp>
      <p:sp>
        <p:nvSpPr>
          <p:cNvPr id="23" name="Rectangle: Rounded Corners 22">
            <a:extLst>
              <a:ext uri="{FF2B5EF4-FFF2-40B4-BE49-F238E27FC236}">
                <a16:creationId xmlns:a16="http://schemas.microsoft.com/office/drawing/2014/main" id="{F7FE2BDF-C674-4988-A809-686EACAED10B}"/>
              </a:ext>
            </a:extLst>
          </p:cNvPr>
          <p:cNvSpPr>
            <a:spLocks noChangeAspect="1"/>
          </p:cNvSpPr>
          <p:nvPr/>
        </p:nvSpPr>
        <p:spPr>
          <a:xfrm>
            <a:off x="6120000" y="1548000"/>
            <a:ext cx="2592000" cy="206101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rPr>
              <a:t>Key market actors are advancing several interlinked initiatives which could aid LEM development….</a:t>
            </a:r>
          </a:p>
          <a:p>
            <a:endParaRPr lang="en-US"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endParaRPr>
          </a:p>
          <a:p>
            <a:r>
              <a:rPr lang="en-US"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rPr>
              <a:t>However there is no clear direction of travel or timescale from BEIS….</a:t>
            </a:r>
          </a:p>
        </p:txBody>
      </p:sp>
    </p:spTree>
    <p:extLst>
      <p:ext uri="{BB962C8B-B14F-4D97-AF65-F5344CB8AC3E}">
        <p14:creationId xmlns:p14="http://schemas.microsoft.com/office/powerpoint/2010/main" val="600291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5FD9A-8479-43A0-99E9-078359E620E4}"/>
              </a:ext>
            </a:extLst>
          </p:cNvPr>
          <p:cNvSpPr>
            <a:spLocks noGrp="1"/>
          </p:cNvSpPr>
          <p:nvPr>
            <p:ph type="title"/>
          </p:nvPr>
        </p:nvSpPr>
        <p:spPr>
          <a:xfrm>
            <a:off x="467544" y="223316"/>
            <a:ext cx="8363272" cy="720080"/>
          </a:xfrm>
        </p:spPr>
        <p:txBody>
          <a:bodyPr>
            <a:normAutofit/>
          </a:bodyPr>
          <a:lstStyle/>
          <a:p>
            <a:r>
              <a:rPr lang="en-GB" sz="3600" dirty="0">
                <a:solidFill>
                  <a:schemeClr val="accent6"/>
                </a:solidFill>
                <a:latin typeface="Corbel" panose="020B0503020204020204" pitchFamily="34" charset="0"/>
              </a:rPr>
              <a:t>Open Networks Project</a:t>
            </a:r>
            <a:endParaRPr lang="en-GB" sz="3600" dirty="0">
              <a:latin typeface="Corbel" panose="020B0503020204020204" pitchFamily="34" charset="0"/>
            </a:endParaRPr>
          </a:p>
        </p:txBody>
      </p:sp>
      <p:sp>
        <p:nvSpPr>
          <p:cNvPr id="3" name="Content Placeholder 2">
            <a:extLst>
              <a:ext uri="{FF2B5EF4-FFF2-40B4-BE49-F238E27FC236}">
                <a16:creationId xmlns:a16="http://schemas.microsoft.com/office/drawing/2014/main" id="{36F9607B-6341-4EC0-B3A2-56BCE79D92C0}"/>
              </a:ext>
            </a:extLst>
          </p:cNvPr>
          <p:cNvSpPr>
            <a:spLocks noGrp="1"/>
          </p:cNvSpPr>
          <p:nvPr>
            <p:ph idx="1"/>
          </p:nvPr>
        </p:nvSpPr>
        <p:spPr>
          <a:xfrm>
            <a:off x="3851920" y="1052736"/>
            <a:ext cx="5292080" cy="5152323"/>
          </a:xfrm>
        </p:spPr>
        <p:txBody>
          <a:bodyPr>
            <a:normAutofit/>
          </a:bodyPr>
          <a:lstStyle/>
          <a:p>
            <a:r>
              <a:rPr lang="en-GB" sz="2000" dirty="0">
                <a:solidFill>
                  <a:schemeClr val="accent6"/>
                </a:solidFill>
                <a:latin typeface="Corbel" panose="020B0503020204020204" pitchFamily="34" charset="0"/>
              </a:rPr>
              <a:t>The ENA </a:t>
            </a:r>
            <a:r>
              <a:rPr lang="en-GB" sz="2000" dirty="0">
                <a:latin typeface="Corbel" panose="020B0503020204020204" pitchFamily="34" charset="0"/>
              </a:rPr>
              <a:t>is leading on the Open Networks Project which is overseeing the transition of DNOs to becoming DSOs.</a:t>
            </a:r>
          </a:p>
          <a:p>
            <a:r>
              <a:rPr lang="en-GB" sz="2000" dirty="0">
                <a:solidFill>
                  <a:schemeClr val="accent6"/>
                </a:solidFill>
                <a:latin typeface="Corbel" panose="020B0503020204020204" pitchFamily="34" charset="0"/>
              </a:rPr>
              <a:t>The DSO Roadmap</a:t>
            </a:r>
            <a:r>
              <a:rPr lang="en-GB" sz="2000" dirty="0">
                <a:latin typeface="Corbel" panose="020B0503020204020204" pitchFamily="34" charset="0"/>
              </a:rPr>
              <a:t> shows ‘</a:t>
            </a:r>
            <a:r>
              <a:rPr lang="en-GB" sz="2000" i="1" dirty="0">
                <a:latin typeface="Corbel" panose="020B0503020204020204" pitchFamily="34" charset="0"/>
              </a:rPr>
              <a:t>some</a:t>
            </a:r>
            <a:r>
              <a:rPr lang="en-GB" sz="2000" dirty="0">
                <a:latin typeface="Corbel" panose="020B0503020204020204" pitchFamily="34" charset="0"/>
              </a:rPr>
              <a:t>’ networks operating as DSOs before the end of RIIO ED-2 (2028).</a:t>
            </a:r>
          </a:p>
          <a:p>
            <a:r>
              <a:rPr lang="en-GB" sz="2000" dirty="0">
                <a:solidFill>
                  <a:schemeClr val="accent6"/>
                </a:solidFill>
                <a:latin typeface="Corbel" panose="020B0503020204020204" pitchFamily="34" charset="0"/>
              </a:rPr>
              <a:t>Need clarity on the coordination role between TSO and DSO  </a:t>
            </a:r>
            <a:r>
              <a:rPr lang="en-GB" sz="2000" dirty="0">
                <a:latin typeface="Corbel" panose="020B0503020204020204" pitchFamily="34" charset="0"/>
              </a:rPr>
              <a:t>- the chosen </a:t>
            </a:r>
            <a:r>
              <a:rPr lang="en-US" sz="2000" dirty="0">
                <a:latin typeface="Corbel" panose="020B0503020204020204" pitchFamily="34" charset="0"/>
              </a:rPr>
              <a:t>scheme will determine the responsibilities of the system operators towards each other </a:t>
            </a:r>
            <a:r>
              <a:rPr lang="en-US" sz="2000" i="1" dirty="0">
                <a:latin typeface="Corbel" panose="020B0503020204020204" pitchFamily="34" charset="0"/>
              </a:rPr>
              <a:t>and also </a:t>
            </a:r>
            <a:r>
              <a:rPr lang="en-US" sz="2000" dirty="0">
                <a:latin typeface="Corbel" panose="020B0503020204020204" pitchFamily="34" charset="0"/>
              </a:rPr>
              <a:t>their responsibilities towards third parties i.e. LEMs.</a:t>
            </a:r>
            <a:endParaRPr lang="en-GB" sz="2000" dirty="0">
              <a:latin typeface="Corbel" panose="020B0503020204020204" pitchFamily="34" charset="0"/>
            </a:endParaRPr>
          </a:p>
          <a:p>
            <a:r>
              <a:rPr lang="en-GB" sz="2000" dirty="0">
                <a:solidFill>
                  <a:schemeClr val="accent6"/>
                </a:solidFill>
                <a:latin typeface="Corbel" panose="020B0503020204020204" pitchFamily="34" charset="0"/>
              </a:rPr>
              <a:t>Need clarity on what DSOs will procure  </a:t>
            </a:r>
            <a:r>
              <a:rPr lang="en-GB" sz="2000" dirty="0">
                <a:latin typeface="Corbel" panose="020B0503020204020204" pitchFamily="34" charset="0"/>
              </a:rPr>
              <a:t>– DNOs currently curtail renewable generation  through ANM; LIFO queue etc. dampening opportunities and revenue from renewable generation.</a:t>
            </a:r>
          </a:p>
        </p:txBody>
      </p:sp>
      <p:sp>
        <p:nvSpPr>
          <p:cNvPr id="4" name="Arrow: Right 3">
            <a:extLst>
              <a:ext uri="{FF2B5EF4-FFF2-40B4-BE49-F238E27FC236}">
                <a16:creationId xmlns:a16="http://schemas.microsoft.com/office/drawing/2014/main" id="{97949CB5-42D7-41F5-8781-380B6A318496}"/>
              </a:ext>
            </a:extLst>
          </p:cNvPr>
          <p:cNvSpPr/>
          <p:nvPr/>
        </p:nvSpPr>
        <p:spPr>
          <a:xfrm>
            <a:off x="0" y="1156369"/>
            <a:ext cx="3923928" cy="1944000"/>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ormAutofit/>
          </a:bodyPr>
          <a:lstStyle/>
          <a:p>
            <a:pPr algn="ctr">
              <a:lnSpc>
                <a:spcPct val="107000"/>
              </a:lnSpc>
              <a:spcAft>
                <a:spcPts val="800"/>
              </a:spcAft>
            </a:pPr>
            <a:r>
              <a:rPr lang="en-US" sz="1400" b="1" dirty="0">
                <a:solidFill>
                  <a:schemeClr val="tx1"/>
                </a:solidFill>
                <a:latin typeface="Corbel" panose="020B0503020204020204" pitchFamily="34" charset="0"/>
                <a:ea typeface="SimSun" panose="02010600030101010101" pitchFamily="2" charset="-122"/>
                <a:cs typeface="Tahoma" panose="020B0604030504040204" pitchFamily="34" charset="0"/>
              </a:rPr>
              <a:t>Network operations are critical </a:t>
            </a:r>
            <a:r>
              <a:rPr lang="en-US" sz="1400" dirty="0">
                <a:solidFill>
                  <a:schemeClr val="tx1"/>
                </a:solidFill>
                <a:latin typeface="Corbel" panose="020B0503020204020204" pitchFamily="34" charset="0"/>
                <a:ea typeface="SimSun" panose="02010600030101010101" pitchFamily="2" charset="-122"/>
                <a:cs typeface="Tahoma" panose="020B0604030504040204" pitchFamily="34" charset="0"/>
              </a:rPr>
              <a:t>to determining whether, and how, LEM participants can access new revenue streams and localised markets.</a:t>
            </a:r>
            <a:endParaRPr lang="en-GB"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endParaRPr>
          </a:p>
        </p:txBody>
      </p:sp>
      <p:sp>
        <p:nvSpPr>
          <p:cNvPr id="8" name="Arrow: Right 7">
            <a:extLst>
              <a:ext uri="{FF2B5EF4-FFF2-40B4-BE49-F238E27FC236}">
                <a16:creationId xmlns:a16="http://schemas.microsoft.com/office/drawing/2014/main" id="{48A079B7-209F-4A32-AD39-4C8050432328}"/>
              </a:ext>
            </a:extLst>
          </p:cNvPr>
          <p:cNvSpPr/>
          <p:nvPr/>
        </p:nvSpPr>
        <p:spPr>
          <a:xfrm>
            <a:off x="0" y="4637057"/>
            <a:ext cx="3923928" cy="2016223"/>
          </a:xfrm>
          <a:prstGeom prst="rightArrow">
            <a:avLst>
              <a:gd name="adj1" fmla="val 50000"/>
              <a:gd name="adj2" fmla="val 45699"/>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lnSpc>
                <a:spcPct val="110000"/>
              </a:lnSpc>
              <a:spcBef>
                <a:spcPts val="600"/>
              </a:spcBef>
              <a:spcAft>
                <a:spcPts val="1000"/>
              </a:spcAft>
            </a:pPr>
            <a:r>
              <a:rPr lang="en-US" sz="1200" b="1" dirty="0">
                <a:solidFill>
                  <a:schemeClr val="tx1"/>
                </a:solidFill>
                <a:latin typeface="Corbel" panose="020B0503020204020204" pitchFamily="34" charset="0"/>
                <a:ea typeface="SimSun" panose="02010600030101010101" pitchFamily="2" charset="-122"/>
                <a:cs typeface="Tahoma" panose="020B0604030504040204" pitchFamily="34" charset="0"/>
              </a:rPr>
              <a:t>VALUE…                                                                 </a:t>
            </a:r>
            <a:r>
              <a:rPr lang="en-US" sz="1400" dirty="0">
                <a:solidFill>
                  <a:schemeClr val="tx1"/>
                </a:solidFill>
                <a:latin typeface="Corbel" panose="020B0503020204020204" pitchFamily="34" charset="0"/>
                <a:ea typeface="SimSun" panose="02010600030101010101" pitchFamily="2" charset="-122"/>
                <a:cs typeface="Tahoma" panose="020B0604030504040204" pitchFamily="34" charset="0"/>
              </a:rPr>
              <a:t>Uncertainty undermines the potential value of market-based solutions provided by LEMs.</a:t>
            </a:r>
            <a:endParaRPr lang="en-GB" sz="1400" dirty="0">
              <a:solidFill>
                <a:schemeClr val="tx1"/>
              </a:solidFill>
              <a:latin typeface="Corbel" panose="020B0503020204020204" pitchFamily="34" charset="0"/>
              <a:ea typeface="MS Mincho" panose="02020609040205080304" pitchFamily="49" charset="-128"/>
              <a:cs typeface="Times New Roman" panose="02020603050405020304" pitchFamily="18" charset="0"/>
            </a:endParaRPr>
          </a:p>
        </p:txBody>
      </p:sp>
      <p:sp>
        <p:nvSpPr>
          <p:cNvPr id="7" name="Arrow: Right 6">
            <a:extLst>
              <a:ext uri="{FF2B5EF4-FFF2-40B4-BE49-F238E27FC236}">
                <a16:creationId xmlns:a16="http://schemas.microsoft.com/office/drawing/2014/main" id="{A4717B7D-22A5-4F5C-BE02-C9BF006FFF63}"/>
              </a:ext>
            </a:extLst>
          </p:cNvPr>
          <p:cNvSpPr/>
          <p:nvPr/>
        </p:nvSpPr>
        <p:spPr>
          <a:xfrm>
            <a:off x="-18534" y="2770713"/>
            <a:ext cx="4139952" cy="2196000"/>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r>
              <a:rPr lang="en-GB" sz="1200" b="1" dirty="0">
                <a:solidFill>
                  <a:schemeClr val="tx1"/>
                </a:solidFill>
                <a:latin typeface="Corbel" panose="020B0503020204020204" pitchFamily="34" charset="0"/>
              </a:rPr>
              <a:t>UNCERTAINTY…</a:t>
            </a:r>
          </a:p>
          <a:p>
            <a:pPr algn="ctr"/>
            <a:r>
              <a:rPr lang="en-GB" sz="1400" dirty="0">
                <a:solidFill>
                  <a:schemeClr val="tx1"/>
                </a:solidFill>
                <a:latin typeface="Corbel" panose="020B0503020204020204" pitchFamily="34" charset="0"/>
              </a:rPr>
              <a:t>‘Smart  Systems and Flexibility Plan’ (BEIS and Ofgem, 2017) ‘</a:t>
            </a:r>
            <a:r>
              <a:rPr lang="en-GB" sz="1400" b="1" i="1" dirty="0">
                <a:solidFill>
                  <a:schemeClr val="tx1"/>
                </a:solidFill>
                <a:latin typeface="Corbel" panose="020B0503020204020204" pitchFamily="34" charset="0"/>
              </a:rPr>
              <a:t>expect to see the DNOs operating as DSOs</a:t>
            </a:r>
            <a:r>
              <a:rPr lang="en-GB" sz="1400" dirty="0">
                <a:solidFill>
                  <a:schemeClr val="tx1"/>
                </a:solidFill>
                <a:latin typeface="Corbel" panose="020B0503020204020204" pitchFamily="34" charset="0"/>
              </a:rPr>
              <a:t>’ </a:t>
            </a:r>
            <a:r>
              <a:rPr lang="en-US" sz="1400" dirty="0">
                <a:solidFill>
                  <a:schemeClr val="tx1"/>
                </a:solidFill>
                <a:latin typeface="Corbel" panose="020B0503020204020204" pitchFamily="34" charset="0"/>
              </a:rPr>
              <a:t>but all transition decisions decided by incumbent network operators themselves.</a:t>
            </a:r>
            <a:endParaRPr lang="en-GB" sz="1400" dirty="0">
              <a:solidFill>
                <a:schemeClr val="tx1"/>
              </a:solidFill>
              <a:latin typeface="Corbel" panose="020B0503020204020204" pitchFamily="34" charset="0"/>
            </a:endParaRPr>
          </a:p>
        </p:txBody>
      </p:sp>
    </p:spTree>
    <p:extLst>
      <p:ext uri="{BB962C8B-B14F-4D97-AF65-F5344CB8AC3E}">
        <p14:creationId xmlns:p14="http://schemas.microsoft.com/office/powerpoint/2010/main" val="25644988"/>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xeter template">
  <a:themeElements>
    <a:clrScheme name="Exeter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extraClrScheme>
      <a:clrScheme name="Exeter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eter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eter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eter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eter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eter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eter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eter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eter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eter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eter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eter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9670</TotalTime>
  <Words>1880</Words>
  <Application>Microsoft Office PowerPoint</Application>
  <PresentationFormat>On-screen Show (4:3)</PresentationFormat>
  <Paragraphs>133</Paragraphs>
  <Slides>17</Slides>
  <Notes>16</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17</vt:i4>
      </vt:variant>
    </vt:vector>
  </HeadingPairs>
  <TitlesOfParts>
    <vt:vector size="29" baseType="lpstr">
      <vt:lpstr>MS Mincho</vt:lpstr>
      <vt:lpstr>SimSun</vt:lpstr>
      <vt:lpstr>Arial</vt:lpstr>
      <vt:lpstr>Calibri</vt:lpstr>
      <vt:lpstr>Calibri Light</vt:lpstr>
      <vt:lpstr>Corbel</vt:lpstr>
      <vt:lpstr>Tahoma</vt:lpstr>
      <vt:lpstr>Times New Roman</vt:lpstr>
      <vt:lpstr>Wingdings</vt:lpstr>
      <vt:lpstr>1_Default Design</vt:lpstr>
      <vt:lpstr>Exeter template</vt:lpstr>
      <vt:lpstr>Office Theme</vt:lpstr>
      <vt:lpstr>PowerPoint Presentation</vt:lpstr>
      <vt:lpstr>The Cornwall LEM</vt:lpstr>
      <vt:lpstr>What are LEMs?</vt:lpstr>
      <vt:lpstr>What can LEMs do for the system?</vt:lpstr>
      <vt:lpstr>What can LEMs do for the system?</vt:lpstr>
      <vt:lpstr>What can LEMs do for consumers?</vt:lpstr>
      <vt:lpstr>What can LEMs do for consumers?</vt:lpstr>
      <vt:lpstr>What’s going on?</vt:lpstr>
      <vt:lpstr>Open Networks Project</vt:lpstr>
      <vt:lpstr>A different DSO model?</vt:lpstr>
      <vt:lpstr>Supplier Hub Model Review</vt:lpstr>
      <vt:lpstr>A new model?</vt:lpstr>
      <vt:lpstr>Consumer Choice model means…</vt:lpstr>
      <vt:lpstr>Coordinated decision-making</vt:lpstr>
      <vt:lpstr>Further Info</vt:lpstr>
      <vt:lpstr>References [1]</vt:lpstr>
      <vt:lpstr>References [2]</vt:lpstr>
    </vt:vector>
  </TitlesOfParts>
  <Company>UEC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Bray, Rachel</cp:lastModifiedBy>
  <cp:revision>420</cp:revision>
  <cp:lastPrinted>2018-08-14T13:28:20Z</cp:lastPrinted>
  <dcterms:created xsi:type="dcterms:W3CDTF">2007-11-13T13:56:07Z</dcterms:created>
  <dcterms:modified xsi:type="dcterms:W3CDTF">2018-09-11T16:34:06Z</dcterms:modified>
</cp:coreProperties>
</file>