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501" r:id="rId2"/>
    <p:sldId id="528" r:id="rId3"/>
    <p:sldId id="577" r:id="rId4"/>
    <p:sldId id="596" r:id="rId5"/>
    <p:sldId id="628" r:id="rId6"/>
    <p:sldId id="654" r:id="rId7"/>
    <p:sldId id="673" r:id="rId8"/>
    <p:sldId id="674" r:id="rId9"/>
    <p:sldId id="665" r:id="rId10"/>
    <p:sldId id="685" r:id="rId11"/>
    <p:sldId id="655" r:id="rId12"/>
    <p:sldId id="675" r:id="rId13"/>
    <p:sldId id="666" r:id="rId14"/>
    <p:sldId id="658" r:id="rId15"/>
    <p:sldId id="623" r:id="rId16"/>
    <p:sldId id="677" r:id="rId17"/>
    <p:sldId id="678" r:id="rId18"/>
    <p:sldId id="659" r:id="rId1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79C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79C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79C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79C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79C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0079C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0079C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0079C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0079C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79C1"/>
    <a:srgbClr val="78B62F"/>
    <a:srgbClr val="FF9B35"/>
    <a:srgbClr val="6A2C91"/>
    <a:srgbClr val="9D8D85"/>
    <a:srgbClr val="233E99"/>
    <a:srgbClr val="008265"/>
    <a:srgbClr val="D31145"/>
    <a:srgbClr val="46C3D3"/>
    <a:srgbClr val="FF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84014" autoAdjust="0"/>
  </p:normalViewPr>
  <p:slideViewPr>
    <p:cSldViewPr>
      <p:cViewPr varScale="1">
        <p:scale>
          <a:sx n="61" d="100"/>
          <a:sy n="61" d="100"/>
        </p:scale>
        <p:origin x="-1710" y="-90"/>
      </p:cViewPr>
      <p:guideLst>
        <p:guide orient="horz" pos="2160"/>
        <p:guide pos="2937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08" y="19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ocal%20data\Nigel.Fox\Archive%20etc\ESP\Presentations\FES%20charts_Gas%20DemandPOWE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local%20data\Nigel.Fox\Archive%20etc\ESP\Presentations\FES%20charts_Gas%20DemandPOWE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18763913343171E-2"/>
          <c:y val="0.14886811301099398"/>
          <c:w val="0.91500243049751662"/>
          <c:h val="0.6801642040083542"/>
        </c:manualLayout>
      </c:layout>
      <c:lineChart>
        <c:grouping val="standard"/>
        <c:varyColors val="0"/>
        <c:ser>
          <c:idx val="5"/>
          <c:order val="0"/>
          <c:tx>
            <c:strRef>
              <c:f>'Residential gas demand by scena'!$O$11</c:f>
              <c:strCache>
                <c:ptCount val="1"/>
                <c:pt idx="0">
                  <c:v>Power Gone Green</c:v>
                </c:pt>
              </c:strCache>
            </c:strRef>
          </c:tx>
          <c:spPr>
            <a:ln w="38100">
              <a:solidFill>
                <a:srgbClr val="78B62F"/>
              </a:solidFill>
            </a:ln>
          </c:spPr>
          <c:marker>
            <c:symbol val="none"/>
          </c:marker>
          <c:cat>
            <c:numRef>
              <c:f>'Residential gas demand by scena'!$V$5:$AY$5</c:f>
              <c:numCache>
                <c:formatCode>General</c:formatCode>
                <c:ptCount val="3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</c:numCache>
            </c:numRef>
          </c:cat>
          <c:val>
            <c:numRef>
              <c:f>'Residential gas demand by scena'!$V$11:$AY$11</c:f>
              <c:numCache>
                <c:formatCode>0</c:formatCode>
                <c:ptCount val="30"/>
                <c:pt idx="0">
                  <c:v>132.23668320529606</c:v>
                </c:pt>
                <c:pt idx="1">
                  <c:v>128.82058380039098</c:v>
                </c:pt>
                <c:pt idx="2">
                  <c:v>125.86683734437018</c:v>
                </c:pt>
                <c:pt idx="3">
                  <c:v>122.56281034017702</c:v>
                </c:pt>
                <c:pt idx="4">
                  <c:v>120.25362395534943</c:v>
                </c:pt>
                <c:pt idx="5">
                  <c:v>116.98182147097316</c:v>
                </c:pt>
                <c:pt idx="6">
                  <c:v>115.1543271538071</c:v>
                </c:pt>
                <c:pt idx="7">
                  <c:v>118.49599709455067</c:v>
                </c:pt>
                <c:pt idx="8">
                  <c:v>116.94848672263397</c:v>
                </c:pt>
                <c:pt idx="9">
                  <c:v>116.2666267771129</c:v>
                </c:pt>
                <c:pt idx="10">
                  <c:v>114.62450906972798</c:v>
                </c:pt>
                <c:pt idx="11">
                  <c:v>111.87404990642925</c:v>
                </c:pt>
                <c:pt idx="12">
                  <c:v>108.89781908183295</c:v>
                </c:pt>
                <c:pt idx="13">
                  <c:v>106.46216516750452</c:v>
                </c:pt>
                <c:pt idx="14">
                  <c:v>104.84546021172443</c:v>
                </c:pt>
                <c:pt idx="15">
                  <c:v>103.689416741188</c:v>
                </c:pt>
                <c:pt idx="16">
                  <c:v>102.91597821501765</c:v>
                </c:pt>
                <c:pt idx="17">
                  <c:v>102.13049242797953</c:v>
                </c:pt>
                <c:pt idx="18">
                  <c:v>101.29942467398121</c:v>
                </c:pt>
                <c:pt idx="19">
                  <c:v>100.30814075921286</c:v>
                </c:pt>
                <c:pt idx="20">
                  <c:v>99.748635175838757</c:v>
                </c:pt>
                <c:pt idx="21">
                  <c:v>100.41085200148257</c:v>
                </c:pt>
                <c:pt idx="22">
                  <c:v>102.50470975159699</c:v>
                </c:pt>
                <c:pt idx="23">
                  <c:v>104.39592323124458</c:v>
                </c:pt>
                <c:pt idx="24">
                  <c:v>106.9758682239305</c:v>
                </c:pt>
                <c:pt idx="25">
                  <c:v>109.83445270778027</c:v>
                </c:pt>
                <c:pt idx="26">
                  <c:v>112.9512441250133</c:v>
                </c:pt>
                <c:pt idx="27">
                  <c:v>115.69197381740744</c:v>
                </c:pt>
                <c:pt idx="28">
                  <c:v>119.3549154787744</c:v>
                </c:pt>
                <c:pt idx="29">
                  <c:v>123.37724265892822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'Residential gas demand by scena'!$O$12</c:f>
              <c:strCache>
                <c:ptCount val="1"/>
                <c:pt idx="0">
                  <c:v>Power Slow Progression</c:v>
                </c:pt>
              </c:strCache>
            </c:strRef>
          </c:tx>
          <c:spPr>
            <a:ln w="38100">
              <a:solidFill>
                <a:srgbClr val="6A2C91"/>
              </a:solidFill>
            </a:ln>
          </c:spPr>
          <c:marker>
            <c:symbol val="none"/>
          </c:marker>
          <c:cat>
            <c:numRef>
              <c:f>'Residential gas demand by scena'!$V$5:$AY$5</c:f>
              <c:numCache>
                <c:formatCode>General</c:formatCode>
                <c:ptCount val="3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</c:numCache>
            </c:numRef>
          </c:cat>
          <c:val>
            <c:numRef>
              <c:f>'Residential gas demand by scena'!$V$12:$AY$12</c:f>
              <c:numCache>
                <c:formatCode>0</c:formatCode>
                <c:ptCount val="30"/>
                <c:pt idx="0">
                  <c:v>132.23668320529606</c:v>
                </c:pt>
                <c:pt idx="1">
                  <c:v>128.82058380039098</c:v>
                </c:pt>
                <c:pt idx="2">
                  <c:v>125.86683734437018</c:v>
                </c:pt>
                <c:pt idx="3">
                  <c:v>122.56281034017702</c:v>
                </c:pt>
                <c:pt idx="4">
                  <c:v>120.25362395534943</c:v>
                </c:pt>
                <c:pt idx="5">
                  <c:v>116.98182147097316</c:v>
                </c:pt>
                <c:pt idx="6">
                  <c:v>115.1543271538071</c:v>
                </c:pt>
                <c:pt idx="7">
                  <c:v>118.49599709455067</c:v>
                </c:pt>
                <c:pt idx="8">
                  <c:v>117.21677829062213</c:v>
                </c:pt>
                <c:pt idx="9">
                  <c:v>116.91226601004537</c:v>
                </c:pt>
                <c:pt idx="10">
                  <c:v>116.17097115790504</c:v>
                </c:pt>
                <c:pt idx="11">
                  <c:v>115.21048046844118</c:v>
                </c:pt>
                <c:pt idx="12">
                  <c:v>114.35070835993054</c:v>
                </c:pt>
                <c:pt idx="13">
                  <c:v>113.51132999675598</c:v>
                </c:pt>
                <c:pt idx="14">
                  <c:v>112.80173242188199</c:v>
                </c:pt>
                <c:pt idx="15">
                  <c:v>112.09913776641807</c:v>
                </c:pt>
                <c:pt idx="16">
                  <c:v>111.57665084890259</c:v>
                </c:pt>
                <c:pt idx="17">
                  <c:v>111.06862483351937</c:v>
                </c:pt>
                <c:pt idx="18">
                  <c:v>110.54860541478247</c:v>
                </c:pt>
                <c:pt idx="19">
                  <c:v>109.9278024978277</c:v>
                </c:pt>
                <c:pt idx="20">
                  <c:v>108.89107785283579</c:v>
                </c:pt>
                <c:pt idx="21">
                  <c:v>107.63907103699475</c:v>
                </c:pt>
                <c:pt idx="22">
                  <c:v>106.44482942874981</c:v>
                </c:pt>
                <c:pt idx="23">
                  <c:v>105.49466561065253</c:v>
                </c:pt>
                <c:pt idx="24">
                  <c:v>105.04172112471429</c:v>
                </c:pt>
                <c:pt idx="25">
                  <c:v>105.01852566169713</c:v>
                </c:pt>
                <c:pt idx="26">
                  <c:v>105.40346426942196</c:v>
                </c:pt>
                <c:pt idx="27">
                  <c:v>105.95100714356789</c:v>
                </c:pt>
                <c:pt idx="28">
                  <c:v>106.74855979596174</c:v>
                </c:pt>
                <c:pt idx="29">
                  <c:v>107.64816215431037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'Residential gas demand by scena'!$O$13</c:f>
              <c:strCache>
                <c:ptCount val="1"/>
                <c:pt idx="0">
                  <c:v>Power No Progression</c:v>
                </c:pt>
              </c:strCache>
            </c:strRef>
          </c:tx>
          <c:spPr>
            <a:ln w="38100">
              <a:solidFill>
                <a:srgbClr val="F78F1E"/>
              </a:solidFill>
            </a:ln>
          </c:spPr>
          <c:marker>
            <c:symbol val="none"/>
          </c:marker>
          <c:cat>
            <c:numRef>
              <c:f>'Residential gas demand by scena'!$V$5:$AY$5</c:f>
              <c:numCache>
                <c:formatCode>General</c:formatCode>
                <c:ptCount val="3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</c:numCache>
            </c:numRef>
          </c:cat>
          <c:val>
            <c:numRef>
              <c:f>'Residential gas demand by scena'!$V$13:$AY$13</c:f>
              <c:numCache>
                <c:formatCode>0</c:formatCode>
                <c:ptCount val="30"/>
                <c:pt idx="0">
                  <c:v>132.23668320529606</c:v>
                </c:pt>
                <c:pt idx="1">
                  <c:v>128.82058380039098</c:v>
                </c:pt>
                <c:pt idx="2">
                  <c:v>125.86683734437018</c:v>
                </c:pt>
                <c:pt idx="3">
                  <c:v>122.56281034017702</c:v>
                </c:pt>
                <c:pt idx="4">
                  <c:v>120.25362395534943</c:v>
                </c:pt>
                <c:pt idx="5">
                  <c:v>116.98182147097316</c:v>
                </c:pt>
                <c:pt idx="6">
                  <c:v>115.1543271538071</c:v>
                </c:pt>
                <c:pt idx="7">
                  <c:v>118.49599709455067</c:v>
                </c:pt>
                <c:pt idx="8">
                  <c:v>117.91838083475037</c:v>
                </c:pt>
                <c:pt idx="9">
                  <c:v>118.26631266161959</c:v>
                </c:pt>
                <c:pt idx="10">
                  <c:v>118.24121671148322</c:v>
                </c:pt>
                <c:pt idx="11">
                  <c:v>118.0272274764137</c:v>
                </c:pt>
                <c:pt idx="12">
                  <c:v>117.81651218041247</c:v>
                </c:pt>
                <c:pt idx="13">
                  <c:v>117.52693107417028</c:v>
                </c:pt>
                <c:pt idx="14">
                  <c:v>117.27999906664934</c:v>
                </c:pt>
                <c:pt idx="15">
                  <c:v>117.04577336941782</c:v>
                </c:pt>
                <c:pt idx="16">
                  <c:v>116.78582012209542</c:v>
                </c:pt>
                <c:pt idx="17">
                  <c:v>116.52797045847467</c:v>
                </c:pt>
                <c:pt idx="18">
                  <c:v>116.2729930450529</c:v>
                </c:pt>
                <c:pt idx="19">
                  <c:v>116.10341057703644</c:v>
                </c:pt>
                <c:pt idx="20">
                  <c:v>115.9775579553359</c:v>
                </c:pt>
                <c:pt idx="21">
                  <c:v>115.90059282022754</c:v>
                </c:pt>
                <c:pt idx="22">
                  <c:v>115.91357080110521</c:v>
                </c:pt>
                <c:pt idx="23">
                  <c:v>116.01013700575845</c:v>
                </c:pt>
                <c:pt idx="24">
                  <c:v>116.25922419651273</c:v>
                </c:pt>
                <c:pt idx="25">
                  <c:v>116.59044130023861</c:v>
                </c:pt>
                <c:pt idx="26">
                  <c:v>117.02285220372033</c:v>
                </c:pt>
                <c:pt idx="27">
                  <c:v>117.54862575382614</c:v>
                </c:pt>
                <c:pt idx="28">
                  <c:v>118.2387010128745</c:v>
                </c:pt>
                <c:pt idx="29">
                  <c:v>118.9650023611905</c:v>
                </c:pt>
              </c:numCache>
            </c:numRef>
          </c:val>
          <c:smooth val="0"/>
        </c:ser>
        <c:ser>
          <c:idx val="8"/>
          <c:order val="3"/>
          <c:tx>
            <c:strRef>
              <c:f>'Residential gas demand by scena'!$O$14</c:f>
              <c:strCache>
                <c:ptCount val="1"/>
                <c:pt idx="0">
                  <c:v>Power Low Carbon Life</c:v>
                </c:pt>
              </c:strCache>
            </c:strRef>
          </c:tx>
          <c:spPr>
            <a:ln w="38100">
              <a:solidFill>
                <a:srgbClr val="0079C1"/>
              </a:solidFill>
            </a:ln>
          </c:spPr>
          <c:marker>
            <c:symbol val="none"/>
          </c:marker>
          <c:cat>
            <c:numRef>
              <c:f>'Residential gas demand by scena'!$V$5:$AY$5</c:f>
              <c:numCache>
                <c:formatCode>General</c:formatCode>
                <c:ptCount val="3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</c:numCache>
            </c:numRef>
          </c:cat>
          <c:val>
            <c:numRef>
              <c:f>'Residential gas demand by scena'!$V$14:$AY$14</c:f>
              <c:numCache>
                <c:formatCode>0</c:formatCode>
                <c:ptCount val="30"/>
                <c:pt idx="0">
                  <c:v>132.23668320529606</c:v>
                </c:pt>
                <c:pt idx="1">
                  <c:v>128.82058380039098</c:v>
                </c:pt>
                <c:pt idx="2">
                  <c:v>125.86683734437018</c:v>
                </c:pt>
                <c:pt idx="3">
                  <c:v>122.56281034017702</c:v>
                </c:pt>
                <c:pt idx="4">
                  <c:v>120.25362395534943</c:v>
                </c:pt>
                <c:pt idx="5">
                  <c:v>116.98182147097316</c:v>
                </c:pt>
                <c:pt idx="6">
                  <c:v>115.1543271538071</c:v>
                </c:pt>
                <c:pt idx="7">
                  <c:v>118.49599709455067</c:v>
                </c:pt>
                <c:pt idx="8">
                  <c:v>117.94133864465337</c:v>
                </c:pt>
                <c:pt idx="9">
                  <c:v>118.41140377666491</c:v>
                </c:pt>
                <c:pt idx="10">
                  <c:v>118.38635848960097</c:v>
                </c:pt>
                <c:pt idx="11">
                  <c:v>117.96925730498903</c:v>
                </c:pt>
                <c:pt idx="12">
                  <c:v>117.53191656471401</c:v>
                </c:pt>
                <c:pt idx="13">
                  <c:v>117.0880451035339</c:v>
                </c:pt>
                <c:pt idx="14">
                  <c:v>116.86440771884693</c:v>
                </c:pt>
                <c:pt idx="15">
                  <c:v>117.02632031845732</c:v>
                </c:pt>
                <c:pt idx="16">
                  <c:v>117.90886618238711</c:v>
                </c:pt>
                <c:pt idx="17">
                  <c:v>118.84266071241291</c:v>
                </c:pt>
                <c:pt idx="18">
                  <c:v>119.84767568930842</c:v>
                </c:pt>
                <c:pt idx="19">
                  <c:v>120.99650976095332</c:v>
                </c:pt>
                <c:pt idx="20">
                  <c:v>122.15001216972382</c:v>
                </c:pt>
                <c:pt idx="21">
                  <c:v>123.22861783135605</c:v>
                </c:pt>
                <c:pt idx="22">
                  <c:v>124.34555282566342</c:v>
                </c:pt>
                <c:pt idx="23">
                  <c:v>125.42573633054946</c:v>
                </c:pt>
                <c:pt idx="24">
                  <c:v>126.47194547871004</c:v>
                </c:pt>
                <c:pt idx="25">
                  <c:v>127.68724643024753</c:v>
                </c:pt>
                <c:pt idx="26">
                  <c:v>129.33882209208633</c:v>
                </c:pt>
                <c:pt idx="27">
                  <c:v>131.10919013394061</c:v>
                </c:pt>
                <c:pt idx="28">
                  <c:v>133.01387453732741</c:v>
                </c:pt>
                <c:pt idx="29">
                  <c:v>135.02314746934914</c:v>
                </c:pt>
              </c:numCache>
            </c:numRef>
          </c:val>
          <c:smooth val="0"/>
        </c:ser>
        <c:ser>
          <c:idx val="9"/>
          <c:order val="4"/>
          <c:tx>
            <c:strRef>
              <c:f>'Residential gas demand by scena'!$O$15</c:f>
              <c:strCache>
                <c:ptCount val="1"/>
                <c:pt idx="0">
                  <c:v>Power History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'Residential gas demand by scena'!$V$5:$AY$5</c:f>
              <c:numCache>
                <c:formatCode>General</c:formatCode>
                <c:ptCount val="3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</c:numCache>
            </c:numRef>
          </c:cat>
          <c:val>
            <c:numRef>
              <c:f>'Residential gas demand by scena'!$V$15:$AC$15</c:f>
              <c:numCache>
                <c:formatCode>0</c:formatCode>
                <c:ptCount val="8"/>
                <c:pt idx="0">
                  <c:v>132.23668320529606</c:v>
                </c:pt>
                <c:pt idx="1">
                  <c:v>128.82058380039098</c:v>
                </c:pt>
                <c:pt idx="2">
                  <c:v>125.86683734437018</c:v>
                </c:pt>
                <c:pt idx="3">
                  <c:v>122.56281034017702</c:v>
                </c:pt>
                <c:pt idx="4">
                  <c:v>120.25362395534943</c:v>
                </c:pt>
                <c:pt idx="5">
                  <c:v>116.98182147097316</c:v>
                </c:pt>
                <c:pt idx="6">
                  <c:v>115.1543271538071</c:v>
                </c:pt>
                <c:pt idx="7">
                  <c:v>118.49599709455067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26432"/>
        <c:axId val="188220160"/>
      </c:lineChart>
      <c:catAx>
        <c:axId val="1870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8220160"/>
        <c:crosses val="autoZero"/>
        <c:auto val="1"/>
        <c:lblAlgn val="ctr"/>
        <c:lblOffset val="100"/>
        <c:tickLblSkip val="1"/>
        <c:noMultiLvlLbl val="0"/>
      </c:catAx>
      <c:valAx>
        <c:axId val="188220160"/>
        <c:scaling>
          <c:orientation val="minMax"/>
          <c:max val="150"/>
          <c:min val="10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8702643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'Residential gas demand by scena'!$O$9</c:f>
              <c:strCache>
                <c:ptCount val="1"/>
                <c:pt idx="0">
                  <c:v>Gas Demand Low Carbon Life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'Residential gas demand by scena'!$V$5:$AY$5</c:f>
              <c:numCache>
                <c:formatCode>General</c:formatCode>
                <c:ptCount val="3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</c:numCache>
            </c:numRef>
          </c:cat>
          <c:val>
            <c:numRef>
              <c:f>'Residential gas demand by scena'!$V$9:$AY$9</c:f>
              <c:numCache>
                <c:formatCode>0</c:formatCode>
                <c:ptCount val="30"/>
                <c:pt idx="0">
                  <c:v>387.29900372701104</c:v>
                </c:pt>
                <c:pt idx="1">
                  <c:v>374.91696121710538</c:v>
                </c:pt>
                <c:pt idx="2">
                  <c:v>371.72745647392554</c:v>
                </c:pt>
                <c:pt idx="3">
                  <c:v>345.7889019550833</c:v>
                </c:pt>
                <c:pt idx="4">
                  <c:v>353.16608684627784</c:v>
                </c:pt>
                <c:pt idx="5">
                  <c:v>337.7777082838245</c:v>
                </c:pt>
                <c:pt idx="6">
                  <c:v>336.71806470879886</c:v>
                </c:pt>
                <c:pt idx="7">
                  <c:v>331.72054383380072</c:v>
                </c:pt>
                <c:pt idx="8">
                  <c:v>331.00533432350676</c:v>
                </c:pt>
                <c:pt idx="9">
                  <c:v>327.96476438830024</c:v>
                </c:pt>
                <c:pt idx="10">
                  <c:v>322.78883116430109</c:v>
                </c:pt>
                <c:pt idx="11">
                  <c:v>320.18875567564254</c:v>
                </c:pt>
                <c:pt idx="12">
                  <c:v>318.1687049268715</c:v>
                </c:pt>
                <c:pt idx="13">
                  <c:v>316.32629990512248</c:v>
                </c:pt>
                <c:pt idx="14">
                  <c:v>315.33980803647893</c:v>
                </c:pt>
                <c:pt idx="15">
                  <c:v>314.63077569816977</c:v>
                </c:pt>
                <c:pt idx="16">
                  <c:v>314.25601821174598</c:v>
                </c:pt>
                <c:pt idx="17">
                  <c:v>313.98775296476629</c:v>
                </c:pt>
                <c:pt idx="18">
                  <c:v>313.80521129203174</c:v>
                </c:pt>
                <c:pt idx="19">
                  <c:v>313.70608155809873</c:v>
                </c:pt>
                <c:pt idx="20">
                  <c:v>313.59609951917554</c:v>
                </c:pt>
                <c:pt idx="21">
                  <c:v>313.58980757891055</c:v>
                </c:pt>
                <c:pt idx="22">
                  <c:v>313.68958923819093</c:v>
                </c:pt>
                <c:pt idx="23">
                  <c:v>313.84141276131697</c:v>
                </c:pt>
                <c:pt idx="24">
                  <c:v>314.19262079607137</c:v>
                </c:pt>
                <c:pt idx="25">
                  <c:v>314.56939294368169</c:v>
                </c:pt>
                <c:pt idx="26">
                  <c:v>314.89686293686299</c:v>
                </c:pt>
                <c:pt idx="27">
                  <c:v>315.27717459760163</c:v>
                </c:pt>
                <c:pt idx="28">
                  <c:v>316.04802870150195</c:v>
                </c:pt>
                <c:pt idx="29">
                  <c:v>316.77885804418275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'Residential gas demand by scena'!$O$8</c:f>
              <c:strCache>
                <c:ptCount val="1"/>
                <c:pt idx="0">
                  <c:v>Gas Demand No Progression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'Residential gas demand by scena'!$V$5:$AY$5</c:f>
              <c:numCache>
                <c:formatCode>General</c:formatCode>
                <c:ptCount val="3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</c:numCache>
            </c:numRef>
          </c:cat>
          <c:val>
            <c:numRef>
              <c:f>'Residential gas demand by scena'!$V$8:$AY$8</c:f>
              <c:numCache>
                <c:formatCode>0</c:formatCode>
                <c:ptCount val="30"/>
                <c:pt idx="0">
                  <c:v>387.29900372701104</c:v>
                </c:pt>
                <c:pt idx="1">
                  <c:v>374.91696121710538</c:v>
                </c:pt>
                <c:pt idx="2">
                  <c:v>371.72745647392554</c:v>
                </c:pt>
                <c:pt idx="3">
                  <c:v>345.7889019550833</c:v>
                </c:pt>
                <c:pt idx="4">
                  <c:v>353.16608684627784</c:v>
                </c:pt>
                <c:pt idx="5">
                  <c:v>337.7777082838245</c:v>
                </c:pt>
                <c:pt idx="6">
                  <c:v>336.71806470879886</c:v>
                </c:pt>
                <c:pt idx="7">
                  <c:v>331.72054383380072</c:v>
                </c:pt>
                <c:pt idx="8">
                  <c:v>329.1836455580048</c:v>
                </c:pt>
                <c:pt idx="9">
                  <c:v>326.65975513028809</c:v>
                </c:pt>
                <c:pt idx="10">
                  <c:v>321.99114805684451</c:v>
                </c:pt>
                <c:pt idx="11">
                  <c:v>319.89312777128089</c:v>
                </c:pt>
                <c:pt idx="12">
                  <c:v>318.37094296229833</c:v>
                </c:pt>
                <c:pt idx="13">
                  <c:v>317.02239679978368</c:v>
                </c:pt>
                <c:pt idx="14">
                  <c:v>316.52709627208401</c:v>
                </c:pt>
                <c:pt idx="15">
                  <c:v>316.30696782888765</c:v>
                </c:pt>
                <c:pt idx="16">
                  <c:v>316.41950719125458</c:v>
                </c:pt>
                <c:pt idx="17">
                  <c:v>316.63698091423521</c:v>
                </c:pt>
                <c:pt idx="18">
                  <c:v>316.93868225976149</c:v>
                </c:pt>
                <c:pt idx="19">
                  <c:v>317.32232381126778</c:v>
                </c:pt>
                <c:pt idx="20">
                  <c:v>317.69372467934051</c:v>
                </c:pt>
                <c:pt idx="21">
                  <c:v>318.16740286909931</c:v>
                </c:pt>
                <c:pt idx="22">
                  <c:v>318.74576851060414</c:v>
                </c:pt>
                <c:pt idx="23">
                  <c:v>319.3748099407897</c:v>
                </c:pt>
                <c:pt idx="24">
                  <c:v>320.20243830255038</c:v>
                </c:pt>
                <c:pt idx="25">
                  <c:v>321.05478036172798</c:v>
                </c:pt>
                <c:pt idx="26">
                  <c:v>321.86502428526819</c:v>
                </c:pt>
                <c:pt idx="27">
                  <c:v>322.73756623786687</c:v>
                </c:pt>
                <c:pt idx="28">
                  <c:v>323.4436139709336</c:v>
                </c:pt>
                <c:pt idx="29">
                  <c:v>324.10975080837284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'Residential gas demand by scena'!$O$7</c:f>
              <c:strCache>
                <c:ptCount val="1"/>
                <c:pt idx="0">
                  <c:v>Gas Demand Slow Progression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'Residential gas demand by scena'!$V$5:$AY$5</c:f>
              <c:numCache>
                <c:formatCode>General</c:formatCode>
                <c:ptCount val="3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</c:numCache>
            </c:numRef>
          </c:cat>
          <c:val>
            <c:numRef>
              <c:f>'Residential gas demand by scena'!$V$7:$AY$7</c:f>
              <c:numCache>
                <c:formatCode>0</c:formatCode>
                <c:ptCount val="30"/>
                <c:pt idx="0">
                  <c:v>387.29900372701104</c:v>
                </c:pt>
                <c:pt idx="1">
                  <c:v>374.91696121710538</c:v>
                </c:pt>
                <c:pt idx="2">
                  <c:v>371.72745647392554</c:v>
                </c:pt>
                <c:pt idx="3">
                  <c:v>345.7889019550833</c:v>
                </c:pt>
                <c:pt idx="4">
                  <c:v>353.16608684627784</c:v>
                </c:pt>
                <c:pt idx="5">
                  <c:v>337.7777082838245</c:v>
                </c:pt>
                <c:pt idx="6">
                  <c:v>336.71806470879886</c:v>
                </c:pt>
                <c:pt idx="7">
                  <c:v>331.72054383380072</c:v>
                </c:pt>
                <c:pt idx="8">
                  <c:v>329.07551679793613</c:v>
                </c:pt>
                <c:pt idx="9">
                  <c:v>326.11249019818609</c:v>
                </c:pt>
                <c:pt idx="10">
                  <c:v>320.82545754816806</c:v>
                </c:pt>
                <c:pt idx="11">
                  <c:v>318.1085146314125</c:v>
                </c:pt>
                <c:pt idx="12">
                  <c:v>316.05901111872868</c:v>
                </c:pt>
                <c:pt idx="13">
                  <c:v>314.18654231546611</c:v>
                </c:pt>
                <c:pt idx="14">
                  <c:v>312.94930031168781</c:v>
                </c:pt>
                <c:pt idx="15">
                  <c:v>311.98226650200655</c:v>
                </c:pt>
                <c:pt idx="16">
                  <c:v>311.44229441983293</c:v>
                </c:pt>
                <c:pt idx="17">
                  <c:v>311.00404510490665</c:v>
                </c:pt>
                <c:pt idx="18">
                  <c:v>310.40000786946467</c:v>
                </c:pt>
                <c:pt idx="19">
                  <c:v>309.86284593560231</c:v>
                </c:pt>
                <c:pt idx="20">
                  <c:v>309.40885386026196</c:v>
                </c:pt>
                <c:pt idx="21">
                  <c:v>309.04152239932586</c:v>
                </c:pt>
                <c:pt idx="22">
                  <c:v>308.4661588494842</c:v>
                </c:pt>
                <c:pt idx="23">
                  <c:v>307.9269729182638</c:v>
                </c:pt>
                <c:pt idx="24">
                  <c:v>307.71255114864198</c:v>
                </c:pt>
                <c:pt idx="25">
                  <c:v>307.51855733545818</c:v>
                </c:pt>
                <c:pt idx="26">
                  <c:v>306.99491166061716</c:v>
                </c:pt>
                <c:pt idx="27">
                  <c:v>306.54407327372519</c:v>
                </c:pt>
                <c:pt idx="28">
                  <c:v>306.62393679386776</c:v>
                </c:pt>
                <c:pt idx="29">
                  <c:v>306.67946066152439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'Residential gas demand by scena'!$O$6</c:f>
              <c:strCache>
                <c:ptCount val="1"/>
                <c:pt idx="0">
                  <c:v>Gas Demand Gone Green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'Residential gas demand by scena'!$V$5:$AY$5</c:f>
              <c:numCache>
                <c:formatCode>General</c:formatCode>
                <c:ptCount val="3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</c:numCache>
            </c:numRef>
          </c:cat>
          <c:val>
            <c:numRef>
              <c:f>'Residential gas demand by scena'!$V$6:$AY$6</c:f>
              <c:numCache>
                <c:formatCode>0</c:formatCode>
                <c:ptCount val="30"/>
                <c:pt idx="0">
                  <c:v>387.29900372701104</c:v>
                </c:pt>
                <c:pt idx="1">
                  <c:v>374.91696121710538</c:v>
                </c:pt>
                <c:pt idx="2">
                  <c:v>371.72745647392554</c:v>
                </c:pt>
                <c:pt idx="3">
                  <c:v>345.7889019550833</c:v>
                </c:pt>
                <c:pt idx="4">
                  <c:v>353.16608684627784</c:v>
                </c:pt>
                <c:pt idx="5">
                  <c:v>337.7777082838245</c:v>
                </c:pt>
                <c:pt idx="6">
                  <c:v>336.71806470879886</c:v>
                </c:pt>
                <c:pt idx="7">
                  <c:v>331.72054383380072</c:v>
                </c:pt>
                <c:pt idx="8">
                  <c:v>328.92800213415325</c:v>
                </c:pt>
                <c:pt idx="9">
                  <c:v>325.49618119896536</c:v>
                </c:pt>
                <c:pt idx="10">
                  <c:v>319.69280488023821</c:v>
                </c:pt>
                <c:pt idx="11">
                  <c:v>316.39974887770728</c:v>
                </c:pt>
                <c:pt idx="12">
                  <c:v>313.7364203821565</c:v>
                </c:pt>
                <c:pt idx="13">
                  <c:v>311.1283244256353</c:v>
                </c:pt>
                <c:pt idx="14">
                  <c:v>309.1040301911122</c:v>
                </c:pt>
                <c:pt idx="15">
                  <c:v>307.28104428187817</c:v>
                </c:pt>
                <c:pt idx="16">
                  <c:v>305.80766632967845</c:v>
                </c:pt>
                <c:pt idx="17">
                  <c:v>304.35352870575127</c:v>
                </c:pt>
                <c:pt idx="18">
                  <c:v>302.77616303922849</c:v>
                </c:pt>
                <c:pt idx="19">
                  <c:v>301.18070224574092</c:v>
                </c:pt>
                <c:pt idx="20">
                  <c:v>299.51848653084562</c:v>
                </c:pt>
                <c:pt idx="21">
                  <c:v>295.99436737163364</c:v>
                </c:pt>
                <c:pt idx="22">
                  <c:v>292.2265071901511</c:v>
                </c:pt>
                <c:pt idx="23">
                  <c:v>285.84253045674268</c:v>
                </c:pt>
                <c:pt idx="24">
                  <c:v>279.29241475750268</c:v>
                </c:pt>
                <c:pt idx="25">
                  <c:v>272.03525741223677</c:v>
                </c:pt>
                <c:pt idx="26">
                  <c:v>263.88019444199153</c:v>
                </c:pt>
                <c:pt idx="27">
                  <c:v>254.84737932530652</c:v>
                </c:pt>
                <c:pt idx="28">
                  <c:v>245.236318612801</c:v>
                </c:pt>
                <c:pt idx="29">
                  <c:v>234.45152940995916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'Residential gas demand by scena'!$O$10</c:f>
              <c:strCache>
                <c:ptCount val="1"/>
                <c:pt idx="0">
                  <c:v>Gas Demand History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'Residential gas demand by scena'!$V$5:$AY$5</c:f>
              <c:numCache>
                <c:formatCode>General</c:formatCode>
                <c:ptCount val="3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</c:numCache>
            </c:numRef>
          </c:cat>
          <c:val>
            <c:numRef>
              <c:f>'Residential gas demand by scena'!$V$10:$AC$10</c:f>
              <c:numCache>
                <c:formatCode>0</c:formatCode>
                <c:ptCount val="8"/>
                <c:pt idx="0">
                  <c:v>387.29900372701104</c:v>
                </c:pt>
                <c:pt idx="1">
                  <c:v>374.91696121710538</c:v>
                </c:pt>
                <c:pt idx="2">
                  <c:v>371.72745647392554</c:v>
                </c:pt>
                <c:pt idx="3">
                  <c:v>345.7889019550833</c:v>
                </c:pt>
                <c:pt idx="4">
                  <c:v>353.16608684627784</c:v>
                </c:pt>
                <c:pt idx="5">
                  <c:v>337.7777082838245</c:v>
                </c:pt>
                <c:pt idx="6">
                  <c:v>336.71806470879886</c:v>
                </c:pt>
                <c:pt idx="7">
                  <c:v>331.72054383380072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267520"/>
        <c:axId val="188277504"/>
      </c:lineChart>
      <c:catAx>
        <c:axId val="188267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277504"/>
        <c:crosses val="autoZero"/>
        <c:auto val="1"/>
        <c:lblAlgn val="ctr"/>
        <c:lblOffset val="100"/>
        <c:tickLblSkip val="1"/>
        <c:noMultiLvlLbl val="0"/>
      </c:catAx>
      <c:valAx>
        <c:axId val="188277504"/>
        <c:scaling>
          <c:orientation val="minMax"/>
          <c:max val="400"/>
          <c:min val="20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88267520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452111065683908E-2"/>
          <c:y val="6.4356439474549706E-2"/>
          <c:w val="0.92323964416531545"/>
          <c:h val="0.700495049504950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GG14</c:v>
                </c:pt>
              </c:strCache>
            </c:strRef>
          </c:tx>
          <c:spPr>
            <a:ln w="25400">
              <a:solidFill>
                <a:srgbClr val="99CC00"/>
              </a:solidFill>
              <a:prstDash val="solid"/>
            </a:ln>
          </c:spPr>
          <c:marker>
            <c:symbol val="none"/>
          </c:marker>
          <c:cat>
            <c:strRef>
              <c:f>Sheet1!$B$3:$X$3</c:f>
              <c:strCache>
                <c:ptCount val="23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  <c:pt idx="12">
                  <c:v>2025/26</c:v>
                </c:pt>
                <c:pt idx="13">
                  <c:v>2026/27</c:v>
                </c:pt>
                <c:pt idx="14">
                  <c:v>2027/28</c:v>
                </c:pt>
                <c:pt idx="15">
                  <c:v>2028/29</c:v>
                </c:pt>
                <c:pt idx="16">
                  <c:v>2029/30</c:v>
                </c:pt>
                <c:pt idx="17">
                  <c:v>2030/31</c:v>
                </c:pt>
                <c:pt idx="18">
                  <c:v>2031/32</c:v>
                </c:pt>
                <c:pt idx="19">
                  <c:v>2032/33</c:v>
                </c:pt>
                <c:pt idx="20">
                  <c:v>2033/34</c:v>
                </c:pt>
                <c:pt idx="21">
                  <c:v>2034/35</c:v>
                </c:pt>
                <c:pt idx="22">
                  <c:v>2035/36</c:v>
                </c:pt>
              </c:strCache>
            </c:strRef>
          </c:cat>
          <c:val>
            <c:numRef>
              <c:f>Sheet1!$B$6:$X$6</c:f>
              <c:numCache>
                <c:formatCode>#,##0</c:formatCode>
                <c:ptCount val="23"/>
                <c:pt idx="0">
                  <c:v>20454</c:v>
                </c:pt>
                <c:pt idx="1">
                  <c:v>18116</c:v>
                </c:pt>
                <c:pt idx="2">
                  <c:v>16238</c:v>
                </c:pt>
                <c:pt idx="3">
                  <c:v>15029</c:v>
                </c:pt>
                <c:pt idx="4">
                  <c:v>14458</c:v>
                </c:pt>
                <c:pt idx="5">
                  <c:v>10135</c:v>
                </c:pt>
                <c:pt idx="6">
                  <c:v>9159</c:v>
                </c:pt>
                <c:pt idx="7">
                  <c:v>7217</c:v>
                </c:pt>
                <c:pt idx="8">
                  <c:v>5217</c:v>
                </c:pt>
                <c:pt idx="9">
                  <c:v>5217</c:v>
                </c:pt>
                <c:pt idx="10">
                  <c:v>3264</c:v>
                </c:pt>
                <c:pt idx="11">
                  <c:v>3264</c:v>
                </c:pt>
                <c:pt idx="12">
                  <c:v>3264</c:v>
                </c:pt>
                <c:pt idx="13">
                  <c:v>3264</c:v>
                </c:pt>
                <c:pt idx="14">
                  <c:v>3264</c:v>
                </c:pt>
                <c:pt idx="15">
                  <c:v>3264</c:v>
                </c:pt>
                <c:pt idx="16">
                  <c:v>638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Sheet1!$A$35</c:f>
              <c:strCache>
                <c:ptCount val="1"/>
                <c:pt idx="0">
                  <c:v>SP14</c:v>
                </c:pt>
              </c:strCache>
            </c:strRef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cat>
            <c:strRef>
              <c:f>Sheet1!$B$3:$X$3</c:f>
              <c:strCache>
                <c:ptCount val="23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  <c:pt idx="12">
                  <c:v>2025/26</c:v>
                </c:pt>
                <c:pt idx="13">
                  <c:v>2026/27</c:v>
                </c:pt>
                <c:pt idx="14">
                  <c:v>2027/28</c:v>
                </c:pt>
                <c:pt idx="15">
                  <c:v>2028/29</c:v>
                </c:pt>
                <c:pt idx="16">
                  <c:v>2029/30</c:v>
                </c:pt>
                <c:pt idx="17">
                  <c:v>2030/31</c:v>
                </c:pt>
                <c:pt idx="18">
                  <c:v>2031/32</c:v>
                </c:pt>
                <c:pt idx="19">
                  <c:v>2032/33</c:v>
                </c:pt>
                <c:pt idx="20">
                  <c:v>2033/34</c:v>
                </c:pt>
                <c:pt idx="21">
                  <c:v>2034/35</c:v>
                </c:pt>
                <c:pt idx="22">
                  <c:v>2035/36</c:v>
                </c:pt>
              </c:strCache>
            </c:strRef>
          </c:cat>
          <c:val>
            <c:numRef>
              <c:f>Sheet1!$B$26:$X$26</c:f>
              <c:numCache>
                <c:formatCode>#,##0</c:formatCode>
                <c:ptCount val="23"/>
                <c:pt idx="0">
                  <c:v>20454</c:v>
                </c:pt>
                <c:pt idx="1">
                  <c:v>18116</c:v>
                </c:pt>
                <c:pt idx="2">
                  <c:v>16238</c:v>
                </c:pt>
                <c:pt idx="3">
                  <c:v>15029</c:v>
                </c:pt>
                <c:pt idx="4">
                  <c:v>14458</c:v>
                </c:pt>
                <c:pt idx="5">
                  <c:v>12342</c:v>
                </c:pt>
                <c:pt idx="6">
                  <c:v>10398</c:v>
                </c:pt>
                <c:pt idx="7">
                  <c:v>7855</c:v>
                </c:pt>
                <c:pt idx="8">
                  <c:v>5855</c:v>
                </c:pt>
                <c:pt idx="9">
                  <c:v>5855</c:v>
                </c:pt>
                <c:pt idx="10">
                  <c:v>3902</c:v>
                </c:pt>
                <c:pt idx="11">
                  <c:v>3902</c:v>
                </c:pt>
                <c:pt idx="12">
                  <c:v>3902</c:v>
                </c:pt>
                <c:pt idx="13">
                  <c:v>3902</c:v>
                </c:pt>
                <c:pt idx="14">
                  <c:v>3902</c:v>
                </c:pt>
                <c:pt idx="15">
                  <c:v>3902</c:v>
                </c:pt>
                <c:pt idx="16">
                  <c:v>1914</c:v>
                </c:pt>
                <c:pt idx="17">
                  <c:v>1914</c:v>
                </c:pt>
                <c:pt idx="18">
                  <c:v>1914</c:v>
                </c:pt>
                <c:pt idx="19">
                  <c:v>1914</c:v>
                </c:pt>
                <c:pt idx="20">
                  <c:v>1914</c:v>
                </c:pt>
                <c:pt idx="21">
                  <c:v>1914</c:v>
                </c:pt>
                <c:pt idx="22">
                  <c:v>1914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Sheet1!$A$55</c:f>
              <c:strCache>
                <c:ptCount val="1"/>
                <c:pt idx="0">
                  <c:v>NP14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strRef>
              <c:f>Sheet1!$B$3:$X$3</c:f>
              <c:strCache>
                <c:ptCount val="23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  <c:pt idx="12">
                  <c:v>2025/26</c:v>
                </c:pt>
                <c:pt idx="13">
                  <c:v>2026/27</c:v>
                </c:pt>
                <c:pt idx="14">
                  <c:v>2027/28</c:v>
                </c:pt>
                <c:pt idx="15">
                  <c:v>2028/29</c:v>
                </c:pt>
                <c:pt idx="16">
                  <c:v>2029/30</c:v>
                </c:pt>
                <c:pt idx="17">
                  <c:v>2030/31</c:v>
                </c:pt>
                <c:pt idx="18">
                  <c:v>2031/32</c:v>
                </c:pt>
                <c:pt idx="19">
                  <c:v>2032/33</c:v>
                </c:pt>
                <c:pt idx="20">
                  <c:v>2033/34</c:v>
                </c:pt>
                <c:pt idx="21">
                  <c:v>2034/35</c:v>
                </c:pt>
                <c:pt idx="22">
                  <c:v>2035/36</c:v>
                </c:pt>
              </c:strCache>
            </c:strRef>
          </c:cat>
          <c:val>
            <c:numRef>
              <c:f>Sheet1!$B$46:$X$46</c:f>
              <c:numCache>
                <c:formatCode>#,##0</c:formatCode>
                <c:ptCount val="23"/>
                <c:pt idx="0">
                  <c:v>20454</c:v>
                </c:pt>
                <c:pt idx="1">
                  <c:v>18116</c:v>
                </c:pt>
                <c:pt idx="2">
                  <c:v>16238</c:v>
                </c:pt>
                <c:pt idx="3">
                  <c:v>15029</c:v>
                </c:pt>
                <c:pt idx="4">
                  <c:v>14458</c:v>
                </c:pt>
                <c:pt idx="5">
                  <c:v>13316</c:v>
                </c:pt>
                <c:pt idx="6">
                  <c:v>12340</c:v>
                </c:pt>
                <c:pt idx="7">
                  <c:v>9797</c:v>
                </c:pt>
                <c:pt idx="8">
                  <c:v>7855</c:v>
                </c:pt>
                <c:pt idx="9">
                  <c:v>6855</c:v>
                </c:pt>
                <c:pt idx="10">
                  <c:v>5855</c:v>
                </c:pt>
                <c:pt idx="11">
                  <c:v>5855</c:v>
                </c:pt>
                <c:pt idx="12">
                  <c:v>5855</c:v>
                </c:pt>
                <c:pt idx="13">
                  <c:v>5855</c:v>
                </c:pt>
                <c:pt idx="14">
                  <c:v>5855</c:v>
                </c:pt>
                <c:pt idx="15">
                  <c:v>5855</c:v>
                </c:pt>
                <c:pt idx="16">
                  <c:v>3867</c:v>
                </c:pt>
                <c:pt idx="17">
                  <c:v>2897</c:v>
                </c:pt>
                <c:pt idx="18">
                  <c:v>1914</c:v>
                </c:pt>
                <c:pt idx="19">
                  <c:v>1914</c:v>
                </c:pt>
                <c:pt idx="20">
                  <c:v>1914</c:v>
                </c:pt>
                <c:pt idx="21">
                  <c:v>1914</c:v>
                </c:pt>
                <c:pt idx="22">
                  <c:v>1914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Sheet1!$A$75</c:f>
              <c:strCache>
                <c:ptCount val="1"/>
                <c:pt idx="0">
                  <c:v>LCL 14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ymbol val="none"/>
          </c:marker>
          <c:cat>
            <c:strRef>
              <c:f>Sheet1!$B$3:$X$3</c:f>
              <c:strCache>
                <c:ptCount val="23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</c:v>
                </c:pt>
                <c:pt idx="11">
                  <c:v>2024/25</c:v>
                </c:pt>
                <c:pt idx="12">
                  <c:v>2025/26</c:v>
                </c:pt>
                <c:pt idx="13">
                  <c:v>2026/27</c:v>
                </c:pt>
                <c:pt idx="14">
                  <c:v>2027/28</c:v>
                </c:pt>
                <c:pt idx="15">
                  <c:v>2028/29</c:v>
                </c:pt>
                <c:pt idx="16">
                  <c:v>2029/30</c:v>
                </c:pt>
                <c:pt idx="17">
                  <c:v>2030/31</c:v>
                </c:pt>
                <c:pt idx="18">
                  <c:v>2031/32</c:v>
                </c:pt>
                <c:pt idx="19">
                  <c:v>2032/33</c:v>
                </c:pt>
                <c:pt idx="20">
                  <c:v>2033/34</c:v>
                </c:pt>
                <c:pt idx="21">
                  <c:v>2034/35</c:v>
                </c:pt>
                <c:pt idx="22">
                  <c:v>2035/36</c:v>
                </c:pt>
              </c:strCache>
            </c:strRef>
          </c:cat>
          <c:val>
            <c:numRef>
              <c:f>Sheet1!$B$66:$X$66</c:f>
              <c:numCache>
                <c:formatCode>#,##0</c:formatCode>
                <c:ptCount val="23"/>
                <c:pt idx="0">
                  <c:v>20454</c:v>
                </c:pt>
                <c:pt idx="1">
                  <c:v>18116</c:v>
                </c:pt>
                <c:pt idx="2">
                  <c:v>16238</c:v>
                </c:pt>
                <c:pt idx="3">
                  <c:v>15029</c:v>
                </c:pt>
                <c:pt idx="4">
                  <c:v>14458</c:v>
                </c:pt>
                <c:pt idx="5">
                  <c:v>13316</c:v>
                </c:pt>
                <c:pt idx="6">
                  <c:v>11366</c:v>
                </c:pt>
                <c:pt idx="7">
                  <c:v>9797</c:v>
                </c:pt>
                <c:pt idx="8">
                  <c:v>7855</c:v>
                </c:pt>
                <c:pt idx="9">
                  <c:v>7855</c:v>
                </c:pt>
                <c:pt idx="10">
                  <c:v>5855</c:v>
                </c:pt>
                <c:pt idx="11">
                  <c:v>5855</c:v>
                </c:pt>
                <c:pt idx="12">
                  <c:v>5855</c:v>
                </c:pt>
                <c:pt idx="13">
                  <c:v>5855</c:v>
                </c:pt>
                <c:pt idx="14">
                  <c:v>5217</c:v>
                </c:pt>
                <c:pt idx="15">
                  <c:v>5217</c:v>
                </c:pt>
                <c:pt idx="16">
                  <c:v>2591</c:v>
                </c:pt>
                <c:pt idx="17">
                  <c:v>1953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v>Average Gas Increase</c:v>
          </c:tx>
          <c:spPr>
            <a:ln w="4445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Sheet1!$P$239:$AB$239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442</c:v>
                </c:pt>
                <c:pt idx="3">
                  <c:v>2112</c:v>
                </c:pt>
                <c:pt idx="4">
                  <c:v>2822</c:v>
                </c:pt>
                <c:pt idx="5">
                  <c:v>3404.5</c:v>
                </c:pt>
                <c:pt idx="6">
                  <c:v>4108.25</c:v>
                </c:pt>
                <c:pt idx="7">
                  <c:v>6113.25</c:v>
                </c:pt>
                <c:pt idx="8">
                  <c:v>8403.75</c:v>
                </c:pt>
                <c:pt idx="9">
                  <c:v>9965.75</c:v>
                </c:pt>
                <c:pt idx="10">
                  <c:v>13383.75</c:v>
                </c:pt>
                <c:pt idx="11">
                  <c:v>14243.5</c:v>
                </c:pt>
                <c:pt idx="12">
                  <c:v>15383.25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11264"/>
        <c:axId val="212017152"/>
      </c:lineChart>
      <c:catAx>
        <c:axId val="21201126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01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0171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01126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5.2576289531054412E-3"/>
                <c:y val="0.24752475247524752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en-GB"/>
                    <a:t>Installed Capacity GW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4290242899448294"/>
          <c:y val="0.93069306930693074"/>
          <c:w val="0.58671932569942953"/>
          <c:h val="5.299644669723409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0.25631</cdr:x>
      <cdr:y>0.04364</cdr:y>
    </cdr:from>
    <cdr:to>
      <cdr:x>0.38919</cdr:x>
      <cdr:y>0.15774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35825" y="129106"/>
          <a:ext cx="899886" cy="337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 smtClean="0">
              <a:solidFill>
                <a:srgbClr val="FF0000"/>
              </a:solidFill>
            </a:rPr>
            <a:t>Today</a:t>
          </a:r>
          <a:endParaRPr lang="en-GB" sz="11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8C290021-33D7-446F-9B5D-3E18B53A6C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41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1313" y="327025"/>
            <a:ext cx="3970337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8138" y="3522664"/>
            <a:ext cx="6121400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572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63538" indent="-184150" algn="l" rtl="0" fontAlgn="base">
      <a:spcBef>
        <a:spcPct val="30000"/>
      </a:spcBef>
      <a:spcAft>
        <a:spcPct val="0"/>
      </a:spcAft>
      <a:buClr>
        <a:srgbClr val="0079C1"/>
      </a:buClr>
      <a:buChar char="•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714375" indent="-171450" algn="l" rtl="0" fontAlgn="base">
      <a:spcBef>
        <a:spcPct val="30000"/>
      </a:spcBef>
      <a:spcAft>
        <a:spcPct val="0"/>
      </a:spcAft>
      <a:buClr>
        <a:srgbClr val="0079C1"/>
      </a:buClr>
      <a:buChar char="•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73150" indent="-176213" algn="l" rtl="0" fontAlgn="base">
      <a:spcBef>
        <a:spcPct val="30000"/>
      </a:spcBef>
      <a:spcAft>
        <a:spcPct val="0"/>
      </a:spcAft>
      <a:buClr>
        <a:srgbClr val="0079C1"/>
      </a:buClr>
      <a:buChar char="•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439863" indent="-187325" algn="l" rtl="0" fontAlgn="base">
      <a:spcBef>
        <a:spcPct val="30000"/>
      </a:spcBef>
      <a:spcAft>
        <a:spcPct val="0"/>
      </a:spcAft>
      <a:buClr>
        <a:srgbClr val="0079C1"/>
      </a:buClr>
      <a:buChar char="•"/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1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245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3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6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0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048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20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69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17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3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8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05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7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4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5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Decline since 2000</a:t>
            </a:r>
          </a:p>
          <a:p>
            <a:endParaRPr lang="en-GB" dirty="0"/>
          </a:p>
          <a:p>
            <a:r>
              <a:rPr lang="en-GB" dirty="0" err="1" smtClean="0"/>
              <a:t>Sectoral</a:t>
            </a:r>
            <a:r>
              <a:rPr lang="en-GB" dirty="0" smtClean="0"/>
              <a:t> shift from </a:t>
            </a:r>
            <a:r>
              <a:rPr lang="en-GB" dirty="0" err="1" smtClean="0"/>
              <a:t>manufactrureing</a:t>
            </a:r>
            <a:r>
              <a:rPr lang="en-GB" dirty="0" smtClean="0"/>
              <a:t> to services</a:t>
            </a:r>
          </a:p>
          <a:p>
            <a:endParaRPr lang="en-GB" dirty="0"/>
          </a:p>
          <a:p>
            <a:r>
              <a:rPr lang="en-GB" dirty="0" smtClean="0"/>
              <a:t>Commercial affected by fuel switching</a:t>
            </a:r>
          </a:p>
          <a:p>
            <a:endParaRPr lang="en-GB" dirty="0"/>
          </a:p>
          <a:p>
            <a:r>
              <a:rPr lang="en-GB" dirty="0" smtClean="0"/>
              <a:t>Industry efficiency and closures</a:t>
            </a:r>
          </a:p>
          <a:p>
            <a:endParaRPr lang="en-GB" dirty="0"/>
          </a:p>
          <a:p>
            <a:r>
              <a:rPr lang="en-GB" dirty="0" smtClean="0"/>
              <a:t>IED assumptions </a:t>
            </a:r>
            <a:r>
              <a:rPr lang="en-GB" dirty="0" err="1" smtClean="0"/>
              <a:t>imapcting</a:t>
            </a:r>
            <a:r>
              <a:rPr lang="en-GB" dirty="0" smtClean="0"/>
              <a:t> </a:t>
            </a:r>
            <a:r>
              <a:rPr lang="en-GB" dirty="0" err="1" smtClean="0"/>
              <a:t>larteg</a:t>
            </a:r>
            <a:r>
              <a:rPr lang="en-GB" dirty="0" smtClean="0"/>
              <a:t> users biomass </a:t>
            </a:r>
            <a:r>
              <a:rPr lang="en-GB" dirty="0" err="1" smtClean="0"/>
              <a:t>comversions</a:t>
            </a:r>
            <a:r>
              <a:rPr lang="en-GB" dirty="0" smtClean="0"/>
              <a:t>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45" y="9430831"/>
            <a:ext cx="2945955" cy="495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E91DE9-52AE-4E25-BA90-492EFB87DE5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7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Short term range is lower than last year (7-10%)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45" y="9430831"/>
            <a:ext cx="2945955" cy="495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E91DE9-52AE-4E25-BA90-492EFB87DE5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7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76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cus.stewart\AppData\Local\Microsoft\Windows\Temporary Internet Files\Content.Outlook\MW7H5M5B\Front Cover (Image Only).jpg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t="437" r="-5134" b="24782"/>
          <a:stretch/>
        </p:blipFill>
        <p:spPr bwMode="auto">
          <a:xfrm>
            <a:off x="-54008" y="-2322000"/>
            <a:ext cx="10301288" cy="9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156" y="4599130"/>
            <a:ext cx="7491170" cy="639763"/>
          </a:xfrm>
          <a:solidFill>
            <a:srgbClr val="46C3D3"/>
          </a:solidFill>
          <a:extLst/>
        </p:spPr>
        <p:txBody>
          <a:bodyPr lIns="91440" rIns="9144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229200"/>
            <a:ext cx="7496879" cy="405045"/>
          </a:xfrm>
          <a:solidFill>
            <a:srgbClr val="46C3D3"/>
          </a:solidFill>
          <a:extLst/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" name="Picture 12" descr="National_Grid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8788"/>
            <a:ext cx="24765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112061" y="6334780"/>
            <a:ext cx="405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Twitter:</a:t>
            </a:r>
            <a:r>
              <a:rPr lang="en-GB" sz="1400" b="1" baseline="0" dirty="0" smtClean="0">
                <a:solidFill>
                  <a:schemeClr val="bg1"/>
                </a:solidFill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ukenergy</a:t>
            </a:r>
            <a:endParaRPr lang="en-GB" sz="1400" b="1" dirty="0" smtClean="0">
              <a:solidFill>
                <a:schemeClr val="bg1"/>
              </a:solidFill>
            </a:endParaRPr>
          </a:p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email: transmission.ukfes@nationalgrid.com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4555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195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773113"/>
            <a:ext cx="6042026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9889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97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82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2" y="773113"/>
            <a:ext cx="6042025" cy="45720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8780"/>
            <a:ext cx="5111750" cy="467738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6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550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03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4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773113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899"/>
            <a:ext cx="8089900" cy="48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701675" y="1314450"/>
            <a:ext cx="80105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2816" name="Picture 48" descr="National_Grid_logo_blue_H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79400"/>
            <a:ext cx="20288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2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4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Wingdings 2" pitchFamily="18" charset="2"/>
        <a:buChar char="¾"/>
        <a:defRPr sz="12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0" y="4644135"/>
            <a:ext cx="7491170" cy="639763"/>
          </a:xfrm>
        </p:spPr>
        <p:txBody>
          <a:bodyPr/>
          <a:lstStyle/>
          <a:p>
            <a:r>
              <a:rPr lang="en-GB" dirty="0" smtClean="0"/>
              <a:t>UK Future Energy Scenarios 2015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0" y="5229200"/>
            <a:ext cx="7496879" cy="810090"/>
          </a:xfrm>
        </p:spPr>
        <p:txBody>
          <a:bodyPr/>
          <a:lstStyle/>
          <a:p>
            <a:r>
              <a:rPr lang="en-GB" dirty="0" smtClean="0"/>
              <a:t>BIEE 16</a:t>
            </a:r>
            <a:r>
              <a:rPr lang="en-GB" baseline="30000" dirty="0" smtClean="0"/>
              <a:t>th</a:t>
            </a:r>
            <a:r>
              <a:rPr lang="en-GB" dirty="0" smtClean="0"/>
              <a:t> October 2014</a:t>
            </a:r>
          </a:p>
          <a:p>
            <a:r>
              <a:rPr lang="en-GB" dirty="0" smtClean="0"/>
              <a:t>Marcus Stewart, Energy Supply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870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595295"/>
              </p:ext>
            </p:extLst>
          </p:nvPr>
        </p:nvGraphicFramePr>
        <p:xfrm>
          <a:off x="107504" y="1856581"/>
          <a:ext cx="8993633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43" y="728700"/>
            <a:ext cx="6581737" cy="457200"/>
          </a:xfrm>
        </p:spPr>
        <p:txBody>
          <a:bodyPr/>
          <a:lstStyle/>
          <a:p>
            <a:r>
              <a:rPr lang="en-GB" dirty="0" smtClean="0"/>
              <a:t>In all our scenarios we expect </a:t>
            </a:r>
            <a:r>
              <a:rPr lang="en-GB" dirty="0"/>
              <a:t>c</a:t>
            </a:r>
            <a:r>
              <a:rPr lang="en-GB" dirty="0" smtClean="0"/>
              <a:t>oal to </a:t>
            </a:r>
            <a:br>
              <a:rPr lang="en-GB" dirty="0" smtClean="0"/>
            </a:br>
            <a:r>
              <a:rPr lang="en-GB" dirty="0" smtClean="0"/>
              <a:t>reduce rapidly, and gas to initially fill the gap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572543" y="2150444"/>
            <a:ext cx="7186126" cy="2052230"/>
            <a:chOff x="1572543" y="1754813"/>
            <a:chExt cx="7186126" cy="2052230"/>
          </a:xfrm>
        </p:grpSpPr>
        <p:sp>
          <p:nvSpPr>
            <p:cNvPr id="8" name="Oval 13"/>
            <p:cNvSpPr>
              <a:spLocks noChangeArrowheads="1"/>
            </p:cNvSpPr>
            <p:nvPr/>
          </p:nvSpPr>
          <p:spPr bwMode="auto">
            <a:xfrm rot="1810417">
              <a:off x="2380583" y="3092992"/>
              <a:ext cx="1533453" cy="593537"/>
            </a:xfrm>
            <a:prstGeom prst="ellipse">
              <a:avLst/>
            </a:prstGeom>
            <a:solidFill>
              <a:srgbClr val="FFCC99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 sz="4400"/>
            </a:p>
          </p:txBody>
        </p:sp>
        <p:sp>
          <p:nvSpPr>
            <p:cNvPr id="9" name="Oval 234"/>
            <p:cNvSpPr>
              <a:spLocks noChangeArrowheads="1"/>
            </p:cNvSpPr>
            <p:nvPr/>
          </p:nvSpPr>
          <p:spPr bwMode="auto">
            <a:xfrm>
              <a:off x="1572543" y="2574751"/>
              <a:ext cx="361950" cy="365241"/>
            </a:xfrm>
            <a:prstGeom prst="ellipse">
              <a:avLst/>
            </a:prstGeom>
            <a:solidFill>
              <a:srgbClr val="FFCC99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 sz="44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934108" y="1754813"/>
              <a:ext cx="2114550" cy="7386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0" dirty="0" smtClean="0">
                  <a:solidFill>
                    <a:schemeClr val="bg1"/>
                  </a:solidFill>
                </a:rPr>
                <a:t>Aggressive </a:t>
              </a:r>
              <a:r>
                <a:rPr lang="en-GB" sz="1400" b="0" dirty="0">
                  <a:solidFill>
                    <a:schemeClr val="bg1"/>
                  </a:solidFill>
                </a:rPr>
                <a:t>closure profile </a:t>
              </a:r>
              <a:r>
                <a:rPr lang="en-GB" sz="1400" b="0" dirty="0" smtClean="0">
                  <a:solidFill>
                    <a:schemeClr val="bg1"/>
                  </a:solidFill>
                </a:rPr>
                <a:t>across </a:t>
              </a:r>
              <a:r>
                <a:rPr lang="en-GB" sz="1400" b="0" dirty="0">
                  <a:solidFill>
                    <a:schemeClr val="bg1"/>
                  </a:solidFill>
                </a:rPr>
                <a:t>all </a:t>
              </a:r>
              <a:r>
                <a:rPr lang="en-GB" sz="1400" b="0" dirty="0" smtClean="0">
                  <a:solidFill>
                    <a:schemeClr val="bg1"/>
                  </a:solidFill>
                </a:rPr>
                <a:t>scenarios</a:t>
              </a:r>
              <a:endParaRPr lang="en-GB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958444" y="2852936"/>
              <a:ext cx="1800225" cy="954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0" dirty="0" smtClean="0">
                  <a:solidFill>
                    <a:schemeClr val="bg1"/>
                  </a:solidFill>
                </a:rPr>
                <a:t>Remaining plant assumed </a:t>
              </a:r>
              <a:r>
                <a:rPr lang="en-GB" sz="1400" b="0" dirty="0">
                  <a:solidFill>
                    <a:schemeClr val="bg1"/>
                  </a:solidFill>
                </a:rPr>
                <a:t>to comply with IED or be converting to CCS </a:t>
              </a:r>
            </a:p>
          </p:txBody>
        </p:sp>
        <p:sp>
          <p:nvSpPr>
            <p:cNvPr id="12" name="Text Box 236"/>
            <p:cNvSpPr txBox="1">
              <a:spLocks noChangeArrowheads="1"/>
            </p:cNvSpPr>
            <p:nvPr/>
          </p:nvSpPr>
          <p:spPr bwMode="auto">
            <a:xfrm>
              <a:off x="2068909" y="1758422"/>
              <a:ext cx="944563" cy="52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0" dirty="0" smtClean="0">
                  <a:solidFill>
                    <a:schemeClr val="bg1"/>
                  </a:solidFill>
                </a:rPr>
                <a:t>Early IED opt out</a:t>
              </a:r>
              <a:endParaRPr lang="en-GB" sz="14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3275856" y="2625301"/>
              <a:ext cx="956019" cy="5912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1826695" y="2282167"/>
              <a:ext cx="387003" cy="3461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" name="Straight Arrow Connector 6"/>
          <p:cNvCxnSpPr/>
          <p:nvPr/>
        </p:nvCxnSpPr>
        <p:spPr bwMode="auto">
          <a:xfrm rot="10800000" flipV="1">
            <a:off x="5496787" y="2372860"/>
            <a:ext cx="122413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720923" y="1699495"/>
            <a:ext cx="1872208" cy="954107"/>
          </a:xfrm>
          <a:prstGeom prst="rect">
            <a:avLst/>
          </a:prstGeom>
          <a:solidFill>
            <a:srgbClr val="0079C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The increase in gas fired plant in order to compensate for coal closure profile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96136" y="5408807"/>
            <a:ext cx="201622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639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/>
        </p:bldSub>
      </p:bldGraphic>
      <p:bldP spid="1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 2020 Gas will be the dominant generation fuel, with wind and solar more prevalent in the wealthier scenarios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" y="2287948"/>
            <a:ext cx="4611195" cy="27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04" y="2287947"/>
            <a:ext cx="4611195" cy="277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0890" y="5004175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Generation scenarios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47435" y="5455270"/>
            <a:ext cx="785503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Gas capacity and usage increases across all scenarios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15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773113"/>
            <a:ext cx="6176692" cy="457200"/>
          </a:xfrm>
        </p:spPr>
        <p:txBody>
          <a:bodyPr/>
          <a:lstStyle/>
          <a:p>
            <a:r>
              <a:rPr lang="en-GB" dirty="0" smtClean="0"/>
              <a:t>By 2035 we have a much wider range, with CCS for gas in the greener scenarios </a:t>
            </a:r>
            <a:endParaRPr lang="en-GB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407"/>
            <a:ext cx="4577809" cy="275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30890" y="5004175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Generation scenarios</a:t>
            </a: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10" y="2162376"/>
            <a:ext cx="4565799" cy="2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3941" y="5455270"/>
            <a:ext cx="694773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Gas capacity retained but annual usage changes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78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Gas Supply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97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38690"/>
            <a:ext cx="7016850" cy="457200"/>
          </a:xfrm>
        </p:spPr>
        <p:txBody>
          <a:bodyPr/>
          <a:lstStyle/>
          <a:p>
            <a:r>
              <a:rPr lang="en-GB" dirty="0" smtClean="0"/>
              <a:t>Due to the large amount of uncertainty </a:t>
            </a:r>
            <a:br>
              <a:rPr lang="en-GB" dirty="0" smtClean="0"/>
            </a:br>
            <a:r>
              <a:rPr lang="en-GB" dirty="0" smtClean="0"/>
              <a:t>around Shale production we have a broad range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381750"/>
            <a:ext cx="2133600" cy="361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4813A7-228A-4EC1-B0CF-3F0E3F1B70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6" y="2132856"/>
            <a:ext cx="8006628" cy="357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69670" y="4059070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</a:rPr>
              <a:t>Slow Progression</a:t>
            </a:r>
            <a:endParaRPr lang="en-GB" sz="1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670" y="4509120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C000"/>
                </a:solidFill>
              </a:rPr>
              <a:t>No Progression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9670" y="2805899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Low Carbon Life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969670" y="3642352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Gone Green</a:t>
            </a:r>
            <a:endParaRPr lang="en-GB" sz="1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775290" y="17188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Annual Production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9659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Shale has the potential to significantly </a:t>
            </a:r>
            <a:br>
              <a:rPr lang="en-GB" dirty="0" smtClean="0"/>
            </a:br>
            <a:r>
              <a:rPr lang="en-GB" dirty="0" smtClean="0"/>
              <a:t>impact import dependency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31" y="1463877"/>
            <a:ext cx="5029229" cy="247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5" y="1718810"/>
            <a:ext cx="982800" cy="10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5" y="4088254"/>
            <a:ext cx="5032761" cy="249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5" y="4329341"/>
            <a:ext cx="982800" cy="10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555" y="2933945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 Progression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6555" y="5499230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Low Carbon Life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77345" y="3474005"/>
            <a:ext cx="1441420" cy="646331"/>
          </a:xfrm>
          <a:prstGeom prst="rect">
            <a:avLst/>
          </a:prstGeom>
          <a:solidFill>
            <a:srgbClr val="0079C1"/>
          </a:solidFill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Import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dependency</a:t>
            </a:r>
            <a:endParaRPr lang="en-GB" sz="18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922150" y="1853825"/>
            <a:ext cx="1755195" cy="1845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742130" y="3699030"/>
            <a:ext cx="1935215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774441" y="1268760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Annual gas supplies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9C1"/>
          </a:solidFill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Broad range of plausible and credible scenarios to capture uncertainty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Demand for gas is expected to </a:t>
            </a:r>
            <a:r>
              <a:rPr lang="en-GB" sz="2400" dirty="0" smtClean="0">
                <a:solidFill>
                  <a:schemeClr val="bg1"/>
                </a:solidFill>
              </a:rPr>
              <a:t>plateau or fall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However, gas still has an important role in both heat and power out to 2035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Shale could have a big impact on import dependency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7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for the coming winter?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9C1"/>
          </a:solidFill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Demand expected to be very similar to last year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Gas </a:t>
            </a:r>
            <a:r>
              <a:rPr lang="en-GB" sz="2400" dirty="0" smtClean="0">
                <a:solidFill>
                  <a:schemeClr val="bg1"/>
                </a:solidFill>
              </a:rPr>
              <a:t>supply position </a:t>
            </a:r>
            <a:r>
              <a:rPr lang="en-GB" sz="2400" dirty="0" smtClean="0">
                <a:solidFill>
                  <a:schemeClr val="bg1"/>
                </a:solidFill>
              </a:rPr>
              <a:t>secure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Diverse supply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Storage well stocked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Impact of Russian gas curtailment low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66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68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278650"/>
            <a:ext cx="6266702" cy="951663"/>
          </a:xfrm>
        </p:spPr>
        <p:txBody>
          <a:bodyPr/>
          <a:lstStyle/>
          <a:p>
            <a:r>
              <a:rPr lang="en-GB" dirty="0" smtClean="0"/>
              <a:t>We develop scenarios that affect </a:t>
            </a:r>
            <a:r>
              <a:rPr lang="en-GB" dirty="0"/>
              <a:t>&amp; </a:t>
            </a:r>
            <a:r>
              <a:rPr lang="en-GB" dirty="0" smtClean="0"/>
              <a:t>inform </a:t>
            </a:r>
            <a:r>
              <a:rPr lang="en-GB" dirty="0"/>
              <a:t>how important decisions are </a:t>
            </a:r>
            <a:r>
              <a:rPr lang="en-GB" dirty="0" smtClean="0"/>
              <a:t>made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5" y="1972775"/>
            <a:ext cx="900000" cy="12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54" y="4898492"/>
            <a:ext cx="900000" cy="126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70" y="1966535"/>
            <a:ext cx="900000" cy="127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50" y="1976970"/>
            <a:ext cx="900000" cy="128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80" y="4971710"/>
            <a:ext cx="900000" cy="116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50" y="5004835"/>
            <a:ext cx="900000" cy="12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17" y="1972774"/>
            <a:ext cx="900000" cy="12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0" y="4991185"/>
            <a:ext cx="900000" cy="12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90" y="2512834"/>
            <a:ext cx="900000" cy="131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60" y="5303537"/>
            <a:ext cx="900000" cy="127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630" y="1396129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Development of</a:t>
            </a:r>
          </a:p>
          <a:p>
            <a:pPr algn="ctr"/>
            <a:r>
              <a:rPr lang="en-GB" sz="1400" b="1" dirty="0" smtClean="0"/>
              <a:t>transmission systems</a:t>
            </a:r>
            <a:endParaRPr lang="en-GB" sz="1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0" y="2512834"/>
            <a:ext cx="900000" cy="12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5" y="3007889"/>
            <a:ext cx="900000" cy="127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75" y="3004690"/>
            <a:ext cx="900000" cy="127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74626" y="4656490"/>
            <a:ext cx="22621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6"/>
                </a:solidFill>
              </a:rPr>
              <a:t>European developments</a:t>
            </a:r>
            <a:endParaRPr lang="en-GB" sz="1400" b="1" dirty="0">
              <a:solidFill>
                <a:schemeClr val="accent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57265" y="1396129"/>
            <a:ext cx="1725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D31145"/>
                </a:solidFill>
              </a:rPr>
              <a:t>Supply &amp; demand</a:t>
            </a:r>
          </a:p>
          <a:p>
            <a:pPr algn="ctr"/>
            <a:r>
              <a:rPr lang="en-GB" sz="1400" b="1" dirty="0" smtClean="0">
                <a:solidFill>
                  <a:srgbClr val="D31145"/>
                </a:solidFill>
              </a:rPr>
              <a:t>for the year ahead</a:t>
            </a:r>
            <a:endParaRPr lang="en-GB" sz="1400" b="1" dirty="0">
              <a:solidFill>
                <a:srgbClr val="D3114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2637" y="4345940"/>
            <a:ext cx="1744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2"/>
                </a:solidFill>
              </a:rPr>
              <a:t>Security of supply</a:t>
            </a:r>
          </a:p>
          <a:p>
            <a:pPr algn="ctr"/>
            <a:r>
              <a:rPr lang="en-GB" sz="1400" b="1" dirty="0" smtClean="0">
                <a:solidFill>
                  <a:schemeClr val="accent2"/>
                </a:solidFill>
              </a:rPr>
              <a:t>&amp; decarbonisation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22" y="5309906"/>
            <a:ext cx="900000" cy="12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ight Arrow 37"/>
          <p:cNvSpPr/>
          <p:nvPr/>
        </p:nvSpPr>
        <p:spPr bwMode="auto">
          <a:xfrm rot="20030327">
            <a:off x="6122364" y="2029702"/>
            <a:ext cx="456776" cy="495055"/>
          </a:xfrm>
          <a:prstGeom prst="rightArrow">
            <a:avLst>
              <a:gd name="adj1" fmla="val 70472"/>
              <a:gd name="adj2" fmla="val 48294"/>
            </a:avLst>
          </a:prstGeom>
          <a:solidFill>
            <a:srgbClr val="D311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889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653303">
            <a:off x="6141859" y="4296530"/>
            <a:ext cx="456776" cy="495055"/>
          </a:xfrm>
          <a:prstGeom prst="rightArrow">
            <a:avLst>
              <a:gd name="adj1" fmla="val 70472"/>
              <a:gd name="adj2" fmla="val 48294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889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9427374">
            <a:off x="2895068" y="4399895"/>
            <a:ext cx="456776" cy="495055"/>
          </a:xfrm>
          <a:prstGeom prst="rightArrow">
            <a:avLst>
              <a:gd name="adj1" fmla="val 70472"/>
              <a:gd name="adj2" fmla="val 48294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889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2683493">
            <a:off x="2955270" y="1998083"/>
            <a:ext cx="456776" cy="495055"/>
          </a:xfrm>
          <a:prstGeom prst="rightArrow">
            <a:avLst>
              <a:gd name="adj1" fmla="val 70472"/>
              <a:gd name="adj2" fmla="val 4829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889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395" y="1859039"/>
            <a:ext cx="2515921" cy="355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69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follow an annual cycle of</a:t>
            </a:r>
            <a:br>
              <a:rPr lang="en-GB" dirty="0" smtClean="0"/>
            </a:br>
            <a:r>
              <a:rPr lang="en-GB" dirty="0" smtClean="0"/>
              <a:t>scenario development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162582" y="4329100"/>
            <a:ext cx="3296394" cy="2160240"/>
            <a:chOff x="5371063" y="4194085"/>
            <a:chExt cx="3296394" cy="2160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TextBox 8"/>
            <p:cNvSpPr txBox="1"/>
            <p:nvPr/>
          </p:nvSpPr>
          <p:spPr>
            <a:xfrm>
              <a:off x="5382093" y="4689140"/>
              <a:ext cx="3285364" cy="1665185"/>
            </a:xfrm>
            <a:prstGeom prst="rect">
              <a:avLst/>
            </a:prstGeom>
            <a:solidFill>
              <a:srgbClr val="FFC22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no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Once our axioms have been defined, they underpin our detailed modelling and drive our specific electricity and gas, demand and supply scenarios.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1063" y="4194085"/>
              <a:ext cx="3296394" cy="432665"/>
            </a:xfrm>
            <a:prstGeom prst="rect">
              <a:avLst/>
            </a:prstGeom>
            <a:solidFill>
              <a:srgbClr val="FFC22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sz="1800" b="1" dirty="0" smtClean="0">
                  <a:solidFill>
                    <a:schemeClr val="bg1"/>
                  </a:solidFill>
                </a:rPr>
                <a:t>Modelling</a:t>
              </a:r>
              <a:endParaRPr lang="en-GB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2090" y="1493785"/>
            <a:ext cx="3296394" cy="2160240"/>
            <a:chOff x="971601" y="1489544"/>
            <a:chExt cx="3296394" cy="2160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TextBox 10"/>
            <p:cNvSpPr txBox="1"/>
            <p:nvPr/>
          </p:nvSpPr>
          <p:spPr>
            <a:xfrm>
              <a:off x="982631" y="1984599"/>
              <a:ext cx="3285364" cy="1665185"/>
            </a:xfrm>
            <a:prstGeom prst="rect">
              <a:avLst/>
            </a:prstGeom>
            <a:solidFill>
              <a:srgbClr val="E6409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no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Our stakeholder engagement allows us to listen to your views, which are vital to our outputs.  They drive our processes and inform both our scenarios and our consultation process.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1601" y="1489544"/>
              <a:ext cx="3296394" cy="432665"/>
            </a:xfrm>
            <a:prstGeom prst="rect">
              <a:avLst/>
            </a:prstGeom>
            <a:solidFill>
              <a:srgbClr val="E6409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sz="1800" b="1" dirty="0" smtClean="0">
                  <a:solidFill>
                    <a:schemeClr val="bg1"/>
                  </a:solidFill>
                </a:rPr>
                <a:t>Your Views</a:t>
              </a:r>
              <a:endParaRPr lang="en-GB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ight Arrow 15"/>
          <p:cNvSpPr/>
          <p:nvPr/>
        </p:nvSpPr>
        <p:spPr bwMode="auto">
          <a:xfrm>
            <a:off x="4290498" y="2326378"/>
            <a:ext cx="630070" cy="495055"/>
          </a:xfrm>
          <a:prstGeom prst="rightArrow">
            <a:avLst>
              <a:gd name="adj1" fmla="val 70472"/>
              <a:gd name="adj2" fmla="val 48294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4290498" y="5161692"/>
            <a:ext cx="630070" cy="495055"/>
          </a:xfrm>
          <a:prstGeom prst="rightArrow">
            <a:avLst>
              <a:gd name="adj1" fmla="val 70472"/>
              <a:gd name="adj2" fmla="val 48294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6582391" y="3744035"/>
            <a:ext cx="456776" cy="495055"/>
          </a:xfrm>
          <a:prstGeom prst="rightArrow">
            <a:avLst>
              <a:gd name="adj1" fmla="val 70472"/>
              <a:gd name="adj2" fmla="val 48294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6200000">
            <a:off x="2171899" y="3744034"/>
            <a:ext cx="456776" cy="495055"/>
          </a:xfrm>
          <a:prstGeom prst="rightArrow">
            <a:avLst>
              <a:gd name="adj1" fmla="val 70472"/>
              <a:gd name="adj2" fmla="val 48294"/>
            </a:avLst>
          </a:prstGeom>
          <a:solidFill>
            <a:srgbClr val="0046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2090" y="4329100"/>
            <a:ext cx="3296394" cy="2160240"/>
            <a:chOff x="960571" y="4194085"/>
            <a:chExt cx="3296394" cy="2160240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TextBox 1"/>
            <p:cNvSpPr txBox="1"/>
            <p:nvPr/>
          </p:nvSpPr>
          <p:spPr>
            <a:xfrm>
              <a:off x="971601" y="4689140"/>
              <a:ext cx="3285364" cy="1665185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no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The scenarios are the end result and a vision of the future that stakeholders have informed.  The publication of the Future Energy Scenarios document marks the start of our annual process and the continuation of our stakeholder consultation.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0571" y="4194085"/>
              <a:ext cx="3296394" cy="432665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sz="1800" b="1" dirty="0" smtClean="0">
                  <a:solidFill>
                    <a:schemeClr val="bg1"/>
                  </a:solidFill>
                </a:rPr>
                <a:t>Future </a:t>
              </a:r>
              <a:r>
                <a:rPr lang="en-GB" sz="1800" b="1" dirty="0">
                  <a:solidFill>
                    <a:schemeClr val="bg1"/>
                  </a:solidFill>
                </a:rPr>
                <a:t>E</a:t>
              </a:r>
              <a:r>
                <a:rPr lang="en-GB" sz="1800" b="1" dirty="0" smtClean="0">
                  <a:solidFill>
                    <a:schemeClr val="bg1"/>
                  </a:solidFill>
                </a:rPr>
                <a:t>nergy Scenarios</a:t>
              </a:r>
              <a:endParaRPr lang="en-GB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62582" y="1493785"/>
            <a:ext cx="3296394" cy="2160240"/>
            <a:chOff x="7490288" y="1427153"/>
            <a:chExt cx="3296394" cy="216024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TextBox 12"/>
            <p:cNvSpPr txBox="1"/>
            <p:nvPr/>
          </p:nvSpPr>
          <p:spPr>
            <a:xfrm>
              <a:off x="7501318" y="1922208"/>
              <a:ext cx="3285364" cy="16651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no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An axiom is a premise or starting point of reasoning.  The axioms that we produce are a reflection pf the stakeholder feedback that we receive through our consultation process.  These axioms influence our modelling.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90288" y="1427153"/>
              <a:ext cx="3296394" cy="43266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GB" sz="1800" b="1" dirty="0" smtClean="0">
                  <a:solidFill>
                    <a:schemeClr val="bg1"/>
                  </a:solidFill>
                </a:rPr>
                <a:t>Axioms</a:t>
              </a:r>
              <a:endParaRPr lang="en-GB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254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hat do the 2014 scenarios look like?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348728" y="1336830"/>
            <a:ext cx="3516462" cy="2362200"/>
            <a:chOff x="1348728" y="1336830"/>
            <a:chExt cx="3516462" cy="2362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215" y="1336830"/>
              <a:ext cx="2085975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48728" y="1640994"/>
              <a:ext cx="15690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 smtClean="0"/>
                <a:t>Low Carbon </a:t>
              </a:r>
            </a:p>
            <a:p>
              <a:pPr algn="r"/>
              <a:r>
                <a:rPr lang="en-GB" sz="2000" dirty="0" smtClean="0"/>
                <a:t>Life</a:t>
              </a:r>
              <a:endParaRPr lang="en-GB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65145" y="1603530"/>
            <a:ext cx="3582330" cy="2095500"/>
            <a:chOff x="5265145" y="1603530"/>
            <a:chExt cx="3582330" cy="2095500"/>
          </a:xfrm>
        </p:grpSpPr>
        <p:sp>
          <p:nvSpPr>
            <p:cNvPr id="9" name="TextBox 8"/>
            <p:cNvSpPr txBox="1"/>
            <p:nvPr/>
          </p:nvSpPr>
          <p:spPr>
            <a:xfrm>
              <a:off x="7216018" y="1628800"/>
              <a:ext cx="1631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78B62F"/>
                  </a:solidFill>
                </a:rPr>
                <a:t>Gone Green</a:t>
              </a:r>
              <a:endParaRPr lang="en-GB" sz="2000" dirty="0">
                <a:solidFill>
                  <a:srgbClr val="78B62F"/>
                </a:solidFill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145" y="1603530"/>
              <a:ext cx="196215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061610" y="3744035"/>
            <a:ext cx="3803580" cy="1943100"/>
            <a:chOff x="1061610" y="3744035"/>
            <a:chExt cx="3803580" cy="1943100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040" y="3744035"/>
              <a:ext cx="1962150" cy="194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61610" y="4914165"/>
              <a:ext cx="185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 smtClean="0">
                  <a:solidFill>
                    <a:srgbClr val="F78F1E"/>
                  </a:solidFill>
                </a:rPr>
                <a:t>No </a:t>
              </a:r>
            </a:p>
            <a:p>
              <a:pPr algn="r"/>
              <a:r>
                <a:rPr lang="en-GB" sz="2000" dirty="0" smtClean="0">
                  <a:solidFill>
                    <a:srgbClr val="F78F1E"/>
                  </a:solidFill>
                </a:rPr>
                <a:t>Progression</a:t>
              </a:r>
              <a:endParaRPr lang="en-GB" sz="2000" dirty="0">
                <a:solidFill>
                  <a:srgbClr val="F78F1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74670" y="3744035"/>
            <a:ext cx="3535142" cy="1952625"/>
            <a:chOff x="5274670" y="3744035"/>
            <a:chExt cx="3535142" cy="1952625"/>
          </a:xfrm>
        </p:grpSpPr>
        <p:sp>
          <p:nvSpPr>
            <p:cNvPr id="15" name="TextBox 14"/>
            <p:cNvSpPr txBox="1"/>
            <p:nvPr/>
          </p:nvSpPr>
          <p:spPr>
            <a:xfrm>
              <a:off x="7216018" y="4926359"/>
              <a:ext cx="15937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6A2C91"/>
                  </a:solidFill>
                </a:rPr>
                <a:t>Slow</a:t>
              </a:r>
            </a:p>
            <a:p>
              <a:r>
                <a:rPr lang="en-GB" sz="2000" dirty="0" smtClean="0">
                  <a:solidFill>
                    <a:srgbClr val="6A2C91"/>
                  </a:solidFill>
                </a:rPr>
                <a:t>Progression</a:t>
              </a:r>
              <a:endParaRPr lang="en-GB" sz="2000" dirty="0">
                <a:solidFill>
                  <a:srgbClr val="6A2C91"/>
                </a:solidFill>
              </a:endParaRPr>
            </a:p>
          </p:txBody>
        </p:sp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670" y="3744035"/>
              <a:ext cx="1952625" cy="195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971600" y="5814265"/>
            <a:ext cx="7818775" cy="635855"/>
            <a:chOff x="971600" y="5814265"/>
            <a:chExt cx="7818775" cy="635855"/>
          </a:xfrm>
        </p:grpSpPr>
        <p:sp>
          <p:nvSpPr>
            <p:cNvPr id="18" name="Left-Right Arrow 17"/>
            <p:cNvSpPr/>
            <p:nvPr/>
          </p:nvSpPr>
          <p:spPr bwMode="auto">
            <a:xfrm>
              <a:off x="971600" y="5814265"/>
              <a:ext cx="7818775" cy="635855"/>
            </a:xfrm>
            <a:prstGeom prst="leftRightArrow">
              <a:avLst>
                <a:gd name="adj1" fmla="val 100000"/>
                <a:gd name="adj2" fmla="val 50000"/>
              </a:avLst>
            </a:prstGeom>
            <a:solidFill>
              <a:srgbClr val="46C3D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rgbClr val="0079C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973" y="5875764"/>
              <a:ext cx="517787" cy="512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908" y="5875764"/>
              <a:ext cx="517787" cy="512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797941" y="5870582"/>
              <a:ext cx="1378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Sustainability</a:t>
              </a:r>
            </a:p>
            <a:p>
              <a:r>
                <a:rPr lang="en-GB" sz="1400" dirty="0" smtClean="0">
                  <a:solidFill>
                    <a:schemeClr val="bg1"/>
                  </a:solidFill>
                </a:rPr>
                <a:t>Less emphasis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07215" y="5870582"/>
              <a:ext cx="1407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 dirty="0" smtClean="0">
                  <a:solidFill>
                    <a:schemeClr val="bg1"/>
                  </a:solidFill>
                </a:rPr>
                <a:t>Sustainability</a:t>
              </a:r>
            </a:p>
            <a:p>
              <a:pPr algn="r"/>
              <a:r>
                <a:rPr lang="en-GB" sz="1400" dirty="0" smtClean="0">
                  <a:solidFill>
                    <a:schemeClr val="bg1"/>
                  </a:solidFill>
                </a:rPr>
                <a:t>More emphasis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6472" y="1438099"/>
            <a:ext cx="635855" cy="4612732"/>
            <a:chOff x="3581890" y="1493785"/>
            <a:chExt cx="635855" cy="4612732"/>
          </a:xfrm>
        </p:grpSpPr>
        <p:sp>
          <p:nvSpPr>
            <p:cNvPr id="24" name="Left-Right Arrow 23"/>
            <p:cNvSpPr/>
            <p:nvPr/>
          </p:nvSpPr>
          <p:spPr bwMode="auto">
            <a:xfrm rot="5400000">
              <a:off x="1593452" y="3482223"/>
              <a:ext cx="4612732" cy="635855"/>
            </a:xfrm>
            <a:prstGeom prst="leftRightArrow">
              <a:avLst>
                <a:gd name="adj1" fmla="val 100000"/>
                <a:gd name="adj2" fmla="val 50000"/>
              </a:avLst>
            </a:prstGeom>
            <a:solidFill>
              <a:srgbClr val="46C3D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rgbClr val="0079C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3280899" y="4392938"/>
              <a:ext cx="1237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 dirty="0" smtClean="0">
                  <a:solidFill>
                    <a:schemeClr val="bg1"/>
                  </a:solidFill>
                </a:rPr>
                <a:t>Affordability</a:t>
              </a:r>
            </a:p>
            <a:p>
              <a:pPr algn="r"/>
              <a:r>
                <a:rPr lang="en-GB" sz="1400" dirty="0" smtClean="0">
                  <a:solidFill>
                    <a:schemeClr val="bg1"/>
                  </a:solidFill>
                </a:rPr>
                <a:t>Less money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280899" y="2682748"/>
              <a:ext cx="1237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Affordability</a:t>
              </a:r>
            </a:p>
            <a:p>
              <a:r>
                <a:rPr lang="en-GB" sz="1400" dirty="0" smtClean="0">
                  <a:solidFill>
                    <a:schemeClr val="bg1"/>
                  </a:solidFill>
                </a:rPr>
                <a:t>More money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577" y="5229653"/>
              <a:ext cx="616483" cy="738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577" y="1744992"/>
              <a:ext cx="616483" cy="738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5512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Energy Demand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6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08175"/>
              </p:ext>
            </p:extLst>
          </p:nvPr>
        </p:nvGraphicFramePr>
        <p:xfrm>
          <a:off x="326234" y="4091703"/>
          <a:ext cx="6772276" cy="257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27327"/>
              </p:ext>
            </p:extLst>
          </p:nvPr>
        </p:nvGraphicFramePr>
        <p:xfrm>
          <a:off x="285631" y="1341543"/>
          <a:ext cx="6772276" cy="295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70257" y="1470649"/>
            <a:ext cx="1647248" cy="811926"/>
          </a:xfrm>
          <a:prstGeom prst="rect">
            <a:avLst/>
          </a:prstGeom>
          <a:solidFill>
            <a:srgbClr val="0079C1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Efficiencies balance growth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>
            <a:off x="6872171" y="1876612"/>
            <a:ext cx="598086" cy="8448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470257" y="3158971"/>
            <a:ext cx="1608914" cy="960656"/>
          </a:xfrm>
          <a:prstGeom prst="rect">
            <a:avLst/>
          </a:prstGeom>
          <a:solidFill>
            <a:srgbClr val="0079C1"/>
          </a:solidFill>
          <a:ln>
            <a:noFill/>
          </a:ln>
          <a:effectLst/>
        </p:spPr>
        <p:txBody>
          <a:bodyPr anchor="ctr"/>
          <a:lstStyle>
            <a:defPPr>
              <a:defRPr lang="en-GB"/>
            </a:defPPr>
            <a:lvl1pPr>
              <a:lnSpc>
                <a:spcPct val="12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 dirty="0"/>
              <a:t>Uptake of Heat </a:t>
            </a:r>
            <a:r>
              <a:rPr lang="en-GB" sz="1600" dirty="0" smtClean="0"/>
              <a:t>Pumps</a:t>
            </a:r>
          </a:p>
          <a:p>
            <a:r>
              <a:rPr lang="en-GB" sz="1600" dirty="0" smtClean="0"/>
              <a:t>Gone Green</a:t>
            </a:r>
            <a:endParaRPr lang="en-GB" sz="1600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 bwMode="auto">
          <a:xfrm flipH="1" flipV="1">
            <a:off x="6726763" y="3609587"/>
            <a:ext cx="743494" cy="297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2" idx="1"/>
          </p:cNvCxnSpPr>
          <p:nvPr/>
        </p:nvCxnSpPr>
        <p:spPr bwMode="auto">
          <a:xfrm flipH="1">
            <a:off x="6868481" y="3639299"/>
            <a:ext cx="601776" cy="18240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470257" y="5243040"/>
            <a:ext cx="1554317" cy="604759"/>
          </a:xfrm>
          <a:prstGeom prst="rect">
            <a:avLst/>
          </a:prstGeom>
          <a:solidFill>
            <a:srgbClr val="0079C1"/>
          </a:solidFill>
          <a:ln>
            <a:noFill/>
          </a:ln>
          <a:effectLst/>
        </p:spPr>
        <p:txBody>
          <a:bodyPr anchor="ctr"/>
          <a:lstStyle>
            <a:defPPr>
              <a:defRPr lang="en-GB"/>
            </a:defPPr>
            <a:lvl1pPr>
              <a:lnSpc>
                <a:spcPct val="12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 dirty="0" smtClean="0"/>
              <a:t>Electrification of transport</a:t>
            </a:r>
            <a:endParaRPr lang="en-GB" sz="16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93724" y="492060"/>
            <a:ext cx="8093075" cy="4616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2400" dirty="0" smtClean="0"/>
              <a:t>Residential energy for gas is stable to </a:t>
            </a:r>
          </a:p>
          <a:p>
            <a:r>
              <a:rPr lang="en-GB" sz="2400" dirty="0" smtClean="0"/>
              <a:t>2020, range of outcomes for electricity is wider</a:t>
            </a:r>
            <a:endParaRPr lang="en-GB" sz="24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 bwMode="auto">
          <a:xfrm flipH="1" flipV="1">
            <a:off x="6597225" y="5094186"/>
            <a:ext cx="873032" cy="4512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2458355" y="6326763"/>
            <a:ext cx="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2458356" y="1843314"/>
            <a:ext cx="13043" cy="43673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614907" y="1596218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344877" y="4570965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Electricity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64127"/>
            <a:ext cx="461665" cy="83612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800" dirty="0" err="1" smtClean="0"/>
              <a:t>TWh</a:t>
            </a:r>
            <a:r>
              <a:rPr lang="en-GB" sz="1800" dirty="0" smtClean="0"/>
              <a:t>/</a:t>
            </a:r>
            <a:r>
              <a:rPr lang="en-GB" sz="1800" dirty="0" err="1" smtClean="0"/>
              <a:t>yr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35250" y="2144076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C000"/>
                </a:solidFill>
              </a:rPr>
              <a:t>No Progression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6895" y="5814265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</a:rPr>
              <a:t>Slow Progression</a:t>
            </a:r>
            <a:endParaRPr lang="en-GB" sz="12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8108" y="5377231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C000"/>
                </a:solidFill>
              </a:rPr>
              <a:t>No Progression</a:t>
            </a:r>
            <a:endParaRPr lang="en-GB" sz="1200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1884" y="4779150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Low Carbon Life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155772" y="5662597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Gone Green</a:t>
            </a:r>
            <a:endParaRPr lang="en-GB" sz="12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5286" y="3543690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Gone Green</a:t>
            </a:r>
            <a:endParaRPr lang="en-GB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38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008571"/>
            <a:ext cx="6704402" cy="403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&amp; Commercial gas demand </a:t>
            </a:r>
            <a:br>
              <a:rPr lang="en-GB" dirty="0" smtClean="0"/>
            </a:br>
            <a:r>
              <a:rPr lang="en-GB" dirty="0" smtClean="0"/>
              <a:t>continues to decline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16804" y="2264838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I&amp;C Gas Demand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957265" y="1555571"/>
            <a:ext cx="1755184" cy="1469047"/>
          </a:xfrm>
          <a:prstGeom prst="rect">
            <a:avLst/>
          </a:prstGeom>
          <a:solidFill>
            <a:srgbClr val="0079C1"/>
          </a:solidFill>
          <a:ln>
            <a:noFill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 smtClean="0">
                <a:solidFill>
                  <a:schemeClr val="bg1"/>
                </a:solidFill>
              </a:rPr>
              <a:t>Sectoral</a:t>
            </a:r>
            <a:r>
              <a:rPr lang="en-GB" sz="1600" dirty="0" smtClean="0">
                <a:solidFill>
                  <a:schemeClr val="bg1"/>
                </a:solidFill>
              </a:rPr>
              <a:t> change, energy efficiency and fuel switching drives decline 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flipH="1">
            <a:off x="5010034" y="2290095"/>
            <a:ext cx="1947231" cy="1273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66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988840"/>
            <a:ext cx="7078753" cy="42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demand falls in the greener scenarios </a:t>
            </a:r>
            <a:br>
              <a:rPr lang="en-GB" dirty="0" smtClean="0"/>
            </a:br>
            <a:r>
              <a:rPr lang="en-GB" dirty="0" smtClean="0"/>
              <a:t>and plateaus in the other two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957265" y="5274205"/>
            <a:ext cx="1682359" cy="1170130"/>
          </a:xfrm>
          <a:prstGeom prst="rect">
            <a:avLst/>
          </a:prstGeom>
          <a:solidFill>
            <a:srgbClr val="0079C1"/>
          </a:solidFill>
          <a:ln>
            <a:noFill/>
          </a:ln>
          <a:effectLst/>
        </p:spPr>
        <p:txBody>
          <a:bodyPr anchor="ctr"/>
          <a:lstStyle>
            <a:defPPr>
              <a:defRPr lang="en-GB"/>
            </a:defPPr>
            <a:lvl1pPr>
              <a:lnSpc>
                <a:spcPct val="12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 dirty="0" smtClean="0"/>
              <a:t>Fuel switching and energy efficiency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957265" y="1702941"/>
            <a:ext cx="1466109" cy="1170130"/>
          </a:xfrm>
          <a:prstGeom prst="rect">
            <a:avLst/>
          </a:prstGeom>
          <a:solidFill>
            <a:srgbClr val="0079C1"/>
          </a:solidFill>
          <a:ln>
            <a:noFill/>
          </a:ln>
          <a:effectLst/>
        </p:spPr>
        <p:txBody>
          <a:bodyPr anchor="ctr"/>
          <a:lstStyle>
            <a:defPPr>
              <a:defRPr lang="en-GB"/>
            </a:defPPr>
            <a:lvl1pPr>
              <a:lnSpc>
                <a:spcPct val="12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 dirty="0" smtClean="0"/>
              <a:t>Power generation maintains demand</a:t>
            </a:r>
            <a:endParaRPr lang="en-GB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519967" y="2288006"/>
            <a:ext cx="1437298" cy="810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5337085" y="3834046"/>
            <a:ext cx="1620180" cy="1440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3141944" y="2173795"/>
            <a:ext cx="2378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Total Gas Demand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Power Supply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74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National Grid">
      <a:dk1>
        <a:srgbClr val="000000"/>
      </a:dk1>
      <a:lt1>
        <a:srgbClr val="FFFFFF"/>
      </a:lt1>
      <a:dk2>
        <a:srgbClr val="000000"/>
      </a:dk2>
      <a:lt2>
        <a:srgbClr val="9D8D85"/>
      </a:lt2>
      <a:accent1>
        <a:srgbClr val="0079C1"/>
      </a:accent1>
      <a:accent2>
        <a:srgbClr val="F78F1E"/>
      </a:accent2>
      <a:accent3>
        <a:srgbClr val="FFFFFF"/>
      </a:accent3>
      <a:accent4>
        <a:srgbClr val="000000"/>
      </a:accent4>
      <a:accent5>
        <a:srgbClr val="AABEDD"/>
      </a:accent5>
      <a:accent6>
        <a:srgbClr val="6CA52A"/>
      </a:accent6>
      <a:hlink>
        <a:srgbClr val="F78F1E"/>
      </a:hlink>
      <a:folHlink>
        <a:srgbClr val="009DDC"/>
      </a:folHlink>
    </a:clrScheme>
    <a:fontScheme name="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D8D85"/>
        </a:lt2>
        <a:accent1>
          <a:srgbClr val="0079C1"/>
        </a:accent1>
        <a:accent2>
          <a:srgbClr val="78B62F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6CA52A"/>
        </a:accent6>
        <a:hlink>
          <a:srgbClr val="F78F1E"/>
        </a:hlink>
        <a:folHlink>
          <a:srgbClr val="009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18154</TotalTime>
  <Words>560</Words>
  <Application>Microsoft Office PowerPoint</Application>
  <PresentationFormat>On-screen Show (4:3)</PresentationFormat>
  <Paragraphs>110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</vt:lpstr>
      <vt:lpstr>UK Future Energy Scenarios 2015</vt:lpstr>
      <vt:lpstr>We develop scenarios that affect &amp; inform how important decisions are made</vt:lpstr>
      <vt:lpstr>We follow an annual cycle of scenario development</vt:lpstr>
      <vt:lpstr>What do the 2014 scenarios look like?</vt:lpstr>
      <vt:lpstr>Energy Demand</vt:lpstr>
      <vt:lpstr>PowerPoint Presentation</vt:lpstr>
      <vt:lpstr>Industrial &amp; Commercial gas demand  continues to decline</vt:lpstr>
      <vt:lpstr>Gas demand falls in the greener scenarios  and plateaus in the other two </vt:lpstr>
      <vt:lpstr>Power Supply</vt:lpstr>
      <vt:lpstr>In all our scenarios we expect coal to  reduce rapidly, and gas to initially fill the gap</vt:lpstr>
      <vt:lpstr>By 2020 Gas will be the dominant generation fuel, with wind and solar more prevalent in the wealthier scenarios</vt:lpstr>
      <vt:lpstr>By 2035 we have a much wider range, with CCS for gas in the greener scenarios </vt:lpstr>
      <vt:lpstr>Gas Supply</vt:lpstr>
      <vt:lpstr>Due to the large amount of uncertainty  around Shale production we have a broad range</vt:lpstr>
      <vt:lpstr>Shale has the potential to significantly  impact import dependency </vt:lpstr>
      <vt:lpstr>Summary</vt:lpstr>
      <vt:lpstr>Issues for the coming winter?</vt:lpstr>
      <vt:lpstr>Thank You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instructions</dc:title>
  <dc:creator>Richard Smith</dc:creator>
  <cp:lastModifiedBy>National Grid</cp:lastModifiedBy>
  <cp:revision>853</cp:revision>
  <cp:lastPrinted>2014-10-15T17:10:59Z</cp:lastPrinted>
  <dcterms:created xsi:type="dcterms:W3CDTF">2010-10-20T09:19:07Z</dcterms:created>
  <dcterms:modified xsi:type="dcterms:W3CDTF">2014-10-15T17:16:11Z</dcterms:modified>
</cp:coreProperties>
</file>