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mov" ContentType="video/quicktime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369" r:id="rId2"/>
    <p:sldId id="408" r:id="rId3"/>
    <p:sldId id="289" r:id="rId4"/>
    <p:sldId id="326" r:id="rId5"/>
    <p:sldId id="323" r:id="rId6"/>
    <p:sldId id="324" r:id="rId7"/>
    <p:sldId id="327" r:id="rId8"/>
    <p:sldId id="367" r:id="rId9"/>
    <p:sldId id="370" r:id="rId10"/>
    <p:sldId id="388" r:id="rId11"/>
    <p:sldId id="397" r:id="rId12"/>
    <p:sldId id="368" r:id="rId13"/>
    <p:sldId id="395" r:id="rId14"/>
    <p:sldId id="396" r:id="rId15"/>
    <p:sldId id="389" r:id="rId16"/>
    <p:sldId id="404" r:id="rId17"/>
    <p:sldId id="405" r:id="rId18"/>
    <p:sldId id="413" r:id="rId19"/>
    <p:sldId id="411" r:id="rId20"/>
    <p:sldId id="410" r:id="rId21"/>
    <p:sldId id="409" r:id="rId22"/>
    <p:sldId id="412" r:id="rId23"/>
    <p:sldId id="414" r:id="rId24"/>
    <p:sldId id="390" r:id="rId25"/>
    <p:sldId id="415" r:id="rId26"/>
    <p:sldId id="417" r:id="rId27"/>
    <p:sldId id="4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7659"/>
    <a:srgbClr val="D9D9D9"/>
    <a:srgbClr val="999999"/>
    <a:srgbClr val="92D051"/>
    <a:srgbClr val="5B9BD5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/>
    <p:restoredTop sz="93663"/>
  </p:normalViewPr>
  <p:slideViewPr>
    <p:cSldViewPr snapToGrid="0" snapToObjects="1">
      <p:cViewPr>
        <p:scale>
          <a:sx n="100" d="100"/>
          <a:sy n="100" d="100"/>
        </p:scale>
        <p:origin x="12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359AD-3E5D-B543-9FCD-9272CEE09F98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87C68-1FED-704F-AE7D-D24497FD7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54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0993-97DA-314B-8E60-6785FCE89F4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D792D-B869-6340-81E9-EDAFD4DA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7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4CE6BF9-5F5D-8C48-AC47-02A00A2F2F8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531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ea typeface="ＭＳ Ｐゴシック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CA5C57-2565-5F4A-96C7-57DCC797F2CD}" type="slidenum">
              <a:rPr lang="en-US" altLang="en-US" sz="1200">
                <a:solidFill>
                  <a:prstClr val="black"/>
                </a:solidFill>
              </a:rPr>
              <a:pPr/>
              <a:t>27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7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69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922340" y="517525"/>
            <a:ext cx="53990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1400"/>
              </a:lnSpc>
              <a:defRPr/>
            </a:pPr>
            <a:r>
              <a:rPr lang="en-US" altLang="en-US" sz="1800" smtClean="0">
                <a:solidFill>
                  <a:schemeClr val="bg1"/>
                </a:solidFill>
                <a:latin typeface="Times New Roman" charset="0"/>
              </a:rPr>
              <a:t>Environmental </a:t>
            </a:r>
            <a:r>
              <a:rPr lang="en-US" altLang="en-US" sz="1800" i="1" smtClean="0">
                <a:solidFill>
                  <a:schemeClr val="bg1"/>
                </a:solidFill>
                <a:latin typeface="Times New Roman" charset="0"/>
              </a:rPr>
              <a:t>Change</a:t>
            </a:r>
            <a:r>
              <a:rPr lang="en-US" altLang="en-US" sz="1800" smtClean="0">
                <a:solidFill>
                  <a:schemeClr val="bg1"/>
                </a:solidFill>
                <a:latin typeface="Times New Roman" charset="0"/>
              </a:rPr>
              <a:t> Institute</a:t>
            </a:r>
            <a:br>
              <a:rPr lang="en-US" altLang="en-US" sz="1800" smtClean="0">
                <a:solidFill>
                  <a:schemeClr val="bg1"/>
                </a:solidFill>
                <a:latin typeface="Times New Roman" charset="0"/>
              </a:rPr>
            </a:br>
            <a:endParaRPr lang="en-US" altLang="en-US" sz="1800" smtClean="0">
              <a:solidFill>
                <a:schemeClr val="bg1"/>
              </a:solidFill>
              <a:latin typeface="Times New Roman" charset="0"/>
            </a:endParaRPr>
          </a:p>
        </p:txBody>
      </p:sp>
      <p:pic>
        <p:nvPicPr>
          <p:cNvPr id="4" name="Picture 18" descr="ox_brand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54134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logo-eci-squar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549275"/>
            <a:ext cx="1335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slide-1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5" y="3644900"/>
            <a:ext cx="172878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NasirHamid02.t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3644900"/>
            <a:ext cx="15128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107950" y="3573464"/>
            <a:ext cx="9575800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en-US" sz="2400" smtClean="0"/>
          </a:p>
        </p:txBody>
      </p:sp>
      <p:pic>
        <p:nvPicPr>
          <p:cNvPr id="9" name="Picture 15" descr="CS68028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644900"/>
            <a:ext cx="1454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Label2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7" y="3644900"/>
            <a:ext cx="16541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UnderfloorInsulation1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2" y="3644900"/>
            <a:ext cx="1584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bb biik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3644900"/>
            <a:ext cx="147637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107950" y="5805492"/>
            <a:ext cx="9575800" cy="71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GB" altLang="en-US" sz="2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988844"/>
            <a:ext cx="5399088" cy="1366837"/>
          </a:xfrm>
        </p:spPr>
        <p:txBody>
          <a:bodyPr/>
          <a:lstStyle>
            <a:lvl1pPr>
              <a:lnSpc>
                <a:spcPts val="3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0960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8 Sep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4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9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3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7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8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3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6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CF330-065C-F448-BCDE-0DE9849D83E4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43014-103A-9244-A517-CAB84BB8F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6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emf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e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jpeg"/><Relationship Id="rId12" Type="http://schemas.openxmlformats.org/officeDocument/2006/relationships/image" Target="../media/image70.jpeg"/><Relationship Id="rId13" Type="http://schemas.openxmlformats.org/officeDocument/2006/relationships/image" Target="../media/image71.jpe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jpe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1.emf"/><Relationship Id="rId4" Type="http://schemas.openxmlformats.org/officeDocument/2006/relationships/image" Target="../media/image62.png"/><Relationship Id="rId5" Type="http://schemas.openxmlformats.org/officeDocument/2006/relationships/image" Target="../media/image63.jpg"/><Relationship Id="rId6" Type="http://schemas.openxmlformats.org/officeDocument/2006/relationships/image" Target="../media/image64.jpg"/><Relationship Id="rId7" Type="http://schemas.openxmlformats.org/officeDocument/2006/relationships/image" Target="../media/image65.png"/><Relationship Id="rId8" Type="http://schemas.openxmlformats.org/officeDocument/2006/relationships/image" Target="../media/image66.jpeg"/><Relationship Id="rId9" Type="http://schemas.openxmlformats.org/officeDocument/2006/relationships/image" Target="../media/image67.jpg"/><Relationship Id="rId10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7422" y="2069433"/>
            <a:ext cx="8338090" cy="19009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baseline="30000" dirty="0"/>
              <a:t>Diversity behind the </a:t>
            </a:r>
            <a:r>
              <a:rPr lang="en-GB" sz="4800" baseline="30000" dirty="0" smtClean="0"/>
              <a:t>meter</a:t>
            </a:r>
            <a:br>
              <a:rPr lang="en-GB" sz="4800" baseline="30000" dirty="0" smtClean="0"/>
            </a:br>
            <a:r>
              <a:rPr lang="en-GB" sz="4800" baseline="30000" dirty="0" smtClean="0"/>
              <a:t>machine </a:t>
            </a:r>
            <a:r>
              <a:rPr lang="en-GB" sz="4800" baseline="30000" dirty="0"/>
              <a:t>learning from household activities</a:t>
            </a:r>
            <a:r>
              <a:rPr lang="en-GB" sz="3600" baseline="30000" dirty="0"/>
              <a:t/>
            </a:r>
            <a:br>
              <a:rPr lang="en-GB" sz="3600" baseline="30000" dirty="0"/>
            </a:br>
            <a:r>
              <a:rPr lang="en-GB" sz="2000" b="1" dirty="0" smtClean="0"/>
              <a:t>Phil Grunewald, Marina </a:t>
            </a:r>
            <a:r>
              <a:rPr lang="en-GB" sz="2000" b="1" dirty="0" err="1" smtClean="0"/>
              <a:t>Diakonova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Aven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Satre-Meloy</a:t>
            </a:r>
            <a:r>
              <a:rPr lang="en-GB" sz="20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dirty="0"/>
          </a:p>
        </p:txBody>
      </p:sp>
      <p:sp>
        <p:nvSpPr>
          <p:cNvPr id="1638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53454" y="5999748"/>
            <a:ext cx="8121113" cy="8582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altLang="en-US" sz="1400" dirty="0" smtClean="0">
                <a:solidFill>
                  <a:schemeClr val="bg1"/>
                </a:solidFill>
              </a:rPr>
              <a:t>BIEE 2018. Oxford                  Consumers </a:t>
            </a:r>
            <a:r>
              <a:rPr lang="en-GB" altLang="en-US" sz="1400" dirty="0">
                <a:solidFill>
                  <a:schemeClr val="bg1"/>
                </a:solidFill>
              </a:rPr>
              <a:t>at the Heart of the Energy System?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479" y="327876"/>
            <a:ext cx="5059191" cy="4419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1" y="327876"/>
            <a:ext cx="1541680" cy="1112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0090"/>
            <a:ext cx="5854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4" y="700735"/>
            <a:ext cx="8307092" cy="60685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141" y="215603"/>
            <a:ext cx="424436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 smtClean="0">
                <a:solidFill>
                  <a:prstClr val="white"/>
                </a:solidFill>
              </a:rPr>
              <a:t>Power footprint of activities</a:t>
            </a:r>
            <a:endParaRPr lang="en-GB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High and low use activities/appliances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54741" y="1990165"/>
            <a:ext cx="2667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Multi-occupant household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26741" y="1990165"/>
            <a:ext cx="272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Single-occupant household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1613"/>
            <a:ext cx="9144000" cy="39286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4900" y="6488668"/>
            <a:ext cx="6769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aseline="30000" dirty="0">
                <a:solidFill>
                  <a:srgbClr val="000000"/>
                </a:solidFill>
                <a:latin typeface="Helvetica" charset="0"/>
              </a:rPr>
              <a:t>P. Grunewald and M. </a:t>
            </a:r>
            <a:r>
              <a:rPr lang="en-GB" baseline="30000" dirty="0" err="1">
                <a:solidFill>
                  <a:srgbClr val="000000"/>
                </a:solidFill>
                <a:latin typeface="Helvetica" charset="0"/>
              </a:rPr>
              <a:t>Diakonova</a:t>
            </a:r>
            <a:r>
              <a:rPr lang="en-GB" baseline="30000" dirty="0">
                <a:solidFill>
                  <a:srgbClr val="000000"/>
                </a:solidFill>
                <a:latin typeface="Helvetica" charset="0"/>
              </a:rPr>
              <a:t>. The electricity footprint of </a:t>
            </a:r>
            <a:r>
              <a:rPr lang="en-GB" baseline="30000" dirty="0" smtClean="0">
                <a:solidFill>
                  <a:srgbClr val="000000"/>
                </a:solidFill>
                <a:latin typeface="Helvetica" charset="0"/>
              </a:rPr>
              <a:t>household. Energy </a:t>
            </a:r>
            <a:r>
              <a:rPr lang="en-GB" baseline="30000" dirty="0">
                <a:solidFill>
                  <a:srgbClr val="000000"/>
                </a:solidFill>
                <a:latin typeface="Helvetica" charset="0"/>
              </a:rPr>
              <a:t>&amp; Buildings, 2018.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2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641" y="910667"/>
            <a:ext cx="3572335" cy="2681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3" y="987080"/>
            <a:ext cx="3671559" cy="2755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47" y="4116220"/>
            <a:ext cx="3591855" cy="269583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59643" y="3751195"/>
            <a:ext cx="1529191" cy="1533672"/>
            <a:chOff x="2359643" y="3751195"/>
            <a:chExt cx="1529191" cy="1533672"/>
          </a:xfrm>
        </p:grpSpPr>
        <p:sp>
          <p:nvSpPr>
            <p:cNvPr id="16" name="Rounded Rectangle 15"/>
            <p:cNvSpPr/>
            <p:nvPr/>
          </p:nvSpPr>
          <p:spPr>
            <a:xfrm>
              <a:off x="2359643" y="3809677"/>
              <a:ext cx="1529191" cy="14212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874" y="3751195"/>
              <a:ext cx="1043807" cy="1030337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527761" y="4915535"/>
              <a:ext cx="119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latin typeface="Latin Modern Roman Slanted 10" charset="0"/>
                  <a:ea typeface="Latin Modern Roman Slanted 10" charset="0"/>
                  <a:cs typeface="Latin Modern Roman Slanted 10" charset="0"/>
                </a:rPr>
                <a:t>Washing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 rot="16200000">
            <a:off x="100395" y="1565043"/>
            <a:ext cx="686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latin typeface="+mj-lt"/>
                <a:ea typeface="Helvetica" charset="0"/>
                <a:cs typeface="Helvetica" charset="0"/>
              </a:rPr>
              <a:t>Watt</a:t>
            </a:r>
            <a:endParaRPr lang="en-GB" sz="2000" dirty="0">
              <a:latin typeface="+mj-lt"/>
              <a:ea typeface="Helvetica" charset="0"/>
              <a:cs typeface="Helvetica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35224" y="268296"/>
            <a:ext cx="1529191" cy="1478135"/>
            <a:chOff x="2835224" y="268296"/>
            <a:chExt cx="1529191" cy="1478135"/>
          </a:xfrm>
        </p:grpSpPr>
        <p:sp>
          <p:nvSpPr>
            <p:cNvPr id="58" name="Rounded Rectangle 57"/>
            <p:cNvSpPr/>
            <p:nvPr/>
          </p:nvSpPr>
          <p:spPr>
            <a:xfrm>
              <a:off x="2835224" y="316926"/>
              <a:ext cx="1529191" cy="14212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1227" y="268296"/>
              <a:ext cx="1217185" cy="1209333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2869492" y="1377099"/>
              <a:ext cx="1460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latin typeface="Latin Modern Roman Slanted 10" charset="0"/>
                  <a:ea typeface="Latin Modern Roman Slanted 10" charset="0"/>
                  <a:cs typeface="Latin Modern Roman Slanted 10" charset="0"/>
                </a:rPr>
                <a:t>Charge car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973" y="4267106"/>
            <a:ext cx="3630003" cy="272447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02069" y="323242"/>
            <a:ext cx="1529191" cy="1462963"/>
            <a:chOff x="7502069" y="323242"/>
            <a:chExt cx="1529191" cy="1462963"/>
          </a:xfrm>
        </p:grpSpPr>
        <p:sp>
          <p:nvSpPr>
            <p:cNvPr id="24" name="Rounded Rectangle 23"/>
            <p:cNvSpPr/>
            <p:nvPr/>
          </p:nvSpPr>
          <p:spPr>
            <a:xfrm>
              <a:off x="7502069" y="356701"/>
              <a:ext cx="1529191" cy="14212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6535" y="323242"/>
              <a:ext cx="999943" cy="99349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61189" y="1416873"/>
              <a:ext cx="792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>
                  <a:latin typeface="Latin Modern Roman Slanted 10" charset="0"/>
                  <a:ea typeface="Latin Modern Roman Slanted 10" charset="0"/>
                  <a:cs typeface="Latin Modern Roman Slanted 10" charset="0"/>
                </a:rPr>
                <a:t>Oven</a:t>
              </a:r>
              <a:endParaRPr lang="en-GB" b="1" i="1" dirty="0">
                <a:latin typeface="Latin Modern Roman Slanted 10" charset="0"/>
                <a:ea typeface="Latin Modern Roman Slanted 10" charset="0"/>
                <a:cs typeface="Latin Modern Roman Slanted 10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38065" y="3498038"/>
            <a:ext cx="1541283" cy="1781706"/>
            <a:chOff x="3942367" y="1469571"/>
            <a:chExt cx="1541283" cy="1781706"/>
          </a:xfrm>
        </p:grpSpPr>
        <p:sp>
          <p:nvSpPr>
            <p:cNvPr id="33" name="Rounded Rectangle 32"/>
            <p:cNvSpPr/>
            <p:nvPr/>
          </p:nvSpPr>
          <p:spPr>
            <a:xfrm>
              <a:off x="3942367" y="1776087"/>
              <a:ext cx="1529191" cy="142123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8284" y="1469571"/>
              <a:ext cx="1425366" cy="141616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397423" y="2881945"/>
              <a:ext cx="619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i="1" dirty="0">
                  <a:latin typeface="Latin Modern Roman Slanted 10" charset="0"/>
                  <a:ea typeface="Latin Modern Roman Slanted 10" charset="0"/>
                  <a:cs typeface="Latin Modern Roman Slanted 10" charset="0"/>
                </a:rPr>
                <a:t>Tea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8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6" y="758145"/>
            <a:ext cx="3361071" cy="2755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7" y="3513806"/>
            <a:ext cx="3236887" cy="24294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741762" y="600679"/>
            <a:ext cx="1632122" cy="1516898"/>
            <a:chOff x="3604191" y="6135927"/>
            <a:chExt cx="2098958" cy="19507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8707" y="6164073"/>
              <a:ext cx="1465665" cy="14562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015479" y="7591112"/>
              <a:ext cx="1194109" cy="372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23" b="1" i="1" dirty="0">
                  <a:latin typeface="Latin Modern Roman Slanted 10" charset="0"/>
                  <a:ea typeface="Latin Modern Roman Slanted 10" charset="0"/>
                  <a:cs typeface="Latin Modern Roman Slanted 10" charset="0"/>
                </a:rPr>
                <a:t>Bedtime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04191" y="6135927"/>
              <a:ext cx="2098958" cy="1950777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07561" y="3207504"/>
            <a:ext cx="1636547" cy="1521011"/>
            <a:chOff x="8311134" y="6135761"/>
            <a:chExt cx="2098958" cy="19507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4216" y="6267635"/>
              <a:ext cx="1249404" cy="123328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674847" y="7620281"/>
              <a:ext cx="1371534" cy="372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220" b="1" i="1" dirty="0">
                  <a:latin typeface="Latin Modern Roman Slanted 10" charset="0"/>
                  <a:ea typeface="Latin Modern Roman Slanted 10" charset="0"/>
                  <a:cs typeface="Latin Modern Roman Slanted 10" charset="0"/>
                </a:rPr>
                <a:t>Get home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11134" y="6135761"/>
              <a:ext cx="2098958" cy="1950777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403572" y="7120522"/>
              <a:ext cx="153383" cy="349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32202" y="7120522"/>
              <a:ext cx="153383" cy="178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568" y="925608"/>
            <a:ext cx="2927350" cy="2324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364" y="3784209"/>
            <a:ext cx="2936554" cy="22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02" b="12527"/>
          <a:stretch/>
        </p:blipFill>
        <p:spPr>
          <a:xfrm>
            <a:off x="190044" y="189914"/>
            <a:ext cx="8953956" cy="6668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0449" y="88626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60min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90449" y="165998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0min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990449" y="247591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0min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990449" y="417810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  <a:r>
              <a:rPr lang="en-GB" dirty="0" smtClean="0"/>
              <a:t>0min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90449" y="505030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0min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990449" y="5964702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60min</a:t>
            </a:r>
            <a:endParaRPr lang="en-GB"/>
          </a:p>
        </p:txBody>
      </p:sp>
      <p:sp>
        <p:nvSpPr>
          <p:cNvPr id="11" name="Up Arrow 10"/>
          <p:cNvSpPr/>
          <p:nvPr/>
        </p:nvSpPr>
        <p:spPr>
          <a:xfrm>
            <a:off x="8698841" y="1070931"/>
            <a:ext cx="422031" cy="5444197"/>
          </a:xfrm>
          <a:prstGeom prst="up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00546" y="3198716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Time</a:t>
            </a: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1908971" y="403123"/>
            <a:ext cx="372114" cy="906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3810" y="1307691"/>
            <a:ext cx="244293" cy="906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0869" y="3200792"/>
            <a:ext cx="2030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ActiviTree</a:t>
            </a:r>
            <a:endParaRPr lang="en-GB" sz="3600" dirty="0" smtClean="0"/>
          </a:p>
        </p:txBody>
      </p:sp>
      <p:sp>
        <p:nvSpPr>
          <p:cNvPr id="15" name="TextBox 14"/>
          <p:cNvSpPr txBox="1"/>
          <p:nvPr/>
        </p:nvSpPr>
        <p:spPr>
          <a:xfrm rot="1847300">
            <a:off x="1251372" y="4508596"/>
            <a:ext cx="67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roots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19294791">
            <a:off x="1148314" y="1942913"/>
            <a:ext cx="103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branches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6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87736" y="2567415"/>
            <a:ext cx="2256218" cy="1325563"/>
          </a:xfrm>
        </p:spPr>
        <p:txBody>
          <a:bodyPr/>
          <a:lstStyle/>
          <a:p>
            <a:r>
              <a:rPr lang="en-GB" dirty="0" smtClean="0"/>
              <a:t>Pair-Tree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53" y="-897830"/>
            <a:ext cx="8590538" cy="8590538"/>
          </a:xfrm>
        </p:spPr>
      </p:pic>
    </p:spTree>
    <p:extLst>
      <p:ext uri="{BB962C8B-B14F-4D97-AF65-F5344CB8AC3E}">
        <p14:creationId xmlns:p14="http://schemas.microsoft.com/office/powerpoint/2010/main" val="44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1474"/>
            <a:ext cx="7886700" cy="1325563"/>
          </a:xfrm>
        </p:spPr>
        <p:txBody>
          <a:bodyPr/>
          <a:lstStyle/>
          <a:p>
            <a:r>
              <a:rPr lang="en-GB" dirty="0" err="1" smtClean="0"/>
              <a:t>PairTree</a:t>
            </a:r>
            <a:r>
              <a:rPr lang="en-GB" dirty="0" smtClean="0"/>
              <a:t> probability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500" y="-749300"/>
            <a:ext cx="8788400" cy="8788400"/>
          </a:xfrm>
          <a:prstGeom prst="rect">
            <a:avLst/>
          </a:prstGeom>
        </p:spPr>
      </p:pic>
      <p:sp>
        <p:nvSpPr>
          <p:cNvPr id="5" name="Arc 4"/>
          <p:cNvSpPr/>
          <p:nvPr/>
        </p:nvSpPr>
        <p:spPr>
          <a:xfrm rot="11476236">
            <a:off x="5156842" y="3632021"/>
            <a:ext cx="1200027" cy="1936083"/>
          </a:xfrm>
          <a:prstGeom prst="arc">
            <a:avLst>
              <a:gd name="adj1" fmla="val 16479544"/>
              <a:gd name="adj2" fmla="val 1008396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c 5"/>
          <p:cNvSpPr/>
          <p:nvPr/>
        </p:nvSpPr>
        <p:spPr>
          <a:xfrm rot="12266665">
            <a:off x="5831449" y="1443453"/>
            <a:ext cx="1200027" cy="1936083"/>
          </a:xfrm>
          <a:prstGeom prst="arc">
            <a:avLst>
              <a:gd name="adj1" fmla="val 17247437"/>
              <a:gd name="adj2" fmla="val 2052701"/>
            </a:avLst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01544" y="4790941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p=38%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89313" y="1814334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p=80% (!)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9309"/>
            <a:ext cx="9144000" cy="4238691"/>
          </a:xfrm>
          <a:prstGeom prst="rect">
            <a:avLst/>
          </a:prstGeom>
        </p:spPr>
      </p:pic>
      <p:sp>
        <p:nvSpPr>
          <p:cNvPr id="5" name="Parallelogram 4"/>
          <p:cNvSpPr/>
          <p:nvPr/>
        </p:nvSpPr>
        <p:spPr>
          <a:xfrm rot="165551">
            <a:off x="1007165" y="4041913"/>
            <a:ext cx="980661" cy="569844"/>
          </a:xfrm>
          <a:prstGeom prst="parallelogram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GB" smtClean="0"/>
              <a:t>West Oxford Street </a:t>
            </a:r>
            <a:r>
              <a:rPr lang="en-GB" dirty="0"/>
              <a:t>C</a:t>
            </a:r>
            <a:r>
              <a:rPr lang="en-GB" smtClean="0"/>
              <a:t>hallenge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311899"/>
            <a:ext cx="7886700" cy="16862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With Low Carbon West Oxford</a:t>
            </a:r>
          </a:p>
          <a:p>
            <a:r>
              <a:rPr lang="en-GB" sz="2400" dirty="0" smtClean="0"/>
              <a:t>5 Streets within a neighbourhood</a:t>
            </a:r>
          </a:p>
          <a:p>
            <a:r>
              <a:rPr lang="en-GB" sz="2400" dirty="0" smtClean="0"/>
              <a:t>High uptake </a:t>
            </a:r>
            <a:r>
              <a:rPr lang="mr-IN" sz="2400" dirty="0" smtClean="0"/>
              <a:t>–</a:t>
            </a:r>
            <a:r>
              <a:rPr lang="en-GB" sz="2400" dirty="0" smtClean="0"/>
              <a:t> 74 people in 28 households (snowballing)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6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West Oxford Street </a:t>
            </a:r>
            <a:r>
              <a:rPr lang="en-GB" dirty="0"/>
              <a:t>C</a:t>
            </a:r>
            <a:r>
              <a:rPr lang="en-GB" smtClean="0"/>
              <a:t>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745297"/>
          </a:xfrm>
        </p:spPr>
        <p:txBody>
          <a:bodyPr/>
          <a:lstStyle/>
          <a:p>
            <a:r>
              <a:rPr lang="en-GB" smtClean="0"/>
              <a:t>Non representative, but diverse sample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65"/>
          <a:stretch/>
        </p:blipFill>
        <p:spPr>
          <a:xfrm>
            <a:off x="143187" y="3525078"/>
            <a:ext cx="4443896" cy="3140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68"/>
          <a:stretch/>
        </p:blipFill>
        <p:spPr>
          <a:xfrm>
            <a:off x="4587083" y="3525078"/>
            <a:ext cx="4440685" cy="31540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3644348"/>
            <a:ext cx="530087" cy="27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9894" y="3172307"/>
            <a:ext cx="890483" cy="74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Age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62183" y="3172307"/>
            <a:ext cx="1324078" cy="74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mtClean="0"/>
              <a:t>Income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8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9836" y="0"/>
            <a:ext cx="46141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787"/>
          <a:stretch/>
        </p:blipFill>
        <p:spPr>
          <a:xfrm>
            <a:off x="3372104" y="1498770"/>
            <a:ext cx="2315464" cy="292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561" y="3404108"/>
            <a:ext cx="38986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This is where the system ends</a:t>
            </a:r>
          </a:p>
          <a:p>
            <a:endParaRPr lang="en-GB" dirty="0"/>
          </a:p>
          <a:p>
            <a:r>
              <a:rPr lang="en-GB" dirty="0" smtClean="0"/>
              <a:t>All kWh are created equal</a:t>
            </a:r>
          </a:p>
          <a:p>
            <a:endParaRPr lang="en-GB" dirty="0"/>
          </a:p>
          <a:p>
            <a:r>
              <a:rPr lang="en-GB" dirty="0" smtClean="0"/>
              <a:t>All kWh are costly (must be charged)</a:t>
            </a:r>
          </a:p>
          <a:p>
            <a:endParaRPr lang="en-GB" dirty="0"/>
          </a:p>
          <a:p>
            <a:r>
              <a:rPr lang="en-GB" dirty="0" smtClean="0"/>
              <a:t>All kWh are polluting (must be avoided)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37355" y="3404108"/>
            <a:ext cx="36199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 smtClean="0"/>
              <a:t>This is where it gets interesting</a:t>
            </a:r>
          </a:p>
          <a:p>
            <a:pPr algn="r"/>
            <a:endParaRPr lang="en-GB" dirty="0"/>
          </a:p>
          <a:p>
            <a:pPr algn="r"/>
            <a:r>
              <a:rPr lang="en-GB" dirty="0" smtClean="0"/>
              <a:t>All energy services are different</a:t>
            </a:r>
          </a:p>
          <a:p>
            <a:pPr algn="r"/>
            <a:endParaRPr lang="en-GB" dirty="0"/>
          </a:p>
          <a:p>
            <a:pPr algn="r"/>
            <a:r>
              <a:rPr lang="en-GB" dirty="0" smtClean="0"/>
              <a:t>Some services are pointless</a:t>
            </a:r>
          </a:p>
          <a:p>
            <a:pPr algn="r"/>
            <a:endParaRPr lang="en-GB" dirty="0"/>
          </a:p>
          <a:p>
            <a:pPr algn="r"/>
            <a:r>
              <a:rPr lang="en-GB" dirty="0" smtClean="0"/>
              <a:t>Some services are very very valuable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72" y="1498770"/>
            <a:ext cx="143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“The system”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93408" y="1498770"/>
            <a:ext cx="14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“The people”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49760" y="236898"/>
            <a:ext cx="2038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smtClean="0"/>
              <a:t>The Problem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6937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103" y="1480378"/>
            <a:ext cx="4982639" cy="45096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1583" y="3419060"/>
            <a:ext cx="2080591" cy="355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51583" y="4147930"/>
            <a:ext cx="2080591" cy="355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51583" y="4890052"/>
            <a:ext cx="2080591" cy="355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551583" y="5634106"/>
            <a:ext cx="2080591" cy="355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28591" y="5632174"/>
            <a:ext cx="251792" cy="355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128591" y="4147930"/>
            <a:ext cx="251792" cy="3558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367875" y="2835964"/>
            <a:ext cx="1328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Observation</a:t>
            </a:r>
          </a:p>
          <a:p>
            <a:r>
              <a:rPr lang="en-GB" sz="1400" dirty="0" smtClean="0"/>
              <a:t>5pm </a:t>
            </a:r>
            <a:r>
              <a:rPr lang="mr-IN" sz="1400" dirty="0" smtClean="0"/>
              <a:t>–</a:t>
            </a:r>
            <a:r>
              <a:rPr lang="en-GB" sz="1400" dirty="0" smtClean="0"/>
              <a:t> 9pm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7875" y="373518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Intervention</a:t>
            </a:r>
          </a:p>
          <a:p>
            <a:r>
              <a:rPr lang="en-GB" sz="1400" dirty="0" smtClean="0"/>
              <a:t>5pm </a:t>
            </a:r>
            <a:r>
              <a:rPr lang="mr-IN" sz="1400" dirty="0" smtClean="0"/>
              <a:t>–</a:t>
            </a:r>
            <a:r>
              <a:rPr lang="en-GB" sz="1400" dirty="0" smtClean="0"/>
              <a:t> 7pm</a:t>
            </a:r>
            <a:endParaRPr lang="en-GB" dirty="0"/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>
            <a:off x="2713115" y="3962400"/>
            <a:ext cx="2415476" cy="363468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96187" y="3073672"/>
            <a:ext cx="1224666" cy="519802"/>
          </a:xfrm>
          <a:prstGeom prst="straightConnector1">
            <a:avLst/>
          </a:prstGeom>
          <a:ln w="412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463964"/>
            <a:ext cx="7497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4 Trial periods </a:t>
            </a:r>
            <a:r>
              <a:rPr lang="mr-IN" sz="4000" dirty="0" smtClean="0"/>
              <a:t>–</a:t>
            </a:r>
            <a:r>
              <a:rPr lang="en-GB" sz="4000" dirty="0" smtClean="0"/>
              <a:t> Sunday to Monday</a:t>
            </a:r>
            <a:endParaRPr lang="en-GB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6090103"/>
            <a:ext cx="434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 drop outs </a:t>
            </a:r>
            <a:r>
              <a:rPr lang="mr-IN" dirty="0" smtClean="0"/>
              <a:t>–</a:t>
            </a:r>
            <a:r>
              <a:rPr lang="en-GB" dirty="0" smtClean="0"/>
              <a:t> only absence due to holidays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3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9766">
            <a:off x="5490008" y="1288457"/>
            <a:ext cx="2998869" cy="424377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0" t="41574" r="31057" b="34072"/>
          <a:stretch/>
        </p:blipFill>
        <p:spPr>
          <a:xfrm>
            <a:off x="940903" y="2336920"/>
            <a:ext cx="3903367" cy="21468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(Watt)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55" t="1" b="11910"/>
          <a:stretch/>
        </p:blipFill>
        <p:spPr>
          <a:xfrm>
            <a:off x="3644348" y="3578087"/>
            <a:ext cx="5191421" cy="2686390"/>
          </a:xfrm>
        </p:spPr>
      </p:pic>
      <p:sp>
        <p:nvSpPr>
          <p:cNvPr id="5" name="TextBox 4"/>
          <p:cNvSpPr txBox="1"/>
          <p:nvPr/>
        </p:nvSpPr>
        <p:spPr>
          <a:xfrm>
            <a:off x="6215306" y="624125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+20%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35246" y="624125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+80%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53502" y="624125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-20%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00308" y="624125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-60%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48272" y="3829878"/>
            <a:ext cx="0" cy="262340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375741" y="5022374"/>
            <a:ext cx="211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Share of Households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6001" y="4077752"/>
            <a:ext cx="234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Relative reduction 15%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38" y="1285461"/>
            <a:ext cx="0" cy="21407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68561" y="336008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+200W</a:t>
            </a:r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529228" y="336008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+400W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3783642" y="336008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-400W</a:t>
            </a:r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4762301" y="3360083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</a:t>
            </a:r>
            <a:r>
              <a:rPr lang="en-GB" dirty="0" smtClean="0"/>
              <a:t>200W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2375741" y="2158232"/>
            <a:ext cx="211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Share of Households</a:t>
            </a:r>
            <a:endParaRPr lang="en-GB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50" b="12110"/>
          <a:stretch/>
        </p:blipFill>
        <p:spPr>
          <a:xfrm flipH="1">
            <a:off x="3284173" y="1138751"/>
            <a:ext cx="5231177" cy="22406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6001" y="2018581"/>
            <a:ext cx="2584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Absolute reduction 109W</a:t>
            </a:r>
          </a:p>
        </p:txBody>
      </p:sp>
    </p:spTree>
    <p:extLst>
      <p:ext uri="{BB962C8B-B14F-4D97-AF65-F5344CB8AC3E}">
        <p14:creationId xmlns:p14="http://schemas.microsoft.com/office/powerpoint/2010/main" val="8394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Response (Activities)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45112" y="3254734"/>
            <a:ext cx="391292" cy="2557669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778515" y="3507545"/>
            <a:ext cx="391292" cy="2304858"/>
          </a:xfrm>
          <a:prstGeom prst="rect">
            <a:avLst/>
          </a:prstGeom>
          <a:solidFill>
            <a:srgbClr val="FF7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11918" y="3224958"/>
            <a:ext cx="391292" cy="2587445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645322" y="3484097"/>
            <a:ext cx="391292" cy="2328306"/>
          </a:xfrm>
          <a:prstGeom prst="rect">
            <a:avLst/>
          </a:prstGeom>
          <a:solidFill>
            <a:srgbClr val="FF7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926408" y="33228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32</a:t>
            </a:r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926408" y="30237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36</a:t>
            </a: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749886" y="3208376"/>
            <a:ext cx="391292" cy="27572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749886" y="3507545"/>
            <a:ext cx="391292" cy="214080"/>
          </a:xfrm>
          <a:prstGeom prst="rect">
            <a:avLst/>
          </a:prstGeom>
          <a:solidFill>
            <a:srgbClr val="FF7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141178" y="342991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Intervention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141178" y="313821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No intervention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995705" y="4429141"/>
            <a:ext cx="1918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Activities reported</a:t>
            </a:r>
          </a:p>
          <a:p>
            <a:r>
              <a:rPr lang="en-GB" dirty="0"/>
              <a:t>p</a:t>
            </a:r>
            <a:r>
              <a:rPr lang="en-GB" dirty="0" smtClean="0"/>
              <a:t>er participant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660588" y="5867679"/>
            <a:ext cx="2369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Trial       1     2      3       4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0856" y="1696287"/>
            <a:ext cx="6436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6616 activities </a:t>
            </a:r>
            <a:r>
              <a:rPr lang="en-GB" sz="2000" dirty="0" smtClean="0"/>
              <a:t>(out of total 27,272)</a:t>
            </a:r>
            <a:endParaRPr lang="en-GB" sz="2000" dirty="0"/>
          </a:p>
          <a:p>
            <a:r>
              <a:rPr lang="en-GB" sz="2000" dirty="0" smtClean="0"/>
              <a:t>Fewer activities reported (performed?) on intervention days</a:t>
            </a:r>
          </a:p>
          <a:p>
            <a:r>
              <a:rPr lang="en-GB" sz="2000" dirty="0" smtClean="0"/>
              <a:t>Fewer participants, too</a:t>
            </a:r>
            <a:r>
              <a:rPr lang="mr-IN" sz="2000" dirty="0" smtClean="0"/>
              <a:t>…</a:t>
            </a:r>
            <a:endParaRPr lang="en-GB" sz="2000" dirty="0"/>
          </a:p>
        </p:txBody>
      </p:sp>
      <p:pic>
        <p:nvPicPr>
          <p:cNvPr id="19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86" y="3822698"/>
            <a:ext cx="2974829" cy="2231122"/>
          </a:xfrm>
        </p:spPr>
      </p:pic>
    </p:spTree>
    <p:extLst>
      <p:ext uri="{BB962C8B-B14F-4D97-AF65-F5344CB8AC3E}">
        <p14:creationId xmlns:p14="http://schemas.microsoft.com/office/powerpoint/2010/main" val="5269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365126"/>
            <a:ext cx="8468750" cy="1325563"/>
          </a:xfrm>
        </p:spPr>
        <p:txBody>
          <a:bodyPr/>
          <a:lstStyle/>
          <a:p>
            <a:r>
              <a:rPr lang="en-GB" dirty="0" smtClean="0"/>
              <a:t>Electricity and enjoyment</a:t>
            </a:r>
            <a:endParaRPr lang="en-GB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680" y="2495513"/>
            <a:ext cx="3015478" cy="29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800" y="617187"/>
            <a:ext cx="2616200" cy="3336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08" y="617187"/>
            <a:ext cx="1508307" cy="29261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08" y="2673867"/>
            <a:ext cx="1692015" cy="1738866"/>
          </a:xfrm>
          <a:prstGeom prst="rect">
            <a:avLst/>
          </a:prstGeom>
        </p:spPr>
      </p:pic>
      <p:pic>
        <p:nvPicPr>
          <p:cNvPr id="1026" name="Picture 2" descr="ildergebnis für google play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5780" y="3946630"/>
            <a:ext cx="2041670" cy="15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45070" y="1746733"/>
            <a:ext cx="2899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future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Download the app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Opt into smart meter use</a:t>
            </a:r>
            <a:endParaRPr lang="en-GB" dirty="0"/>
          </a:p>
        </p:txBody>
      </p:sp>
      <p:pic>
        <p:nvPicPr>
          <p:cNvPr id="8" name="Picture 2" descr="ildergebnis für google 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775" y="2823951"/>
            <a:ext cx="3606800" cy="15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9836" y="0"/>
            <a:ext cx="461416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849760" y="236898"/>
            <a:ext cx="2013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 Solution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828" y="2369066"/>
            <a:ext cx="1853372" cy="1904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760" y="4273757"/>
            <a:ext cx="763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There is value in </a:t>
            </a:r>
            <a:r>
              <a:rPr lang="en-GB" sz="2800" smtClean="0"/>
              <a:t>looking at both sides of the meter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0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210" y="5822505"/>
            <a:ext cx="2116164" cy="84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69" y="5601427"/>
            <a:ext cx="2204348" cy="112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102" y="2034426"/>
            <a:ext cx="1588929" cy="15889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898" y="2034425"/>
            <a:ext cx="1574076" cy="1574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2569" y="3612609"/>
            <a:ext cx="8564746" cy="36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8450" y="3597755"/>
            <a:ext cx="8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Davide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62" y="2034425"/>
            <a:ext cx="1551327" cy="15633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843" y="360850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Marina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0235" y="3597755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Russ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994" y="2023679"/>
            <a:ext cx="1584822" cy="1584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244" y="2034425"/>
            <a:ext cx="1574076" cy="15740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67233" y="3597755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Aven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8819" y="3608501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Adriano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8405" y="2027616"/>
            <a:ext cx="1429555" cy="15808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77492" y="362495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>
                <a:solidFill>
                  <a:prstClr val="black"/>
                </a:solidFill>
              </a:rPr>
              <a:t>Miriam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9601" y="1150408"/>
            <a:ext cx="540385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  <a:buClr>
                <a:srgbClr val="002147"/>
              </a:buClr>
              <a:buSzPct val="80000"/>
              <a:defRPr/>
            </a:pPr>
            <a:r>
              <a:rPr lang="en-GB" sz="3600" b="1" kern="0" dirty="0">
                <a:solidFill>
                  <a:schemeClr val="bg1"/>
                </a:solidFill>
                <a:latin typeface="Arial"/>
                <a:ea typeface="ＭＳ Ｐゴシック"/>
              </a:rPr>
              <a:t>Thank you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84062" y="4275095"/>
            <a:ext cx="8914312" cy="112668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3" name="Picture 11" descr="bioregional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307" y="4429538"/>
            <a:ext cx="973767" cy="97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national-grid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626" y="4772511"/>
            <a:ext cx="1150670" cy="21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moixa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996" y="4693159"/>
            <a:ext cx="917986" cy="44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pili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028" y="4645004"/>
            <a:ext cx="917986" cy="4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demand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399" y="4803873"/>
            <a:ext cx="917986" cy="22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linkoeping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27"/>
          <a:stretch>
            <a:fillRect/>
          </a:stretch>
        </p:blipFill>
        <p:spPr bwMode="auto">
          <a:xfrm>
            <a:off x="7906145" y="4547265"/>
            <a:ext cx="973767" cy="73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4" descr="UKERC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395" y="4674490"/>
            <a:ext cx="917986" cy="4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97" y="4608420"/>
            <a:ext cx="953946" cy="5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20150821_1349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1245394" y="1245394"/>
            <a:ext cx="687863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6" name="Group 3"/>
          <p:cNvGrpSpPr>
            <a:grpSpLocks/>
          </p:cNvGrpSpPr>
          <p:nvPr/>
        </p:nvGrpSpPr>
        <p:grpSpPr bwMode="auto">
          <a:xfrm>
            <a:off x="4978400" y="1987550"/>
            <a:ext cx="3951288" cy="3260725"/>
            <a:chOff x="4978400" y="1987550"/>
            <a:chExt cx="3951288" cy="3260725"/>
          </a:xfrm>
        </p:grpSpPr>
        <p:sp>
          <p:nvSpPr>
            <p:cNvPr id="3" name="Rounded Rectangle 2"/>
            <p:cNvSpPr/>
            <p:nvPr/>
          </p:nvSpPr>
          <p:spPr>
            <a:xfrm>
              <a:off x="4978400" y="1987550"/>
              <a:ext cx="3951288" cy="2989263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89525" y="2386013"/>
              <a:ext cx="3608388" cy="28622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GB" altLang="en-US" sz="6000">
                  <a:solidFill>
                    <a:srgbClr val="28DDD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£ 800,000 </a:t>
              </a:r>
            </a:p>
            <a:p>
              <a:pPr algn="ctr" eaLnBrk="1" hangingPunct="1"/>
              <a:r>
                <a:rPr lang="en-GB" altLang="en-US" sz="6000">
                  <a:solidFill>
                    <a:srgbClr val="28DDD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per MWh</a:t>
              </a:r>
            </a:p>
            <a:p>
              <a:pPr algn="ctr" eaLnBrk="1" hangingPunct="1"/>
              <a:endParaRPr lang="en-GB" altLang="en-US" sz="60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57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097" y="1301858"/>
            <a:ext cx="4356903" cy="5556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108" y="617187"/>
            <a:ext cx="2678686" cy="51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25" r="9821"/>
          <a:stretch/>
        </p:blipFill>
        <p:spPr>
          <a:xfrm>
            <a:off x="0" y="1181100"/>
            <a:ext cx="905256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9" y="2468880"/>
            <a:ext cx="9130182" cy="2491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760" y="571500"/>
            <a:ext cx="2165350" cy="1884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9" y="571500"/>
            <a:ext cx="2184861" cy="1897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1153" y="445770"/>
            <a:ext cx="2080136" cy="2160270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1790027" y="2980303"/>
            <a:ext cx="324718" cy="3697913"/>
          </a:xfrm>
          <a:prstGeom prst="rightBrac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3429" y="5085135"/>
            <a:ext cx="506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9900"/>
                </a:solidFill>
              </a:rPr>
              <a:t>3 selections </a:t>
            </a:r>
            <a:r>
              <a:rPr lang="en-GB" b="1" dirty="0" smtClean="0">
                <a:solidFill>
                  <a:srgbClr val="009900"/>
                </a:solidFill>
                <a:sym typeface="Wingdings"/>
              </a:rPr>
              <a:t> discriminate 216 options (</a:t>
            </a:r>
            <a:r>
              <a:rPr lang="is-IS" b="1" dirty="0" smtClean="0">
                <a:solidFill>
                  <a:srgbClr val="009900"/>
                </a:solidFill>
                <a:sym typeface="Wingdings"/>
              </a:rPr>
              <a:t>…</a:t>
            </a:r>
            <a:r>
              <a:rPr lang="en-GB" b="1" dirty="0" smtClean="0">
                <a:solidFill>
                  <a:srgbClr val="009900"/>
                </a:solidFill>
                <a:sym typeface="Wingdings"/>
              </a:rPr>
              <a:t>1,296</a:t>
            </a:r>
            <a:r>
              <a:rPr lang="is-IS" b="1" dirty="0" smtClean="0">
                <a:solidFill>
                  <a:srgbClr val="009900"/>
                </a:solidFill>
                <a:sym typeface="Wingdings"/>
              </a:rPr>
              <a:t>…)</a:t>
            </a:r>
            <a:endParaRPr lang="en-GB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32" y="1803400"/>
            <a:ext cx="5943600" cy="289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3" y="3933822"/>
            <a:ext cx="2806807" cy="24869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6600" y="134010"/>
            <a:ext cx="6840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Household Load and Activity Profile</a:t>
            </a:r>
            <a:endParaRPr lang="en-GB" sz="3600" dirty="0"/>
          </a:p>
        </p:txBody>
      </p:sp>
      <p:pic>
        <p:nvPicPr>
          <p:cNvPr id="5" name="meterMa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005" y="692018"/>
            <a:ext cx="1581591" cy="2882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460" y="4965571"/>
            <a:ext cx="4710257" cy="1790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0495" y="5086154"/>
            <a:ext cx="1982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Enjoyment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359" y="2756399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Electricity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6549" y="3853929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Activities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5232" y="1130775"/>
            <a:ext cx="5943600" cy="106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Report more – use more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690689"/>
            <a:ext cx="6469574" cy="4852181"/>
          </a:xfrm>
        </p:spPr>
      </p:pic>
    </p:spTree>
    <p:extLst>
      <p:ext uri="{BB962C8B-B14F-4D97-AF65-F5344CB8AC3E}">
        <p14:creationId xmlns:p14="http://schemas.microsoft.com/office/powerpoint/2010/main" val="3488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1" y="327876"/>
            <a:ext cx="7201500" cy="6290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1" y="327876"/>
            <a:ext cx="1541680" cy="11121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91" y="1701800"/>
            <a:ext cx="1762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53% of individuals</a:t>
            </a:r>
          </a:p>
          <a:p>
            <a:r>
              <a:rPr lang="en-GB" sz="1600" dirty="0" smtClean="0"/>
              <a:t>and</a:t>
            </a:r>
          </a:p>
          <a:p>
            <a:r>
              <a:rPr lang="en-GB" sz="1600" dirty="0" smtClean="0"/>
              <a:t>73% of households</a:t>
            </a:r>
          </a:p>
          <a:p>
            <a:r>
              <a:rPr lang="en-GB" sz="1600" dirty="0" smtClean="0"/>
              <a:t>report </a:t>
            </a:r>
          </a:p>
          <a:p>
            <a:r>
              <a:rPr lang="en-GB" sz="1600" dirty="0" smtClean="0"/>
              <a:t>Hot drink / Tea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970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11815</TotalTime>
  <Words>352</Words>
  <Application>Microsoft Macintosh PowerPoint</Application>
  <PresentationFormat>On-screen Show (4:3)</PresentationFormat>
  <Paragraphs>111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Calibri Light</vt:lpstr>
      <vt:lpstr>Helvetica</vt:lpstr>
      <vt:lpstr>Latin Modern Roman Slanted 10</vt:lpstr>
      <vt:lpstr>Mangal</vt:lpstr>
      <vt:lpstr>ＭＳ Ｐゴシック</vt:lpstr>
      <vt:lpstr>Times New Roman</vt:lpstr>
      <vt:lpstr>Wingdings</vt:lpstr>
      <vt:lpstr>Arial</vt:lpstr>
      <vt:lpstr>Office Theme</vt:lpstr>
      <vt:lpstr>Diversity behind the meter machine learning from household activities Phil Grunewald, Marina Diakonova, Aven Satre-Meloy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Report more – use more</vt:lpstr>
      <vt:lpstr>PowerPoint Presentation</vt:lpstr>
      <vt:lpstr>PowerPoint Presentation</vt:lpstr>
      <vt:lpstr>PowerPoint Presentation</vt:lpstr>
      <vt:lpstr>High and low use activities/appliances</vt:lpstr>
      <vt:lpstr>PowerPoint Presentation</vt:lpstr>
      <vt:lpstr>PowerPoint Presentation</vt:lpstr>
      <vt:lpstr>PowerPoint Presentation</vt:lpstr>
      <vt:lpstr>Pair-Tree</vt:lpstr>
      <vt:lpstr>PairTree probability</vt:lpstr>
      <vt:lpstr>West Oxford Street Challenge</vt:lpstr>
      <vt:lpstr>West Oxford Street Challenge</vt:lpstr>
      <vt:lpstr>PowerPoint Presentation</vt:lpstr>
      <vt:lpstr>PowerPoint Presentation</vt:lpstr>
      <vt:lpstr>Response (Watt)</vt:lpstr>
      <vt:lpstr>Response (Activities)</vt:lpstr>
      <vt:lpstr>Electricity and enjoyment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domestic consumers’ energy use  Phil Grunewald </dc:title>
  <dc:creator>Microsoft Office User</dc:creator>
  <cp:lastModifiedBy>Phil Grunewald</cp:lastModifiedBy>
  <cp:revision>216</cp:revision>
  <cp:lastPrinted>2017-02-21T08:26:18Z</cp:lastPrinted>
  <dcterms:created xsi:type="dcterms:W3CDTF">2016-10-25T09:27:21Z</dcterms:created>
  <dcterms:modified xsi:type="dcterms:W3CDTF">2018-09-10T11:39:29Z</dcterms:modified>
</cp:coreProperties>
</file>