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40" r:id="rId2"/>
    <p:sldId id="342" r:id="rId3"/>
    <p:sldId id="343" r:id="rId4"/>
    <p:sldId id="365" r:id="rId5"/>
    <p:sldId id="366" r:id="rId6"/>
    <p:sldId id="367" r:id="rId7"/>
    <p:sldId id="368" r:id="rId8"/>
    <p:sldId id="359" r:id="rId9"/>
    <p:sldId id="360" r:id="rId10"/>
    <p:sldId id="361" r:id="rId11"/>
    <p:sldId id="369" r:id="rId12"/>
    <p:sldId id="371" r:id="rId13"/>
    <p:sldId id="356" r:id="rId14"/>
    <p:sldId id="357" r:id="rId15"/>
    <p:sldId id="372" r:id="rId16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1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737" autoAdjust="0"/>
  </p:normalViewPr>
  <p:slideViewPr>
    <p:cSldViewPr snapToGrid="0">
      <p:cViewPr>
        <p:scale>
          <a:sx n="50" d="100"/>
          <a:sy n="50" d="100"/>
        </p:scale>
        <p:origin x="1834" y="9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F8996-D490-4CF3-9A4C-C618DD0D2F35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84800-7D57-46DC-B75F-1438DE4ED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73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41AED-8E00-4F3F-9E60-5D434AC76F2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253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241E6-2D0A-421A-810E-968ACA6559CD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255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ront_Top_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4218"/>
            <a:ext cx="121920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1143000" y="3429000"/>
            <a:ext cx="1003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 sz="3900" i="0">
              <a:solidFill>
                <a:srgbClr val="C51538"/>
              </a:solidFill>
              <a:latin typeface="Impac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06691-76F9-6D48-9F8A-40C3D6C8204A}" type="datetime1">
              <a:rPr lang="en-US"/>
              <a:pPr>
                <a:defRPr/>
              </a:pPr>
              <a:t>9/11/2018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/>
              <a:t>sdfgafgafga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16000"/>
            <a:ext cx="2520000" cy="7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3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0" y="1943100"/>
            <a:ext cx="4927600" cy="445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248400" y="1943100"/>
            <a:ext cx="4927600" cy="39243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3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0772A-DB53-6041-BA89-E067CE7C1EBC}" type="datetime1">
              <a:rPr lang="en-US"/>
              <a:pPr>
                <a:defRPr/>
              </a:pPr>
              <a:t>9/11/2018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50057-8B0C-E649-A983-EEB589DDC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58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513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24603"/>
            <a:ext cx="172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D54B085-9F67-6749-9E20-BC21D669888E}" type="datetime1">
              <a:rPr lang="en-US"/>
              <a:pPr>
                <a:defRPr/>
              </a:pPr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24603"/>
            <a:ext cx="528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24603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F79743A-2549-1542-8035-600DC2802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39" descr="Second_To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1920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76" y="274638"/>
            <a:ext cx="2318048" cy="6117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7" y="5634996"/>
            <a:ext cx="5303913" cy="132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6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64" charset="-128"/>
          <a:cs typeface="ＭＳ Ｐゴシック" pitchFamily="6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4" charset="0"/>
          <a:ea typeface="ＭＳ Ｐゴシック" pitchFamily="64" charset="-128"/>
          <a:cs typeface="ＭＳ Ｐゴシック" pitchFamily="6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4" charset="0"/>
          <a:ea typeface="ＭＳ Ｐゴシック" pitchFamily="64" charset="-128"/>
          <a:cs typeface="ＭＳ Ｐゴシック" pitchFamily="6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4" charset="0"/>
          <a:ea typeface="ＭＳ Ｐゴシック" pitchFamily="64" charset="-128"/>
          <a:cs typeface="ＭＳ Ｐゴシック" pitchFamily="6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4" charset="0"/>
          <a:ea typeface="ＭＳ Ｐゴシック" pitchFamily="64" charset="-128"/>
          <a:cs typeface="ＭＳ Ｐゴシック" pitchFamily="6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4" charset="0"/>
          <a:ea typeface="ＭＳ Ｐゴシック" pitchFamily="64" charset="-128"/>
          <a:cs typeface="ＭＳ Ｐゴシック" pitchFamily="6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4" charset="0"/>
          <a:ea typeface="ＭＳ Ｐゴシック" pitchFamily="64" charset="-128"/>
          <a:cs typeface="ＭＳ Ｐゴシック" pitchFamily="6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4" charset="0"/>
          <a:ea typeface="ＭＳ Ｐゴシック" pitchFamily="64" charset="-128"/>
          <a:cs typeface="ＭＳ Ｐゴシック" pitchFamily="6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ＭＳ Ｐゴシック" pitchFamily="64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ＭＳ Ｐゴシック" pitchFamily="64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ＭＳ Ｐゴシック" pitchFamily="64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Arial" pitchFamily="34" charset="0"/>
          <a:ea typeface="ＭＳ Ｐゴシック" pitchFamily="64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Arial" pitchFamily="34" charset="0"/>
          <a:ea typeface="ＭＳ Ｐゴシック" pitchFamily="64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eff.hardy@imperial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</a:t>
            </a:r>
            <a:r>
              <a:rPr lang="en-GB" dirty="0"/>
              <a:t>do future utilities need: consent and dissent from incumbents and policy makers in </a:t>
            </a:r>
            <a:r>
              <a:rPr lang="en-GB" dirty="0" smtClean="0"/>
              <a:t>Decision </a:t>
            </a:r>
            <a:r>
              <a:rPr lang="en-GB" dirty="0"/>
              <a:t>T</a:t>
            </a:r>
            <a:r>
              <a:rPr lang="en-GB" dirty="0" smtClean="0"/>
              <a:t>heatres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4761" y="3863898"/>
            <a:ext cx="8534400" cy="1752600"/>
          </a:xfrm>
        </p:spPr>
        <p:txBody>
          <a:bodyPr/>
          <a:lstStyle/>
          <a:p>
            <a:pPr lvl="0" algn="l"/>
            <a:endParaRPr lang="en-GB" sz="1600" dirty="0">
              <a:solidFill>
                <a:prstClr val="black"/>
              </a:solidFill>
            </a:endParaRPr>
          </a:p>
          <a:p>
            <a:pPr lvl="0" algn="l"/>
            <a:r>
              <a:rPr lang="en-GB" sz="1600" b="1" dirty="0" smtClean="0">
                <a:solidFill>
                  <a:prstClr val="black"/>
                </a:solidFill>
              </a:rPr>
              <a:t>Dr Christoph Mazur*</a:t>
            </a:r>
            <a:r>
              <a:rPr lang="en-GB" sz="1600" dirty="0" smtClean="0">
                <a:solidFill>
                  <a:prstClr val="black"/>
                </a:solidFill>
              </a:rPr>
              <a:t>,</a:t>
            </a:r>
            <a:r>
              <a:rPr lang="en-GB" sz="1600" b="1" dirty="0" smtClean="0">
                <a:solidFill>
                  <a:prstClr val="black"/>
                </a:solidFill>
              </a:rPr>
              <a:t> </a:t>
            </a:r>
            <a:r>
              <a:rPr lang="en-GB" sz="1600" dirty="0">
                <a:solidFill>
                  <a:prstClr val="black"/>
                </a:solidFill>
              </a:rPr>
              <a:t>Professor Jillian Anable, Dr Stephen Hall, Dr </a:t>
            </a:r>
            <a:r>
              <a:rPr lang="en-GB" sz="1600" dirty="0" smtClean="0">
                <a:solidFill>
                  <a:prstClr val="black"/>
                </a:solidFill>
              </a:rPr>
              <a:t>Jeffrey Hardy, </a:t>
            </a:r>
            <a:r>
              <a:rPr lang="en-GB" sz="1600" dirty="0">
                <a:solidFill>
                  <a:prstClr val="black"/>
                </a:solidFill>
              </a:rPr>
              <a:t>Dr Mark Workman, Marie-Sophie Wegner &amp; Dr Mark Powell</a:t>
            </a:r>
          </a:p>
          <a:p>
            <a:pPr lvl="0" algn="l"/>
            <a:r>
              <a:rPr lang="en-GB" sz="1600" b="1" dirty="0" smtClean="0">
                <a:solidFill>
                  <a:prstClr val="black"/>
                </a:solidFill>
              </a:rPr>
              <a:t>Research </a:t>
            </a:r>
            <a:r>
              <a:rPr lang="en-GB" sz="1600" b="1" dirty="0">
                <a:solidFill>
                  <a:prstClr val="black"/>
                </a:solidFill>
              </a:rPr>
              <a:t>Fellow</a:t>
            </a:r>
          </a:p>
          <a:p>
            <a:pPr lvl="0" algn="l"/>
            <a:endParaRPr lang="en-GB" sz="1600" dirty="0" smtClean="0">
              <a:solidFill>
                <a:srgbClr val="1F497D">
                  <a:lumMod val="75000"/>
                </a:srgbClr>
              </a:solidFill>
            </a:endParaRPr>
          </a:p>
          <a:p>
            <a:pPr lvl="0" algn="l"/>
            <a:r>
              <a:rPr lang="en-GB" sz="1600" dirty="0" smtClean="0">
                <a:solidFill>
                  <a:srgbClr val="1F497D">
                    <a:lumMod val="75000"/>
                  </a:srgbClr>
                </a:solidFill>
              </a:rPr>
              <a:t>Imperial </a:t>
            </a:r>
            <a:r>
              <a:rPr lang="en-GB" sz="1600" dirty="0">
                <a:solidFill>
                  <a:srgbClr val="1F497D">
                    <a:lumMod val="75000"/>
                  </a:srgbClr>
                </a:solidFill>
              </a:rPr>
              <a:t>College London</a:t>
            </a:r>
          </a:p>
          <a:p>
            <a:pPr lvl="0" algn="l"/>
            <a:r>
              <a:rPr lang="en-GB" sz="1600" dirty="0" smtClean="0">
                <a:solidFill>
                  <a:srgbClr val="1F497D">
                    <a:lumMod val="75000"/>
                  </a:srgbClr>
                </a:solidFill>
                <a:hlinkClick r:id="rId3"/>
              </a:rPr>
              <a:t>Christoph.mazur@imperial.ac.uk</a:t>
            </a:r>
            <a:r>
              <a:rPr lang="en-GB" sz="160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en-GB" sz="1600" dirty="0">
                <a:solidFill>
                  <a:srgbClr val="1F497D">
                    <a:lumMod val="75000"/>
                  </a:srgbClr>
                </a:solidFill>
              </a:rPr>
              <a:t>| </a:t>
            </a:r>
            <a:r>
              <a:rPr lang="en-GB" sz="1600" dirty="0" smtClean="0">
                <a:solidFill>
                  <a:srgbClr val="1F497D">
                    <a:lumMod val="75000"/>
                  </a:srgbClr>
                </a:solidFill>
              </a:rPr>
              <a:t>@</a:t>
            </a:r>
            <a:r>
              <a:rPr lang="en-GB" sz="1600" dirty="0" err="1" smtClean="0">
                <a:solidFill>
                  <a:srgbClr val="1F497D">
                    <a:lumMod val="75000"/>
                  </a:srgbClr>
                </a:solidFill>
              </a:rPr>
              <a:t>christophmazur</a:t>
            </a:r>
            <a:endParaRPr lang="en-GB" sz="1600" dirty="0">
              <a:solidFill>
                <a:srgbClr val="1F497D">
                  <a:lumMod val="75000"/>
                </a:srgb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4737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61" y="239534"/>
            <a:ext cx="9992439" cy="63696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9852000" y="4"/>
            <a:ext cx="2340000" cy="89046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Business Model Generation</a:t>
            </a:r>
          </a:p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(Workshops)</a:t>
            </a:r>
          </a:p>
        </p:txBody>
      </p:sp>
    </p:spTree>
    <p:extLst>
      <p:ext uri="{BB962C8B-B14F-4D97-AF65-F5344CB8AC3E}">
        <p14:creationId xmlns:p14="http://schemas.microsoft.com/office/powerpoint/2010/main" val="2737342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04478"/>
            <a:ext cx="10972800" cy="1143000"/>
          </a:xfrm>
        </p:spPr>
        <p:txBody>
          <a:bodyPr/>
          <a:lstStyle/>
          <a:p>
            <a:r>
              <a:rPr lang="en-GB" dirty="0" smtClean="0"/>
              <a:t>Outputs from the workshops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130040"/>
            <a:ext cx="10972800" cy="2590800"/>
          </a:xfrm>
        </p:spPr>
        <p:txBody>
          <a:bodyPr/>
          <a:lstStyle/>
          <a:p>
            <a:r>
              <a:rPr lang="en-GB" dirty="0" smtClean="0"/>
              <a:t>Decision Theatres:</a:t>
            </a:r>
          </a:p>
          <a:p>
            <a:pPr lvl="1"/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DT with UK Utilities</a:t>
            </a:r>
          </a:p>
          <a:p>
            <a:pPr lvl="1"/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DT with UK Policy Makers</a:t>
            </a:r>
          </a:p>
          <a:p>
            <a:pPr lvl="1"/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DT with EU International Mixed Audience</a:t>
            </a:r>
          </a:p>
          <a:p>
            <a:pPr lvl="1"/>
            <a:r>
              <a:rPr lang="en-GB" dirty="0" smtClean="0"/>
              <a:t>4</a:t>
            </a:r>
            <a:r>
              <a:rPr lang="en-GB" baseline="30000" dirty="0" smtClean="0"/>
              <a:t>th</a:t>
            </a:r>
            <a:r>
              <a:rPr lang="en-GB" dirty="0" smtClean="0"/>
              <a:t> DT </a:t>
            </a:r>
            <a:r>
              <a:rPr lang="en-GB" dirty="0"/>
              <a:t>with </a:t>
            </a:r>
            <a:r>
              <a:rPr lang="en-GB" dirty="0" smtClean="0"/>
              <a:t>US Mixed </a:t>
            </a:r>
            <a:r>
              <a:rPr lang="en-GB" dirty="0"/>
              <a:t>Audience</a:t>
            </a:r>
          </a:p>
          <a:p>
            <a:pPr lvl="1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9852000" y="4"/>
            <a:ext cx="2340000" cy="89046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Expert insights</a:t>
            </a:r>
          </a:p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(Decision Theatres)</a:t>
            </a:r>
          </a:p>
        </p:txBody>
      </p:sp>
    </p:spTree>
    <p:extLst>
      <p:ext uri="{BB962C8B-B14F-4D97-AF65-F5344CB8AC3E}">
        <p14:creationId xmlns:p14="http://schemas.microsoft.com/office/powerpoint/2010/main" val="1195821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Impressions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49"/>
          <a:stretch/>
        </p:blipFill>
        <p:spPr>
          <a:xfrm>
            <a:off x="0" y="1600518"/>
            <a:ext cx="12179827" cy="45869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852000" y="4"/>
            <a:ext cx="2340000" cy="89046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Expert insights</a:t>
            </a:r>
          </a:p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(Decision Theatres)</a:t>
            </a:r>
          </a:p>
        </p:txBody>
      </p:sp>
    </p:spTree>
    <p:extLst>
      <p:ext uri="{BB962C8B-B14F-4D97-AF65-F5344CB8AC3E}">
        <p14:creationId xmlns:p14="http://schemas.microsoft.com/office/powerpoint/2010/main" val="1482009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C28E8D9C-C049-4A60-8E36-2E9CA86C8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dirty="0">
                <a:latin typeface="+mn-lt"/>
              </a:rPr>
              <a:t>Decision </a:t>
            </a:r>
            <a:r>
              <a:rPr lang="en-GB" sz="4800" b="1" dirty="0" smtClean="0">
                <a:latin typeface="+mn-lt"/>
              </a:rPr>
              <a:t>Theatres Results</a:t>
            </a:r>
            <a:endParaRPr lang="en-GB" sz="4800" b="1" dirty="0">
              <a:latin typeface="+mn-lt"/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xmlns="" id="{08FECB80-92C8-47A3-9823-72BBC8BE5E01}"/>
              </a:ext>
            </a:extLst>
          </p:cNvPr>
          <p:cNvSpPr/>
          <p:nvPr/>
        </p:nvSpPr>
        <p:spPr>
          <a:xfrm>
            <a:off x="2455180" y="2114025"/>
            <a:ext cx="9591413" cy="801439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xmlns="" id="{8B068457-89BF-4B46-84BD-0E4D672AA3C1}"/>
              </a:ext>
            </a:extLst>
          </p:cNvPr>
          <p:cNvSpPr txBox="1">
            <a:spLocks/>
          </p:cNvSpPr>
          <p:nvPr/>
        </p:nvSpPr>
        <p:spPr>
          <a:xfrm>
            <a:off x="2507935" y="1600587"/>
            <a:ext cx="1752600" cy="6397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ＭＳ Ｐゴシック" pitchFamily="64" charset="-128"/>
                <a:cs typeface="Arial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64" charset="-128"/>
                <a:cs typeface="Arial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pitchFamily="64" charset="-128"/>
                <a:cs typeface="Arial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64" charset="-128"/>
                <a:cs typeface="Arial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64" charset="-128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700" b="1" dirty="0"/>
              <a:t>UK Utilities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xmlns="" id="{1827D5AF-22E4-4493-9B3A-9860E9532578}"/>
              </a:ext>
            </a:extLst>
          </p:cNvPr>
          <p:cNvSpPr txBox="1">
            <a:spLocks/>
          </p:cNvSpPr>
          <p:nvPr/>
        </p:nvSpPr>
        <p:spPr>
          <a:xfrm>
            <a:off x="4911730" y="1604243"/>
            <a:ext cx="1752600" cy="6397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ＭＳ Ｐゴシック" pitchFamily="64" charset="-128"/>
                <a:cs typeface="Arial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64" charset="-128"/>
                <a:cs typeface="Arial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pitchFamily="64" charset="-128"/>
                <a:cs typeface="Arial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64" charset="-128"/>
                <a:cs typeface="Arial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64" charset="-128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700" b="1" dirty="0"/>
              <a:t>UK Policy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xmlns="" id="{44EF6A98-D057-4927-92B8-02EE298E63D0}"/>
              </a:ext>
            </a:extLst>
          </p:cNvPr>
          <p:cNvSpPr txBox="1">
            <a:spLocks/>
          </p:cNvSpPr>
          <p:nvPr/>
        </p:nvSpPr>
        <p:spPr>
          <a:xfrm>
            <a:off x="7368281" y="1501777"/>
            <a:ext cx="1752600" cy="639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ＭＳ Ｐゴシック" pitchFamily="64" charset="-128"/>
                <a:cs typeface="Arial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64" charset="-128"/>
                <a:cs typeface="Arial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pitchFamily="64" charset="-128"/>
                <a:cs typeface="Arial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64" charset="-128"/>
                <a:cs typeface="Arial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64" charset="-128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700" b="1" dirty="0"/>
              <a:t>International</a:t>
            </a:r>
          </a:p>
          <a:p>
            <a:pPr marL="0" indent="0">
              <a:buNone/>
            </a:pPr>
            <a:r>
              <a:rPr lang="en-GB" sz="1700" b="1" dirty="0"/>
              <a:t>(EU)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xmlns="" id="{ABBECC44-651E-42C3-A7E8-9F3DE663CA44}"/>
              </a:ext>
            </a:extLst>
          </p:cNvPr>
          <p:cNvSpPr txBox="1">
            <a:spLocks/>
          </p:cNvSpPr>
          <p:nvPr/>
        </p:nvSpPr>
        <p:spPr>
          <a:xfrm>
            <a:off x="9931118" y="1501777"/>
            <a:ext cx="1752600" cy="639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ＭＳ Ｐゴシック" pitchFamily="64" charset="-128"/>
                <a:cs typeface="Arial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64" charset="-128"/>
                <a:cs typeface="Arial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pitchFamily="64" charset="-128"/>
                <a:cs typeface="Arial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64" charset="-128"/>
                <a:cs typeface="Arial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64" charset="-128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700" b="1" dirty="0"/>
              <a:t>International</a:t>
            </a:r>
          </a:p>
          <a:p>
            <a:pPr marL="0" indent="0">
              <a:buNone/>
            </a:pPr>
            <a:r>
              <a:rPr lang="en-GB" sz="1700" b="1" dirty="0"/>
              <a:t>(US)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B426591-734C-4A23-9385-0C9A5A2C1F65}"/>
              </a:ext>
            </a:extLst>
          </p:cNvPr>
          <p:cNvSpPr txBox="1"/>
          <p:nvPr/>
        </p:nvSpPr>
        <p:spPr>
          <a:xfrm>
            <a:off x="609600" y="2182197"/>
            <a:ext cx="1610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itchFamily="34" charset="0"/>
                <a:cs typeface="Arial" pitchFamily="34" charset="0"/>
              </a:rPr>
              <a:t>Markets and innovation</a:t>
            </a:r>
            <a:endParaRPr lang="en-GB" sz="1600" b="1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A6AC09F-13CD-4BAA-9081-2F84727A40BF}"/>
              </a:ext>
            </a:extLst>
          </p:cNvPr>
          <p:cNvSpPr txBox="1"/>
          <p:nvPr/>
        </p:nvSpPr>
        <p:spPr>
          <a:xfrm>
            <a:off x="608298" y="3954535"/>
            <a:ext cx="1610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0" dirty="0">
                <a:latin typeface="Arial" pitchFamily="34" charset="0"/>
                <a:cs typeface="Arial" pitchFamily="34" charset="0"/>
              </a:rPr>
              <a:t>Consumer benefits and protection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235CFCA-DC8F-4C03-849C-A617354BAF74}"/>
              </a:ext>
            </a:extLst>
          </p:cNvPr>
          <p:cNvSpPr txBox="1"/>
          <p:nvPr/>
        </p:nvSpPr>
        <p:spPr>
          <a:xfrm>
            <a:off x="608298" y="4978376"/>
            <a:ext cx="1610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0" dirty="0">
                <a:latin typeface="Arial" pitchFamily="34" charset="0"/>
                <a:cs typeface="Arial" pitchFamily="34" charset="0"/>
              </a:rPr>
              <a:t>Transport and heat strategy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17D96EA-1E09-4044-BDEA-639D2CA630C5}"/>
              </a:ext>
            </a:extLst>
          </p:cNvPr>
          <p:cNvSpPr txBox="1"/>
          <p:nvPr/>
        </p:nvSpPr>
        <p:spPr>
          <a:xfrm>
            <a:off x="608298" y="3008375"/>
            <a:ext cx="1610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0" dirty="0">
                <a:latin typeface="Arial" pitchFamily="34" charset="0"/>
                <a:cs typeface="Arial" pitchFamily="34" charset="0"/>
              </a:rPr>
              <a:t>Simpler regulatory framework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283AD60-AC2F-4CD5-B765-72E158F92AC5}"/>
              </a:ext>
            </a:extLst>
          </p:cNvPr>
          <p:cNvSpPr/>
          <p:nvPr/>
        </p:nvSpPr>
        <p:spPr>
          <a:xfrm>
            <a:off x="2507935" y="2114025"/>
            <a:ext cx="21867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200" dirty="0">
                <a:solidFill>
                  <a:schemeClr val="bg1"/>
                </a:solidFill>
              </a:rPr>
              <a:t>“The regulatory framework needs to adapt so that new products and services can emerge”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CA8B7CE-8D0D-4462-9088-64FA64D75624}"/>
              </a:ext>
            </a:extLst>
          </p:cNvPr>
          <p:cNvSpPr/>
          <p:nvPr/>
        </p:nvSpPr>
        <p:spPr>
          <a:xfrm>
            <a:off x="4603648" y="2092753"/>
            <a:ext cx="218673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050" dirty="0">
                <a:solidFill>
                  <a:schemeClr val="bg1"/>
                </a:solidFill>
              </a:rPr>
              <a:t>“Create markets, including for flexibility, that are accessible, cost reflective, transparent and technology/business model agnostic.”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6424EA9-5A61-46CA-9D4E-D8DEAF632BA2}"/>
              </a:ext>
            </a:extLst>
          </p:cNvPr>
          <p:cNvSpPr/>
          <p:nvPr/>
        </p:nvSpPr>
        <p:spPr>
          <a:xfrm>
            <a:off x="7223103" y="2272370"/>
            <a:ext cx="2186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200" dirty="0">
                <a:solidFill>
                  <a:schemeClr val="bg1"/>
                </a:solidFill>
              </a:rPr>
              <a:t>Enable flexibility services on an open platform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EB1A87D-84A2-4039-A5F4-D479C6DB20A8}"/>
              </a:ext>
            </a:extLst>
          </p:cNvPr>
          <p:cNvSpPr/>
          <p:nvPr/>
        </p:nvSpPr>
        <p:spPr>
          <a:xfrm>
            <a:off x="9698784" y="2114025"/>
            <a:ext cx="218673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050" dirty="0">
                <a:solidFill>
                  <a:schemeClr val="bg1"/>
                </a:solidFill>
              </a:rPr>
              <a:t>We need to create open, data driven platforms to provide actionable evidence to improve &amp; develop energy system (management) tools and regulations</a:t>
            </a: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xmlns="" id="{F6742916-D38A-4EDC-8309-7D461816B06E}"/>
              </a:ext>
            </a:extLst>
          </p:cNvPr>
          <p:cNvSpPr/>
          <p:nvPr/>
        </p:nvSpPr>
        <p:spPr>
          <a:xfrm>
            <a:off x="2455178" y="3037933"/>
            <a:ext cx="9591413" cy="801439"/>
          </a:xfrm>
          <a:prstGeom prst="homePlat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xmlns="" id="{93BB7E8C-637A-43AE-B31B-C8C10277BA04}"/>
              </a:ext>
            </a:extLst>
          </p:cNvPr>
          <p:cNvSpPr/>
          <p:nvPr/>
        </p:nvSpPr>
        <p:spPr>
          <a:xfrm>
            <a:off x="2427396" y="3972514"/>
            <a:ext cx="9591413" cy="801439"/>
          </a:xfrm>
          <a:prstGeom prst="homePlat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row: Pentagon 27">
            <a:extLst>
              <a:ext uri="{FF2B5EF4-FFF2-40B4-BE49-F238E27FC236}">
                <a16:creationId xmlns:a16="http://schemas.microsoft.com/office/drawing/2014/main" xmlns="" id="{4221B660-6AB6-4DC2-A53B-6B321E5479F8}"/>
              </a:ext>
            </a:extLst>
          </p:cNvPr>
          <p:cNvSpPr/>
          <p:nvPr/>
        </p:nvSpPr>
        <p:spPr>
          <a:xfrm>
            <a:off x="2455179" y="4885749"/>
            <a:ext cx="9591413" cy="801439"/>
          </a:xfrm>
          <a:prstGeom prst="homePlate">
            <a:avLst/>
          </a:prstGeom>
          <a:solidFill>
            <a:srgbClr val="EF15D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Pentagon 28">
            <a:extLst>
              <a:ext uri="{FF2B5EF4-FFF2-40B4-BE49-F238E27FC236}">
                <a16:creationId xmlns:a16="http://schemas.microsoft.com/office/drawing/2014/main" xmlns="" id="{94E0EEDE-DF70-4DAB-8A83-B9F38B7BB037}"/>
              </a:ext>
            </a:extLst>
          </p:cNvPr>
          <p:cNvSpPr/>
          <p:nvPr/>
        </p:nvSpPr>
        <p:spPr>
          <a:xfrm>
            <a:off x="2455180" y="5809656"/>
            <a:ext cx="9591413" cy="801439"/>
          </a:xfrm>
          <a:prstGeom prst="homePlat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E8335DD-FD1A-4FE3-B73F-7546C29D2D82}"/>
              </a:ext>
            </a:extLst>
          </p:cNvPr>
          <p:cNvSpPr txBox="1"/>
          <p:nvPr/>
        </p:nvSpPr>
        <p:spPr>
          <a:xfrm>
            <a:off x="608298" y="5917987"/>
            <a:ext cx="1610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0" dirty="0">
                <a:latin typeface="Arial" pitchFamily="34" charset="0"/>
                <a:cs typeface="Arial" pitchFamily="34" charset="0"/>
              </a:rPr>
              <a:t>Carbon pricing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8B361CC5-3712-4E53-8C3C-A251DEB38936}"/>
              </a:ext>
            </a:extLst>
          </p:cNvPr>
          <p:cNvSpPr/>
          <p:nvPr/>
        </p:nvSpPr>
        <p:spPr>
          <a:xfrm>
            <a:off x="2507935" y="3115486"/>
            <a:ext cx="2095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200" dirty="0">
                <a:solidFill>
                  <a:schemeClr val="bg1"/>
                </a:solidFill>
              </a:rPr>
              <a:t>“We need a simpler institutional framework to support the energy transition”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A65A9D26-C7BA-46CF-BA20-5D80EB4E7D60}"/>
              </a:ext>
            </a:extLst>
          </p:cNvPr>
          <p:cNvSpPr/>
          <p:nvPr/>
        </p:nvSpPr>
        <p:spPr>
          <a:xfrm>
            <a:off x="4568243" y="3115467"/>
            <a:ext cx="2095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200" dirty="0">
                <a:solidFill>
                  <a:schemeClr val="bg1"/>
                </a:solidFill>
              </a:rPr>
              <a:t>“Ofgem moves to principles based regulation across the supply chain.”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E262A5EF-C349-4F65-A6D9-47DFF65C66CC}"/>
              </a:ext>
            </a:extLst>
          </p:cNvPr>
          <p:cNvSpPr/>
          <p:nvPr/>
        </p:nvSpPr>
        <p:spPr>
          <a:xfrm>
            <a:off x="9698784" y="3023153"/>
            <a:ext cx="20957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200" dirty="0">
                <a:solidFill>
                  <a:schemeClr val="bg1"/>
                </a:solidFill>
              </a:rPr>
              <a:t>“We need to reduce regulatory barriers to drive market innovation and efficiency”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0D7D31A5-4752-4E52-8D86-B920E15F1E88}"/>
              </a:ext>
            </a:extLst>
          </p:cNvPr>
          <p:cNvSpPr/>
          <p:nvPr/>
        </p:nvSpPr>
        <p:spPr>
          <a:xfrm>
            <a:off x="2505014" y="3983364"/>
            <a:ext cx="20957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100" dirty="0">
                <a:solidFill>
                  <a:schemeClr val="bg1"/>
                </a:solidFill>
              </a:rPr>
              <a:t>“New markets need to develop to allow customers to benefit from flexibility, while maintaining an acceptable social contract 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5ABAF9DB-5DDA-4A65-A46F-059644F3E2AB}"/>
              </a:ext>
            </a:extLst>
          </p:cNvPr>
          <p:cNvSpPr/>
          <p:nvPr/>
        </p:nvSpPr>
        <p:spPr>
          <a:xfrm>
            <a:off x="4600727" y="4039394"/>
            <a:ext cx="2095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200" dirty="0">
                <a:solidFill>
                  <a:schemeClr val="bg1"/>
                </a:solidFill>
              </a:rPr>
              <a:t>“Customers should be protected from innovation by a fall back mechanism.”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E68452A4-CA91-4201-9A5E-DB6BD93DC510}"/>
              </a:ext>
            </a:extLst>
          </p:cNvPr>
          <p:cNvSpPr/>
          <p:nvPr/>
        </p:nvSpPr>
        <p:spPr>
          <a:xfrm>
            <a:off x="9698783" y="3927724"/>
            <a:ext cx="209571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100" dirty="0">
                <a:solidFill>
                  <a:schemeClr val="bg1"/>
                </a:solidFill>
              </a:rPr>
              <a:t>“We need to design and operate an equitable consumer-oriented market to ensure consumer engagement and fair access to energy”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85D762FA-7045-4C0E-86BF-E743B38F4D2B}"/>
              </a:ext>
            </a:extLst>
          </p:cNvPr>
          <p:cNvSpPr/>
          <p:nvPr/>
        </p:nvSpPr>
        <p:spPr>
          <a:xfrm>
            <a:off x="2505014" y="5086210"/>
            <a:ext cx="2095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200" dirty="0">
                <a:solidFill>
                  <a:schemeClr val="bg1"/>
                </a:solidFill>
              </a:rPr>
              <a:t>“We need a national strategy for the electrification of heat”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32E28CA6-5FAF-491F-9439-A3A1D0DCA8FC}"/>
              </a:ext>
            </a:extLst>
          </p:cNvPr>
          <p:cNvSpPr/>
          <p:nvPr/>
        </p:nvSpPr>
        <p:spPr>
          <a:xfrm>
            <a:off x="7223102" y="4991722"/>
            <a:ext cx="209571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100" dirty="0">
                <a:solidFill>
                  <a:schemeClr val="bg1"/>
                </a:solidFill>
              </a:rPr>
              <a:t>“Commit to a national energy vision 2050, including transport and heat, with roadmap. “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1652428B-08B8-4DA3-A3C1-49DCDA6DDA67}"/>
              </a:ext>
            </a:extLst>
          </p:cNvPr>
          <p:cNvSpPr/>
          <p:nvPr/>
        </p:nvSpPr>
        <p:spPr>
          <a:xfrm>
            <a:off x="2472529" y="5809656"/>
            <a:ext cx="20957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100" dirty="0">
                <a:solidFill>
                  <a:schemeClr val="bg1"/>
                </a:solidFill>
              </a:rPr>
              <a:t>“There must be long term certainty about UK carbon pricing that is compatible with the Paris agreement”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0622D58D-035B-4E77-925F-354450286F82}"/>
              </a:ext>
            </a:extLst>
          </p:cNvPr>
          <p:cNvSpPr/>
          <p:nvPr/>
        </p:nvSpPr>
        <p:spPr>
          <a:xfrm>
            <a:off x="7223102" y="5815440"/>
            <a:ext cx="20957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100" dirty="0">
                <a:solidFill>
                  <a:schemeClr val="bg1"/>
                </a:solidFill>
              </a:rPr>
              <a:t>“Decide and communicate: Are we going for low carbon capacity markets or energy only market with sufficient carbon price?”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55875E09-3A8B-4EA5-9836-4BC1EC7E2D2A}"/>
              </a:ext>
            </a:extLst>
          </p:cNvPr>
          <p:cNvSpPr/>
          <p:nvPr/>
        </p:nvSpPr>
        <p:spPr>
          <a:xfrm>
            <a:off x="9744291" y="5818699"/>
            <a:ext cx="209571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900" dirty="0">
                <a:solidFill>
                  <a:schemeClr val="bg1"/>
                </a:solidFill>
              </a:rPr>
              <a:t>“We need to place incentives &amp; penalties on energy &amp; carbon use, down to the individual level to spur investment in clean energy technology and to meet carbon targets”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852000" y="4"/>
            <a:ext cx="2340000" cy="89046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Expert insights</a:t>
            </a:r>
          </a:p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(Decision Theatres)</a:t>
            </a:r>
          </a:p>
        </p:txBody>
      </p:sp>
    </p:spTree>
    <p:extLst>
      <p:ext uri="{BB962C8B-B14F-4D97-AF65-F5344CB8AC3E}">
        <p14:creationId xmlns:p14="http://schemas.microsoft.com/office/powerpoint/2010/main" val="701088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374A5C-3AEA-4A9B-A4C4-05DF097C1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28600" y="1529418"/>
            <a:ext cx="11765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results show that there is substantial but not universal agreement on the 5 priorities for change, these are: </a:t>
            </a:r>
            <a:endParaRPr lang="en-GB" sz="32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32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5963" indent="-533400">
              <a:buAutoNum type="arabicParenBoth"/>
            </a:pP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transparent commitment to carbon pricing. </a:t>
            </a:r>
          </a:p>
          <a:p>
            <a:pPr marL="715963" indent="-533400">
              <a:buAutoNum type="arabicParenBoth"/>
            </a:pP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clear strategy on transport </a:t>
            </a:r>
            <a:r>
              <a:rPr lang="en-GB" sz="32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heat. </a:t>
            </a:r>
            <a:endParaRPr lang="en-GB" sz="32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5963" indent="-533400">
              <a:buAutoNum type="arabicParenBoth"/>
            </a:pP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Controlling 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consumer risk. </a:t>
            </a:r>
            <a:endParaRPr lang="en-GB" sz="32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5963" indent="-533400">
              <a:buAutoNum type="arabicParenBoth"/>
            </a:pP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reformed regulatory framework across the supply chain. </a:t>
            </a:r>
            <a:endParaRPr lang="en-GB" sz="32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5963" indent="-533400">
              <a:buAutoNum type="arabicParenBoth"/>
            </a:pP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framework and platform that allows new energy services to emerge. </a:t>
            </a:r>
            <a:endParaRPr lang="en-GB" sz="3200" dirty="0"/>
          </a:p>
        </p:txBody>
      </p:sp>
      <p:sp>
        <p:nvSpPr>
          <p:cNvPr id="5" name="Rectangle 4"/>
          <p:cNvSpPr/>
          <p:nvPr/>
        </p:nvSpPr>
        <p:spPr>
          <a:xfrm>
            <a:off x="9852000" y="4"/>
            <a:ext cx="2340000" cy="89046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Expert insights</a:t>
            </a:r>
          </a:p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(Decision Theatres)</a:t>
            </a:r>
          </a:p>
        </p:txBody>
      </p:sp>
    </p:spTree>
    <p:extLst>
      <p:ext uri="{BB962C8B-B14F-4D97-AF65-F5344CB8AC3E}">
        <p14:creationId xmlns:p14="http://schemas.microsoft.com/office/powerpoint/2010/main" val="3745809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C28E8D9C-C049-4A60-8E36-2E9CA86C8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dirty="0" smtClean="0">
                <a:latin typeface="+mn-lt"/>
              </a:rPr>
              <a:t>Thanks</a:t>
            </a:r>
            <a:endParaRPr lang="en-GB" sz="4800" b="1" dirty="0">
              <a:latin typeface="+mn-lt"/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xmlns="" id="{08FECB80-92C8-47A3-9823-72BBC8BE5E01}"/>
              </a:ext>
            </a:extLst>
          </p:cNvPr>
          <p:cNvSpPr/>
          <p:nvPr/>
        </p:nvSpPr>
        <p:spPr>
          <a:xfrm>
            <a:off x="2455180" y="2114025"/>
            <a:ext cx="9591413" cy="801439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xmlns="" id="{8B068457-89BF-4B46-84BD-0E4D672AA3C1}"/>
              </a:ext>
            </a:extLst>
          </p:cNvPr>
          <p:cNvSpPr txBox="1">
            <a:spLocks/>
          </p:cNvSpPr>
          <p:nvPr/>
        </p:nvSpPr>
        <p:spPr>
          <a:xfrm>
            <a:off x="2507935" y="1600587"/>
            <a:ext cx="1752600" cy="6397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ＭＳ Ｐゴシック" pitchFamily="64" charset="-128"/>
                <a:cs typeface="Arial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64" charset="-128"/>
                <a:cs typeface="Arial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pitchFamily="64" charset="-128"/>
                <a:cs typeface="Arial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64" charset="-128"/>
                <a:cs typeface="Arial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64" charset="-128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700" b="1" dirty="0"/>
              <a:t>UK Utilities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xmlns="" id="{1827D5AF-22E4-4493-9B3A-9860E9532578}"/>
              </a:ext>
            </a:extLst>
          </p:cNvPr>
          <p:cNvSpPr txBox="1">
            <a:spLocks/>
          </p:cNvSpPr>
          <p:nvPr/>
        </p:nvSpPr>
        <p:spPr>
          <a:xfrm>
            <a:off x="4911730" y="1604243"/>
            <a:ext cx="1752600" cy="6397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ＭＳ Ｐゴシック" pitchFamily="64" charset="-128"/>
                <a:cs typeface="Arial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64" charset="-128"/>
                <a:cs typeface="Arial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pitchFamily="64" charset="-128"/>
                <a:cs typeface="Arial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64" charset="-128"/>
                <a:cs typeface="Arial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64" charset="-128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700" b="1" dirty="0"/>
              <a:t>UK Policy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xmlns="" id="{44EF6A98-D057-4927-92B8-02EE298E63D0}"/>
              </a:ext>
            </a:extLst>
          </p:cNvPr>
          <p:cNvSpPr txBox="1">
            <a:spLocks/>
          </p:cNvSpPr>
          <p:nvPr/>
        </p:nvSpPr>
        <p:spPr>
          <a:xfrm>
            <a:off x="7368281" y="1501777"/>
            <a:ext cx="1752600" cy="639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ＭＳ Ｐゴシック" pitchFamily="64" charset="-128"/>
                <a:cs typeface="Arial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64" charset="-128"/>
                <a:cs typeface="Arial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pitchFamily="64" charset="-128"/>
                <a:cs typeface="Arial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64" charset="-128"/>
                <a:cs typeface="Arial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64" charset="-128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700" b="1" dirty="0"/>
              <a:t>International</a:t>
            </a:r>
          </a:p>
          <a:p>
            <a:pPr marL="0" indent="0">
              <a:buNone/>
            </a:pPr>
            <a:r>
              <a:rPr lang="en-GB" sz="1700" b="1" dirty="0"/>
              <a:t>(EU)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xmlns="" id="{ABBECC44-651E-42C3-A7E8-9F3DE663CA44}"/>
              </a:ext>
            </a:extLst>
          </p:cNvPr>
          <p:cNvSpPr txBox="1">
            <a:spLocks/>
          </p:cNvSpPr>
          <p:nvPr/>
        </p:nvSpPr>
        <p:spPr>
          <a:xfrm>
            <a:off x="9931118" y="1501777"/>
            <a:ext cx="1752600" cy="639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ＭＳ Ｐゴシック" pitchFamily="64" charset="-128"/>
                <a:cs typeface="Arial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64" charset="-128"/>
                <a:cs typeface="Arial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pitchFamily="64" charset="-128"/>
                <a:cs typeface="Arial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64" charset="-128"/>
                <a:cs typeface="Arial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ＭＳ Ｐゴシック" pitchFamily="64" charset="-128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700" b="1" dirty="0"/>
              <a:t>International</a:t>
            </a:r>
          </a:p>
          <a:p>
            <a:pPr marL="0" indent="0">
              <a:buNone/>
            </a:pPr>
            <a:r>
              <a:rPr lang="en-GB" sz="1700" b="1" dirty="0"/>
              <a:t>(US)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B426591-734C-4A23-9385-0C9A5A2C1F65}"/>
              </a:ext>
            </a:extLst>
          </p:cNvPr>
          <p:cNvSpPr txBox="1"/>
          <p:nvPr/>
        </p:nvSpPr>
        <p:spPr>
          <a:xfrm>
            <a:off x="609600" y="2182197"/>
            <a:ext cx="1610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itchFamily="34" charset="0"/>
                <a:cs typeface="Arial" pitchFamily="34" charset="0"/>
              </a:rPr>
              <a:t>Markets and innovation</a:t>
            </a:r>
            <a:endParaRPr lang="en-GB" sz="1600" b="1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A6AC09F-13CD-4BAA-9081-2F84727A40BF}"/>
              </a:ext>
            </a:extLst>
          </p:cNvPr>
          <p:cNvSpPr txBox="1"/>
          <p:nvPr/>
        </p:nvSpPr>
        <p:spPr>
          <a:xfrm>
            <a:off x="608298" y="3954535"/>
            <a:ext cx="1610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0" dirty="0">
                <a:latin typeface="Arial" pitchFamily="34" charset="0"/>
                <a:cs typeface="Arial" pitchFamily="34" charset="0"/>
              </a:rPr>
              <a:t>Consumer benefits and protection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235CFCA-DC8F-4C03-849C-A617354BAF74}"/>
              </a:ext>
            </a:extLst>
          </p:cNvPr>
          <p:cNvSpPr txBox="1"/>
          <p:nvPr/>
        </p:nvSpPr>
        <p:spPr>
          <a:xfrm>
            <a:off x="608298" y="4978376"/>
            <a:ext cx="1610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0" dirty="0">
                <a:latin typeface="Arial" pitchFamily="34" charset="0"/>
                <a:cs typeface="Arial" pitchFamily="34" charset="0"/>
              </a:rPr>
              <a:t>Transport and heat strategy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17D96EA-1E09-4044-BDEA-639D2CA630C5}"/>
              </a:ext>
            </a:extLst>
          </p:cNvPr>
          <p:cNvSpPr txBox="1"/>
          <p:nvPr/>
        </p:nvSpPr>
        <p:spPr>
          <a:xfrm>
            <a:off x="608298" y="3008375"/>
            <a:ext cx="1610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0" dirty="0">
                <a:latin typeface="Arial" pitchFamily="34" charset="0"/>
                <a:cs typeface="Arial" pitchFamily="34" charset="0"/>
              </a:rPr>
              <a:t>Simpler regulatory framework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283AD60-AC2F-4CD5-B765-72E158F92AC5}"/>
              </a:ext>
            </a:extLst>
          </p:cNvPr>
          <p:cNvSpPr/>
          <p:nvPr/>
        </p:nvSpPr>
        <p:spPr>
          <a:xfrm>
            <a:off x="2507935" y="2114025"/>
            <a:ext cx="21867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200" dirty="0">
                <a:solidFill>
                  <a:schemeClr val="bg1"/>
                </a:solidFill>
              </a:rPr>
              <a:t>“The regulatory framework needs to adapt so that new products and services can emerge”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CA8B7CE-8D0D-4462-9088-64FA64D75624}"/>
              </a:ext>
            </a:extLst>
          </p:cNvPr>
          <p:cNvSpPr/>
          <p:nvPr/>
        </p:nvSpPr>
        <p:spPr>
          <a:xfrm>
            <a:off x="4603648" y="2092753"/>
            <a:ext cx="218673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050" dirty="0">
                <a:solidFill>
                  <a:schemeClr val="bg1"/>
                </a:solidFill>
              </a:rPr>
              <a:t>“Create markets, including for flexibility, that are accessible, cost reflective, transparent and technology/business model agnostic.”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6424EA9-5A61-46CA-9D4E-D8DEAF632BA2}"/>
              </a:ext>
            </a:extLst>
          </p:cNvPr>
          <p:cNvSpPr/>
          <p:nvPr/>
        </p:nvSpPr>
        <p:spPr>
          <a:xfrm>
            <a:off x="7223103" y="2272370"/>
            <a:ext cx="2186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200" dirty="0">
                <a:solidFill>
                  <a:schemeClr val="bg1"/>
                </a:solidFill>
              </a:rPr>
              <a:t>Enable flexibility services on an open platform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EB1A87D-84A2-4039-A5F4-D479C6DB20A8}"/>
              </a:ext>
            </a:extLst>
          </p:cNvPr>
          <p:cNvSpPr/>
          <p:nvPr/>
        </p:nvSpPr>
        <p:spPr>
          <a:xfrm>
            <a:off x="9698784" y="2114025"/>
            <a:ext cx="218673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050" dirty="0">
                <a:solidFill>
                  <a:schemeClr val="bg1"/>
                </a:solidFill>
              </a:rPr>
              <a:t>We need to create open, data driven platforms to provide actionable evidence to improve &amp; develop energy system (management) tools and regulations</a:t>
            </a: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xmlns="" id="{F6742916-D38A-4EDC-8309-7D461816B06E}"/>
              </a:ext>
            </a:extLst>
          </p:cNvPr>
          <p:cNvSpPr/>
          <p:nvPr/>
        </p:nvSpPr>
        <p:spPr>
          <a:xfrm>
            <a:off x="2455178" y="3037933"/>
            <a:ext cx="9591413" cy="801439"/>
          </a:xfrm>
          <a:prstGeom prst="homePlat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xmlns="" id="{93BB7E8C-637A-43AE-B31B-C8C10277BA04}"/>
              </a:ext>
            </a:extLst>
          </p:cNvPr>
          <p:cNvSpPr/>
          <p:nvPr/>
        </p:nvSpPr>
        <p:spPr>
          <a:xfrm>
            <a:off x="2427396" y="3972514"/>
            <a:ext cx="9591413" cy="801439"/>
          </a:xfrm>
          <a:prstGeom prst="homePlat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row: Pentagon 27">
            <a:extLst>
              <a:ext uri="{FF2B5EF4-FFF2-40B4-BE49-F238E27FC236}">
                <a16:creationId xmlns:a16="http://schemas.microsoft.com/office/drawing/2014/main" xmlns="" id="{4221B660-6AB6-4DC2-A53B-6B321E5479F8}"/>
              </a:ext>
            </a:extLst>
          </p:cNvPr>
          <p:cNvSpPr/>
          <p:nvPr/>
        </p:nvSpPr>
        <p:spPr>
          <a:xfrm>
            <a:off x="2455179" y="4885749"/>
            <a:ext cx="9591413" cy="801439"/>
          </a:xfrm>
          <a:prstGeom prst="homePlate">
            <a:avLst/>
          </a:prstGeom>
          <a:solidFill>
            <a:srgbClr val="EF15D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Pentagon 28">
            <a:extLst>
              <a:ext uri="{FF2B5EF4-FFF2-40B4-BE49-F238E27FC236}">
                <a16:creationId xmlns:a16="http://schemas.microsoft.com/office/drawing/2014/main" xmlns="" id="{94E0EEDE-DF70-4DAB-8A83-B9F38B7BB037}"/>
              </a:ext>
            </a:extLst>
          </p:cNvPr>
          <p:cNvSpPr/>
          <p:nvPr/>
        </p:nvSpPr>
        <p:spPr>
          <a:xfrm>
            <a:off x="2455180" y="5809656"/>
            <a:ext cx="9591413" cy="801439"/>
          </a:xfrm>
          <a:prstGeom prst="homePlat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E8335DD-FD1A-4FE3-B73F-7546C29D2D82}"/>
              </a:ext>
            </a:extLst>
          </p:cNvPr>
          <p:cNvSpPr txBox="1"/>
          <p:nvPr/>
        </p:nvSpPr>
        <p:spPr>
          <a:xfrm>
            <a:off x="608298" y="5917987"/>
            <a:ext cx="1610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0" dirty="0">
                <a:latin typeface="Arial" pitchFamily="34" charset="0"/>
                <a:cs typeface="Arial" pitchFamily="34" charset="0"/>
              </a:rPr>
              <a:t>Carbon pricing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8B361CC5-3712-4E53-8C3C-A251DEB38936}"/>
              </a:ext>
            </a:extLst>
          </p:cNvPr>
          <p:cNvSpPr/>
          <p:nvPr/>
        </p:nvSpPr>
        <p:spPr>
          <a:xfrm>
            <a:off x="2507935" y="3115486"/>
            <a:ext cx="2095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200" dirty="0">
                <a:solidFill>
                  <a:schemeClr val="bg1"/>
                </a:solidFill>
              </a:rPr>
              <a:t>“We need a simpler institutional framework to support the energy transition”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A65A9D26-C7BA-46CF-BA20-5D80EB4E7D60}"/>
              </a:ext>
            </a:extLst>
          </p:cNvPr>
          <p:cNvSpPr/>
          <p:nvPr/>
        </p:nvSpPr>
        <p:spPr>
          <a:xfrm>
            <a:off x="4568243" y="3115467"/>
            <a:ext cx="2095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200" dirty="0">
                <a:solidFill>
                  <a:schemeClr val="bg1"/>
                </a:solidFill>
              </a:rPr>
              <a:t>“Ofgem moves to principles based regulation across the supply chain.”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E262A5EF-C349-4F65-A6D9-47DFF65C66CC}"/>
              </a:ext>
            </a:extLst>
          </p:cNvPr>
          <p:cNvSpPr/>
          <p:nvPr/>
        </p:nvSpPr>
        <p:spPr>
          <a:xfrm>
            <a:off x="9698784" y="3023153"/>
            <a:ext cx="20957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200" dirty="0">
                <a:solidFill>
                  <a:schemeClr val="bg1"/>
                </a:solidFill>
              </a:rPr>
              <a:t>“We need to reduce regulatory barriers to drive market innovation and efficiency”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0D7D31A5-4752-4E52-8D86-B920E15F1E88}"/>
              </a:ext>
            </a:extLst>
          </p:cNvPr>
          <p:cNvSpPr/>
          <p:nvPr/>
        </p:nvSpPr>
        <p:spPr>
          <a:xfrm>
            <a:off x="2505014" y="3983364"/>
            <a:ext cx="20957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100" dirty="0">
                <a:solidFill>
                  <a:schemeClr val="bg1"/>
                </a:solidFill>
              </a:rPr>
              <a:t>“New markets need to develop to allow customers to benefit from flexibility, while maintaining an acceptable social contract 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5ABAF9DB-5DDA-4A65-A46F-059644F3E2AB}"/>
              </a:ext>
            </a:extLst>
          </p:cNvPr>
          <p:cNvSpPr/>
          <p:nvPr/>
        </p:nvSpPr>
        <p:spPr>
          <a:xfrm>
            <a:off x="4600727" y="4039394"/>
            <a:ext cx="2095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200" dirty="0">
                <a:solidFill>
                  <a:schemeClr val="bg1"/>
                </a:solidFill>
              </a:rPr>
              <a:t>“Customers should be protected from innovation by a fall back mechanism.”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E68452A4-CA91-4201-9A5E-DB6BD93DC510}"/>
              </a:ext>
            </a:extLst>
          </p:cNvPr>
          <p:cNvSpPr/>
          <p:nvPr/>
        </p:nvSpPr>
        <p:spPr>
          <a:xfrm>
            <a:off x="9698783" y="3927724"/>
            <a:ext cx="209571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100" dirty="0">
                <a:solidFill>
                  <a:schemeClr val="bg1"/>
                </a:solidFill>
              </a:rPr>
              <a:t>“We need to design and operate an equitable consumer-oriented market to ensure consumer engagement and fair access to energy”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85D762FA-7045-4C0E-86BF-E743B38F4D2B}"/>
              </a:ext>
            </a:extLst>
          </p:cNvPr>
          <p:cNvSpPr/>
          <p:nvPr/>
        </p:nvSpPr>
        <p:spPr>
          <a:xfrm>
            <a:off x="2505014" y="5086210"/>
            <a:ext cx="2095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200" dirty="0">
                <a:solidFill>
                  <a:schemeClr val="bg1"/>
                </a:solidFill>
              </a:rPr>
              <a:t>“We need a national strategy for the electrification of heat”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32E28CA6-5FAF-491F-9439-A3A1D0DCA8FC}"/>
              </a:ext>
            </a:extLst>
          </p:cNvPr>
          <p:cNvSpPr/>
          <p:nvPr/>
        </p:nvSpPr>
        <p:spPr>
          <a:xfrm>
            <a:off x="7223102" y="4991722"/>
            <a:ext cx="209571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100" dirty="0">
                <a:solidFill>
                  <a:schemeClr val="bg1"/>
                </a:solidFill>
              </a:rPr>
              <a:t>“Commit to a national energy vision 2050, including transport and heat, with roadmap. “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1652428B-08B8-4DA3-A3C1-49DCDA6DDA67}"/>
              </a:ext>
            </a:extLst>
          </p:cNvPr>
          <p:cNvSpPr/>
          <p:nvPr/>
        </p:nvSpPr>
        <p:spPr>
          <a:xfrm>
            <a:off x="2472529" y="5809656"/>
            <a:ext cx="20957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100" dirty="0">
                <a:solidFill>
                  <a:schemeClr val="bg1"/>
                </a:solidFill>
              </a:rPr>
              <a:t>“There must be long term certainty about UK carbon pricing that is compatible with the Paris agreement”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0622D58D-035B-4E77-925F-354450286F82}"/>
              </a:ext>
            </a:extLst>
          </p:cNvPr>
          <p:cNvSpPr/>
          <p:nvPr/>
        </p:nvSpPr>
        <p:spPr>
          <a:xfrm>
            <a:off x="7223102" y="5815440"/>
            <a:ext cx="20957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100" dirty="0">
                <a:solidFill>
                  <a:schemeClr val="bg1"/>
                </a:solidFill>
              </a:rPr>
              <a:t>“Decide and communicate: Are we going for low carbon capacity markets or energy only market with sufficient carbon price?”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55875E09-3A8B-4EA5-9836-4BC1EC7E2D2A}"/>
              </a:ext>
            </a:extLst>
          </p:cNvPr>
          <p:cNvSpPr/>
          <p:nvPr/>
        </p:nvSpPr>
        <p:spPr>
          <a:xfrm>
            <a:off x="9744291" y="5818699"/>
            <a:ext cx="209571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900" dirty="0">
                <a:solidFill>
                  <a:schemeClr val="bg1"/>
                </a:solidFill>
              </a:rPr>
              <a:t>“We need to place incentives &amp; penalties on energy &amp; carbon use, down to the individual level to spur investment in clean energy technology and to meet carbon targets”</a:t>
            </a:r>
          </a:p>
        </p:txBody>
      </p:sp>
    </p:spTree>
    <p:extLst>
      <p:ext uri="{BB962C8B-B14F-4D97-AF65-F5344CB8AC3E}">
        <p14:creationId xmlns:p14="http://schemas.microsoft.com/office/powerpoint/2010/main" val="1034974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5289EFC-63FF-4A72-A13C-78792A25F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team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EA96A8B-7028-4CFD-B5B3-3414A348411E}"/>
              </a:ext>
            </a:extLst>
          </p:cNvPr>
          <p:cNvGrpSpPr/>
          <p:nvPr/>
        </p:nvGrpSpPr>
        <p:grpSpPr>
          <a:xfrm>
            <a:off x="817755" y="1649950"/>
            <a:ext cx="5069387" cy="4761648"/>
            <a:chOff x="1090568" y="1641561"/>
            <a:chExt cx="5069387" cy="4761648"/>
          </a:xfrm>
        </p:grpSpPr>
        <p:pic>
          <p:nvPicPr>
            <p:cNvPr id="1030" name="Picture 6" descr="Image result for energy systems catapult">
              <a:extLst>
                <a:ext uri="{FF2B5EF4-FFF2-40B4-BE49-F238E27FC236}">
                  <a16:creationId xmlns:a16="http://schemas.microsoft.com/office/drawing/2014/main" xmlns="" id="{7FFAA26B-A155-4F3A-A42A-64EB5AEEEA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3235" y="1641561"/>
              <a:ext cx="2080957" cy="1040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C:\Users\mw807\Desktop\University of Leeds.png">
              <a:extLst>
                <a:ext uri="{FF2B5EF4-FFF2-40B4-BE49-F238E27FC236}">
                  <a16:creationId xmlns:a16="http://schemas.microsoft.com/office/drawing/2014/main" xmlns="" id="{9CB085D1-59A7-4140-B122-ED16EEB857EF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3236" y="2726523"/>
              <a:ext cx="2228365" cy="7026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2" name="Picture 8" descr="Image result for grantham institute imperial">
              <a:extLst>
                <a:ext uri="{FF2B5EF4-FFF2-40B4-BE49-F238E27FC236}">
                  <a16:creationId xmlns:a16="http://schemas.microsoft.com/office/drawing/2014/main" xmlns="" id="{AAA4B460-841B-4823-8D83-1BDE18CC14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3392" y="5532912"/>
              <a:ext cx="2486563" cy="870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C:\Users\mw807\Desktop\University of Leeds.png">
              <a:extLst>
                <a:ext uri="{FF2B5EF4-FFF2-40B4-BE49-F238E27FC236}">
                  <a16:creationId xmlns:a16="http://schemas.microsoft.com/office/drawing/2014/main" xmlns="" id="{6EC38D5E-769F-4C55-8868-6ECF41D11436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3236" y="3707225"/>
              <a:ext cx="2228365" cy="7026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4FD182F-012F-42D8-86EA-F767F712F81B}"/>
                </a:ext>
              </a:extLst>
            </p:cNvPr>
            <p:cNvSpPr txBox="1"/>
            <p:nvPr/>
          </p:nvSpPr>
          <p:spPr>
            <a:xfrm>
              <a:off x="1090569" y="1977135"/>
              <a:ext cx="2052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0" dirty="0">
                  <a:latin typeface="Arial" pitchFamily="34" charset="0"/>
                  <a:cs typeface="Arial" pitchFamily="34" charset="0"/>
                </a:rPr>
                <a:t>Dr Mark Workman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3BE3506-05B6-42B2-BDD4-51FF71CB993A}"/>
                </a:ext>
              </a:extLst>
            </p:cNvPr>
            <p:cNvSpPr txBox="1"/>
            <p:nvPr/>
          </p:nvSpPr>
          <p:spPr>
            <a:xfrm>
              <a:off x="1090570" y="2893161"/>
              <a:ext cx="1813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0" dirty="0">
                  <a:latin typeface="Arial" pitchFamily="34" charset="0"/>
                  <a:cs typeface="Arial" pitchFamily="34" charset="0"/>
                </a:rPr>
                <a:t>Dr Stephen Hall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CBAEE56F-042B-41BA-8E88-C503E1A5BAFC}"/>
                </a:ext>
              </a:extLst>
            </p:cNvPr>
            <p:cNvSpPr txBox="1"/>
            <p:nvPr/>
          </p:nvSpPr>
          <p:spPr>
            <a:xfrm>
              <a:off x="1090569" y="3873863"/>
              <a:ext cx="2582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" pitchFamily="34" charset="0"/>
                  <a:cs typeface="Arial" pitchFamily="34" charset="0"/>
                </a:rPr>
                <a:t>Professor Jillian Anable</a:t>
              </a:r>
              <a:endParaRPr lang="en-GB" i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A612CD2-A516-4B50-8434-DF952730C730}"/>
                </a:ext>
              </a:extLst>
            </p:cNvPr>
            <p:cNvSpPr txBox="1"/>
            <p:nvPr/>
          </p:nvSpPr>
          <p:spPr>
            <a:xfrm>
              <a:off x="1090568" y="4828007"/>
              <a:ext cx="2185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" pitchFamily="34" charset="0"/>
                  <a:cs typeface="Arial" pitchFamily="34" charset="0"/>
                </a:rPr>
                <a:t>Dr Christoph Mazur</a:t>
              </a:r>
              <a:endParaRPr lang="en-GB" i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81624A5B-74A4-4909-9C90-4B4339490065}"/>
                </a:ext>
              </a:extLst>
            </p:cNvPr>
            <p:cNvSpPr txBox="1"/>
            <p:nvPr/>
          </p:nvSpPr>
          <p:spPr>
            <a:xfrm>
              <a:off x="1090568" y="5783395"/>
              <a:ext cx="1539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" pitchFamily="34" charset="0"/>
                  <a:cs typeface="Arial" pitchFamily="34" charset="0"/>
                </a:rPr>
                <a:t>Dr Jeff Hardy</a:t>
              </a:r>
              <a:endParaRPr lang="en-GB" i="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34" name="Picture 10" descr="Image result for chem eng imperial college">
              <a:extLst>
                <a:ext uri="{FF2B5EF4-FFF2-40B4-BE49-F238E27FC236}">
                  <a16:creationId xmlns:a16="http://schemas.microsoft.com/office/drawing/2014/main" xmlns="" id="{E2108172-0774-4B01-B859-2B3B9A3D80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285" y="4742955"/>
              <a:ext cx="2049907" cy="539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6563458" y="1985524"/>
            <a:ext cx="2424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0" dirty="0">
                <a:latin typeface="Arial" pitchFamily="34" charset="0"/>
                <a:cs typeface="Arial" pitchFamily="34" charset="0"/>
              </a:rPr>
              <a:t>Marie-Sophie Wegner</a:t>
            </a:r>
          </a:p>
        </p:txBody>
      </p:sp>
      <p:pic>
        <p:nvPicPr>
          <p:cNvPr id="1026" name="Picture 2" descr="innogy Consulting GmbH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270" y="1598500"/>
            <a:ext cx="1136412" cy="113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549809" y="3864789"/>
            <a:ext cx="1749197" cy="108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0" dirty="0">
                <a:latin typeface="Arial" pitchFamily="34" charset="0"/>
                <a:cs typeface="Arial" pitchFamily="34" charset="0"/>
              </a:rPr>
              <a:t>Dr Mark Powell</a:t>
            </a:r>
          </a:p>
        </p:txBody>
      </p:sp>
      <p:pic>
        <p:nvPicPr>
          <p:cNvPr id="7" name="Picture 10" descr="Image result for newcastle university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161" y="3715614"/>
            <a:ext cx="2264501" cy="7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83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186121D-AA15-43AA-AAAF-8054E64B2132}"/>
              </a:ext>
            </a:extLst>
          </p:cNvPr>
          <p:cNvSpPr/>
          <p:nvPr/>
        </p:nvSpPr>
        <p:spPr>
          <a:xfrm>
            <a:off x="6472161" y="1485239"/>
            <a:ext cx="5719839" cy="5488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+mn-lt"/>
              </a:rPr>
              <a:t>Utility 2050 overview</a:t>
            </a:r>
          </a:p>
        </p:txBody>
      </p:sp>
      <p:sp>
        <p:nvSpPr>
          <p:cNvPr id="13" name="Arc 12"/>
          <p:cNvSpPr/>
          <p:nvPr/>
        </p:nvSpPr>
        <p:spPr>
          <a:xfrm>
            <a:off x="2299201" y="1819498"/>
            <a:ext cx="1298540" cy="1298540"/>
          </a:xfrm>
          <a:prstGeom prst="arc">
            <a:avLst/>
          </a:prstGeom>
          <a:ln w="28575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c 13"/>
          <p:cNvSpPr/>
          <p:nvPr/>
        </p:nvSpPr>
        <p:spPr>
          <a:xfrm>
            <a:off x="4028471" y="2942459"/>
            <a:ext cx="1298540" cy="1298540"/>
          </a:xfrm>
          <a:prstGeom prst="arc">
            <a:avLst/>
          </a:prstGeom>
          <a:ln w="28575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/>
          <p:cNvCxnSpPr>
            <a:stCxn id="13" idx="0"/>
          </p:cNvCxnSpPr>
          <p:nvPr/>
        </p:nvCxnSpPr>
        <p:spPr>
          <a:xfrm>
            <a:off x="2948471" y="1819498"/>
            <a:ext cx="142675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638375" y="2919093"/>
            <a:ext cx="142675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375230" y="1485239"/>
            <a:ext cx="7713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GB" dirty="0"/>
              <a:t>Future Electricity Value Pools (up to £21bn or 14-31% of market size by 2050)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GB" dirty="0"/>
              <a:t>Applied Energy on Value Pools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0" y="2686713"/>
            <a:ext cx="59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GB" dirty="0"/>
              <a:t>Crowd sourced novel Business Models that could capture current and future Value Pools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407011" y="4122860"/>
            <a:ext cx="641971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975677" y="3794278"/>
            <a:ext cx="484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GB" dirty="0"/>
              <a:t>There are no critical technology barriers that hinder these Business Models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407011" y="5032718"/>
            <a:ext cx="641971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975676" y="4561544"/>
            <a:ext cx="4842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GB" dirty="0"/>
              <a:t>All business models appeal to some consumers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GB" dirty="0"/>
              <a:t>Emerging consumer segmentation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GB" dirty="0"/>
              <a:t>Consumer and data protection are critical issues not being addressed. 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407011" y="6071567"/>
            <a:ext cx="641971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975677" y="5742985"/>
            <a:ext cx="5216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lvl="1" indent="-173038">
              <a:buFont typeface="Arial" panose="020B0604020202020204" pitchFamily="34" charset="0"/>
              <a:buChar char="•"/>
            </a:pPr>
            <a:r>
              <a:rPr lang="en-GB" dirty="0"/>
              <a:t>Heat and electric transport strategy </a:t>
            </a:r>
          </a:p>
          <a:p>
            <a:pPr marL="173038" lvl="1" indent="-173038">
              <a:buFont typeface="Arial" panose="020B0604020202020204" pitchFamily="34" charset="0"/>
              <a:buChar char="•"/>
            </a:pPr>
            <a:r>
              <a:rPr lang="en-GB" dirty="0"/>
              <a:t>Carbon pricing critical </a:t>
            </a:r>
          </a:p>
          <a:p>
            <a:pPr marL="173038" lvl="1" indent="-173038">
              <a:buFont typeface="Arial" panose="020B0604020202020204" pitchFamily="34" charset="0"/>
              <a:buChar char="•"/>
            </a:pPr>
            <a:r>
              <a:rPr lang="en-GB" dirty="0"/>
              <a:t>Principles based regulatory framework required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028471" y="3541853"/>
            <a:ext cx="2511225" cy="306729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1531236" y="4638702"/>
            <a:ext cx="2518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Identification</a:t>
            </a:r>
            <a:br>
              <a:rPr lang="en-GB" b="1" dirty="0"/>
            </a:br>
            <a:r>
              <a:rPr lang="en-GB" b="1" dirty="0"/>
              <a:t>of</a:t>
            </a:r>
            <a:br>
              <a:rPr lang="en-GB" b="1" dirty="0"/>
            </a:br>
            <a:r>
              <a:rPr lang="en-GB" b="1" dirty="0"/>
              <a:t>barriers and enablers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788471" y="1426986"/>
            <a:ext cx="2340000" cy="89046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Value Pool Analysis</a:t>
            </a:r>
          </a:p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(Modelling)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7741" y="2468768"/>
            <a:ext cx="2340000" cy="89046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Business Model Generation</a:t>
            </a:r>
          </a:p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(Workshops)</a:t>
            </a:r>
          </a:p>
        </p:txBody>
      </p:sp>
      <p:sp>
        <p:nvSpPr>
          <p:cNvPr id="8" name="Rectangle 7"/>
          <p:cNvSpPr/>
          <p:nvPr/>
        </p:nvSpPr>
        <p:spPr>
          <a:xfrm>
            <a:off x="4132161" y="3673607"/>
            <a:ext cx="2340000" cy="89046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Technology Barriers Analysis</a:t>
            </a:r>
          </a:p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(Surveys)</a:t>
            </a:r>
          </a:p>
        </p:txBody>
      </p:sp>
      <p:sp>
        <p:nvSpPr>
          <p:cNvPr id="9" name="Rectangle 8"/>
          <p:cNvSpPr/>
          <p:nvPr/>
        </p:nvSpPr>
        <p:spPr>
          <a:xfrm>
            <a:off x="4132161" y="4638702"/>
            <a:ext cx="2340000" cy="89046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Consumer Insights</a:t>
            </a:r>
          </a:p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(Surveys &amp; Interviews)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32161" y="5603798"/>
            <a:ext cx="2340000" cy="89046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Expert insights</a:t>
            </a:r>
          </a:p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(Decision Theatres)</a:t>
            </a:r>
          </a:p>
        </p:txBody>
      </p:sp>
    </p:spTree>
    <p:extLst>
      <p:ext uri="{BB962C8B-B14F-4D97-AF65-F5344CB8AC3E}">
        <p14:creationId xmlns:p14="http://schemas.microsoft.com/office/powerpoint/2010/main" val="3472663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Decision Theatres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Decision Theatres</a:t>
            </a:r>
            <a:r>
              <a:rPr lang="en-US" dirty="0"/>
              <a:t> are workshops that culminate in participant/stakeholders making a decision.</a:t>
            </a:r>
            <a:endParaRPr lang="en-GB" dirty="0"/>
          </a:p>
          <a:p>
            <a:endParaRPr lang="en-US" dirty="0"/>
          </a:p>
          <a:p>
            <a:r>
              <a:rPr lang="en-US" dirty="0"/>
              <a:t>DTs are one off events framed within a longitudinal research process that may involve several DTs, groups of participants, and decision-making dilemmas.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3771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Decision Theatres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Arizona State University:</a:t>
            </a:r>
            <a:r>
              <a:rPr lang="en-US" sz="2000" dirty="0"/>
              <a:t> to consider decision-making in a context of </a:t>
            </a:r>
            <a:r>
              <a:rPr lang="en-US" sz="2000" b="1" dirty="0"/>
              <a:t>climate uncertainty</a:t>
            </a:r>
            <a:r>
              <a:rPr lang="en-US" sz="2000" dirty="0"/>
              <a:t>. To explore complex relationships that exist between rapidly growing populations, and finite water supplies</a:t>
            </a:r>
            <a:endParaRPr lang="en-GB" sz="2000" dirty="0"/>
          </a:p>
          <a:p>
            <a:r>
              <a:rPr lang="en-US" sz="2000" dirty="0"/>
              <a:t>At </a:t>
            </a:r>
            <a:r>
              <a:rPr lang="en-US" sz="2000" b="1" dirty="0"/>
              <a:t>Newcastle University </a:t>
            </a:r>
            <a:r>
              <a:rPr lang="en-US" sz="2000" dirty="0"/>
              <a:t>have likewise considered how Newcastle City residents engage with </a:t>
            </a:r>
            <a:r>
              <a:rPr lang="en-US" sz="2000" b="1" dirty="0"/>
              <a:t>Climate Change and pluvial flood risk</a:t>
            </a:r>
            <a:r>
              <a:rPr lang="en-US" sz="2000" dirty="0"/>
              <a:t>, as experienced during </a:t>
            </a:r>
            <a:r>
              <a:rPr lang="en-US" sz="2000" b="1" dirty="0"/>
              <a:t>Thunder Thursday</a:t>
            </a:r>
            <a:r>
              <a:rPr lang="en-US" sz="2000" dirty="0"/>
              <a:t> in 2013. </a:t>
            </a:r>
          </a:p>
          <a:p>
            <a:r>
              <a:rPr lang="en-GB" sz="2000" dirty="0"/>
              <a:t>[</a:t>
            </a:r>
            <a:r>
              <a:rPr lang="en-GB" sz="2000" dirty="0" err="1"/>
              <a:t>Ibuild</a:t>
            </a:r>
            <a:r>
              <a:rPr lang="en-GB" sz="2000" dirty="0"/>
              <a:t> Project] To research </a:t>
            </a:r>
            <a:r>
              <a:rPr lang="en-GB" sz="2000" b="1" dirty="0"/>
              <a:t>District-Heat Network </a:t>
            </a:r>
            <a:r>
              <a:rPr lang="en-GB" sz="2000" dirty="0"/>
              <a:t>development and understand what policy changes might be required to support wider take-up.</a:t>
            </a:r>
          </a:p>
          <a:p>
            <a:r>
              <a:rPr lang="en-GB" sz="2000" dirty="0"/>
              <a:t>[</a:t>
            </a:r>
            <a:r>
              <a:rPr lang="en-GB" sz="2000" dirty="0" err="1"/>
              <a:t>Ibuild</a:t>
            </a:r>
            <a:r>
              <a:rPr lang="en-GB" sz="2000" dirty="0"/>
              <a:t> Project] To explore the character of business models required to support </a:t>
            </a:r>
            <a:r>
              <a:rPr lang="en-US" sz="2000" dirty="0"/>
              <a:t>to the development of </a:t>
            </a:r>
            <a:r>
              <a:rPr lang="en-US" sz="2000" b="1" dirty="0"/>
              <a:t>Energy </a:t>
            </a:r>
            <a:r>
              <a:rPr lang="en-US" sz="2000" b="1" dirty="0" err="1"/>
              <a:t>Centres</a:t>
            </a:r>
            <a:endParaRPr lang="en-US" sz="2000" b="1" dirty="0"/>
          </a:p>
          <a:p>
            <a:r>
              <a:rPr lang="en-US" sz="2000" dirty="0"/>
              <a:t>[</a:t>
            </a:r>
            <a:r>
              <a:rPr lang="en-US" sz="2000" dirty="0" err="1"/>
              <a:t>Ibuild</a:t>
            </a:r>
            <a:r>
              <a:rPr lang="en-US" sz="2000" dirty="0"/>
              <a:t> Project] Developed from the Energy Centre DT above, this DT considered how future </a:t>
            </a:r>
            <a:r>
              <a:rPr lang="en-US" sz="2000" b="1" dirty="0"/>
              <a:t>Electric Vehicle</a:t>
            </a:r>
            <a:r>
              <a:rPr lang="en-US" sz="2000" dirty="0"/>
              <a:t> </a:t>
            </a:r>
            <a:r>
              <a:rPr lang="en-US" sz="2000" b="1" dirty="0"/>
              <a:t>Charging Infrastructure </a:t>
            </a:r>
            <a:r>
              <a:rPr lang="en-US" sz="2000" dirty="0"/>
              <a:t>might be financed and developed within the UK. </a:t>
            </a: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9968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029200"/>
            <a:ext cx="8229600" cy="1143000"/>
          </a:xfrm>
        </p:spPr>
        <p:txBody>
          <a:bodyPr>
            <a:noAutofit/>
          </a:bodyPr>
          <a:lstStyle/>
          <a:p>
            <a:r>
              <a:rPr lang="en-GB" sz="2800" dirty="0"/>
              <a:t>‘</a:t>
            </a:r>
            <a:r>
              <a:rPr lang="en-GB" sz="2800" dirty="0"/>
              <a:t>Given absolute power, what are the changes </a:t>
            </a:r>
            <a:r>
              <a:rPr lang="en-GB" sz="2800" dirty="0">
                <a:solidFill>
                  <a:srgbClr val="FF0000"/>
                </a:solidFill>
              </a:rPr>
              <a:t>you would make</a:t>
            </a:r>
            <a:r>
              <a:rPr lang="en-GB" sz="2800" dirty="0"/>
              <a:t> to the system to </a:t>
            </a:r>
            <a:r>
              <a:rPr lang="en-GB" sz="2800" dirty="0"/>
              <a:t>allow current and new utilities, start-ups, and disruptors to capture new values?’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611" y="304801"/>
            <a:ext cx="7620000" cy="42005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5186"/>
            <a:ext cx="7848601" cy="439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02598"/>
            <a:ext cx="10972800" cy="1143000"/>
          </a:xfrm>
        </p:spPr>
        <p:txBody>
          <a:bodyPr/>
          <a:lstStyle/>
          <a:p>
            <a:r>
              <a:rPr lang="en-GB" dirty="0" smtClean="0"/>
              <a:t>Inputs into the workshop</a:t>
            </a:r>
            <a:br>
              <a:rPr lang="en-GB" dirty="0" smtClean="0"/>
            </a:br>
            <a:r>
              <a:rPr lang="en-GB" dirty="0" smtClean="0"/>
              <a:t>(and context)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6651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Value pools: Scenarios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 flipV="1">
            <a:off x="2279576" y="6811091"/>
            <a:ext cx="108437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latin typeface="Arial" panose="020B0604020202020204" pitchFamily="34" charset="0"/>
              </a:rPr>
              <a:t/>
            </a:r>
            <a:br>
              <a:rPr lang="en-GB" altLang="en-US">
                <a:latin typeface="Arial" panose="020B0604020202020204" pitchFamily="34" charset="0"/>
              </a:rPr>
            </a:br>
            <a:endParaRPr lang="en-GB" altLang="en-US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22A415-BEAF-45D9-8AAE-BCD93FD8B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279" y="1478866"/>
            <a:ext cx="9568183" cy="54419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/>
        </p:nvSpPr>
        <p:spPr>
          <a:xfrm>
            <a:off x="9852000" y="4"/>
            <a:ext cx="2340000" cy="89046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Value Pool Analysis</a:t>
            </a:r>
          </a:p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(Modelling)</a:t>
            </a:r>
          </a:p>
        </p:txBody>
      </p:sp>
    </p:spTree>
    <p:extLst>
      <p:ext uri="{BB962C8B-B14F-4D97-AF65-F5344CB8AC3E}">
        <p14:creationId xmlns:p14="http://schemas.microsoft.com/office/powerpoint/2010/main" val="3842883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483" y="337506"/>
            <a:ext cx="8926233" cy="1143000"/>
          </a:xfrm>
        </p:spPr>
        <p:txBody>
          <a:bodyPr>
            <a:noAutofit/>
          </a:bodyPr>
          <a:lstStyle/>
          <a:p>
            <a:r>
              <a:rPr lang="en-GB" sz="3200" b="1" dirty="0">
                <a:latin typeface="+mn-lt"/>
              </a:rPr>
              <a:t>Size of the prize for future electricity utilities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ttps://d30y9cdsu7xlg0.cloudfront.net/png/633929-200.png">
            <a:extLst>
              <a:ext uri="{FF2B5EF4-FFF2-40B4-BE49-F238E27FC236}">
                <a16:creationId xmlns:a16="http://schemas.microsoft.com/office/drawing/2014/main" xmlns="" id="{2BF9B4EC-A910-42DE-A2E5-21DBA025C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945" y="2026125"/>
            <a:ext cx="1003679" cy="100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91357CD-CE1D-4BD4-AC10-4E5E40D2948D}"/>
              </a:ext>
            </a:extLst>
          </p:cNvPr>
          <p:cNvSpPr txBox="1"/>
          <p:nvPr/>
        </p:nvSpPr>
        <p:spPr>
          <a:xfrm>
            <a:off x="2372681" y="3315124"/>
            <a:ext cx="1732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Plant efficiency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£75 – 1809 m</a:t>
            </a:r>
          </a:p>
        </p:txBody>
      </p:sp>
      <p:pic>
        <p:nvPicPr>
          <p:cNvPr id="7" name="Picture 4" descr="https://d30y9cdsu7xlg0.cloudfront.net/png/1186113-200.png">
            <a:extLst>
              <a:ext uri="{FF2B5EF4-FFF2-40B4-BE49-F238E27FC236}">
                <a16:creationId xmlns:a16="http://schemas.microsoft.com/office/drawing/2014/main" xmlns="" id="{57A6E0E4-0B3A-421A-936B-F34EE9BFB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079" y="157546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FB24D5-483C-4730-9B8A-9BBDDEAB9337}"/>
              </a:ext>
            </a:extLst>
          </p:cNvPr>
          <p:cNvSpPr txBox="1"/>
          <p:nvPr/>
        </p:nvSpPr>
        <p:spPr>
          <a:xfrm>
            <a:off x="5069477" y="3315124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Service provision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£5  – 9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bn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6634B3-E8C8-4108-8B99-856BD160AA66}"/>
              </a:ext>
            </a:extLst>
          </p:cNvPr>
          <p:cNvSpPr txBox="1"/>
          <p:nvPr/>
        </p:nvSpPr>
        <p:spPr>
          <a:xfrm>
            <a:off x="7766273" y="3315123"/>
            <a:ext cx="2359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Local LC generation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£42  – 4600 m</a:t>
            </a:r>
          </a:p>
        </p:txBody>
      </p:sp>
      <p:pic>
        <p:nvPicPr>
          <p:cNvPr id="10" name="Picture 6" descr="https://d30y9cdsu7xlg0.cloudfront.net/png/81668-200.png">
            <a:extLst>
              <a:ext uri="{FF2B5EF4-FFF2-40B4-BE49-F238E27FC236}">
                <a16:creationId xmlns:a16="http://schemas.microsoft.com/office/drawing/2014/main" xmlns="" id="{4012BB91-6C91-4A5A-A971-C15183937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535" y="1921371"/>
            <a:ext cx="1213184" cy="121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A83B6E7-BF5E-49B4-866A-4E477C11EE4B}"/>
              </a:ext>
            </a:extLst>
          </p:cNvPr>
          <p:cNvSpPr txBox="1"/>
          <p:nvPr/>
        </p:nvSpPr>
        <p:spPr>
          <a:xfrm>
            <a:off x="2094878" y="5535774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Large LC generation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£0.61 – 8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bn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8" descr="https://d30y9cdsu7xlg0.cloudfront.net/png/25208-200.png">
            <a:extLst>
              <a:ext uri="{FF2B5EF4-FFF2-40B4-BE49-F238E27FC236}">
                <a16:creationId xmlns:a16="http://schemas.microsoft.com/office/drawing/2014/main" xmlns="" id="{8AF5EFE1-48C1-4B4D-8E03-E965F1E51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122" y="4050793"/>
            <a:ext cx="1265321" cy="126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3C24988-E55E-4205-AD25-09B182B3F69A}"/>
              </a:ext>
            </a:extLst>
          </p:cNvPr>
          <p:cNvSpPr txBox="1"/>
          <p:nvPr/>
        </p:nvSpPr>
        <p:spPr>
          <a:xfrm>
            <a:off x="4896351" y="5535774"/>
            <a:ext cx="2428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Flexibility optimisation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£400 – 2000 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7132C98-C249-4CA2-A714-C86789B05F0C}"/>
              </a:ext>
            </a:extLst>
          </p:cNvPr>
          <p:cNvSpPr txBox="1"/>
          <p:nvPr/>
        </p:nvSpPr>
        <p:spPr>
          <a:xfrm>
            <a:off x="7929899" y="5535774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CCS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£-0.14 – 1669 m</a:t>
            </a:r>
          </a:p>
        </p:txBody>
      </p:sp>
      <p:pic>
        <p:nvPicPr>
          <p:cNvPr id="15" name="Picture 10" descr="https://d30y9cdsu7xlg0.cloudfront.net/png/44185-200.png">
            <a:extLst>
              <a:ext uri="{FF2B5EF4-FFF2-40B4-BE49-F238E27FC236}">
                <a16:creationId xmlns:a16="http://schemas.microsoft.com/office/drawing/2014/main" xmlns="" id="{6CED9A03-110D-428C-ADFE-661454003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85" y="4216160"/>
            <a:ext cx="1161788" cy="116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https://d30y9cdsu7xlg0.cloudfront.net/png/745698-200.png">
            <a:extLst>
              <a:ext uri="{FF2B5EF4-FFF2-40B4-BE49-F238E27FC236}">
                <a16:creationId xmlns:a16="http://schemas.microsoft.com/office/drawing/2014/main" xmlns="" id="{2447B2D1-1C46-4FE5-BB0E-4B2232093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483" y="4033168"/>
            <a:ext cx="1253289" cy="125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5158110-A922-434D-95A9-FFE04009E8B9}"/>
              </a:ext>
            </a:extLst>
          </p:cNvPr>
          <p:cNvSpPr txBox="1"/>
          <p:nvPr/>
        </p:nvSpPr>
        <p:spPr>
          <a:xfrm>
            <a:off x="1988132" y="1529441"/>
            <a:ext cx="854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Up to £21 bn of new value is available to electricity utilities per year by 2050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852000" y="4"/>
            <a:ext cx="2340000" cy="89046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Value Pool Analysis</a:t>
            </a:r>
          </a:p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(Modelling)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EAFED4C-10AB-4A22-B12E-950F5881BF38}"/>
              </a:ext>
            </a:extLst>
          </p:cNvPr>
          <p:cNvSpPr/>
          <p:nvPr/>
        </p:nvSpPr>
        <p:spPr>
          <a:xfrm>
            <a:off x="85027" y="6284526"/>
            <a:ext cx="81854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Wegner, M.-S., Hall, S., Hardy, J., Workman, M., 2017. Valuing energy futures; a comparative analysis of value pools across UK energy system scenarios. Appl. Energy 206, 815–828. doi:10.1016/j.apenergy.2017.08.200 </a:t>
            </a:r>
          </a:p>
        </p:txBody>
      </p:sp>
    </p:spTree>
    <p:extLst>
      <p:ext uri="{BB962C8B-B14F-4D97-AF65-F5344CB8AC3E}">
        <p14:creationId xmlns:p14="http://schemas.microsoft.com/office/powerpoint/2010/main" val="650074235"/>
      </p:ext>
    </p:extLst>
  </p:cSld>
  <p:clrMapOvr>
    <a:masterClrMapping/>
  </p:clrMapOvr>
</p:sld>
</file>

<file path=ppt/theme/theme1.xml><?xml version="1.0" encoding="utf-8"?>
<a:theme xmlns:a="http://schemas.openxmlformats.org/drawingml/2006/main" name="--- Grantham Presentations 2014 (plain) ---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i="0" dirty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rantham Institute template 16-9 .potx" id="{6C835AD9-51DA-4FD4-A64A-EA255EC24186}" vid="{D110F58A-2733-4727-A8A9-2534FB75A2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1242</Words>
  <Application>Microsoft Office PowerPoint</Application>
  <PresentationFormat>Widescreen</PresentationFormat>
  <Paragraphs>153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ＭＳ Ｐゴシック</vt:lpstr>
      <vt:lpstr>Arial</vt:lpstr>
      <vt:lpstr>Calibri</vt:lpstr>
      <vt:lpstr>Impact</vt:lpstr>
      <vt:lpstr>--- Grantham Presentations 2014 (plain) ---</vt:lpstr>
      <vt:lpstr>What do future utilities need: consent and dissent from incumbents and policy makers in Decision Theatres</vt:lpstr>
      <vt:lpstr>Project team</vt:lpstr>
      <vt:lpstr>Utility 2050 overview</vt:lpstr>
      <vt:lpstr>Decision Theatres</vt:lpstr>
      <vt:lpstr>Decision Theatres</vt:lpstr>
      <vt:lpstr>‘Given absolute power, what are the changes you would make to the system to allow current and new utilities, start-ups, and disruptors to capture new values?’ </vt:lpstr>
      <vt:lpstr>Inputs into the workshop (and context)</vt:lpstr>
      <vt:lpstr>Value pools: Scenarios</vt:lpstr>
      <vt:lpstr>Size of the prize for future electricity utilities</vt:lpstr>
      <vt:lpstr>PowerPoint Presentation</vt:lpstr>
      <vt:lpstr>Outputs from the workshops</vt:lpstr>
      <vt:lpstr>Impressions</vt:lpstr>
      <vt:lpstr>Decision Theatres Results</vt:lpstr>
      <vt:lpstr>Conclusions</vt:lpstr>
      <vt:lpstr>Thanks</vt:lpstr>
    </vt:vector>
  </TitlesOfParts>
  <Company>Imperial College London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Workman, Mark</dc:creator>
  <cp:lastModifiedBy>Mazur, Christoph M</cp:lastModifiedBy>
  <cp:revision>143</cp:revision>
  <cp:lastPrinted>2017-11-20T13:16:52Z</cp:lastPrinted>
  <dcterms:created xsi:type="dcterms:W3CDTF">2017-11-20T12:26:27Z</dcterms:created>
  <dcterms:modified xsi:type="dcterms:W3CDTF">2018-09-11T13:25:51Z</dcterms:modified>
</cp:coreProperties>
</file>