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707" r:id="rId4"/>
    <p:sldMasterId id="2147483719" r:id="rId5"/>
    <p:sldMasterId id="2147483731" r:id="rId6"/>
    <p:sldMasterId id="2147483743" r:id="rId7"/>
    <p:sldMasterId id="2147483756" r:id="rId8"/>
  </p:sldMasterIdLst>
  <p:notesMasterIdLst>
    <p:notesMasterId r:id="rId39"/>
  </p:notesMasterIdLst>
  <p:handoutMasterIdLst>
    <p:handoutMasterId r:id="rId40"/>
  </p:handoutMasterIdLst>
  <p:sldIdLst>
    <p:sldId id="866" r:id="rId9"/>
    <p:sldId id="965" r:id="rId10"/>
    <p:sldId id="966" r:id="rId11"/>
    <p:sldId id="976" r:id="rId12"/>
    <p:sldId id="964" r:id="rId13"/>
    <p:sldId id="963" r:id="rId14"/>
    <p:sldId id="967" r:id="rId15"/>
    <p:sldId id="977" r:id="rId16"/>
    <p:sldId id="969" r:id="rId17"/>
    <p:sldId id="968" r:id="rId18"/>
    <p:sldId id="984" r:id="rId19"/>
    <p:sldId id="983" r:id="rId20"/>
    <p:sldId id="970" r:id="rId21"/>
    <p:sldId id="971" r:id="rId22"/>
    <p:sldId id="978" r:id="rId23"/>
    <p:sldId id="979" r:id="rId24"/>
    <p:sldId id="985" r:id="rId25"/>
    <p:sldId id="972" r:id="rId26"/>
    <p:sldId id="973" r:id="rId27"/>
    <p:sldId id="974" r:id="rId28"/>
    <p:sldId id="948" r:id="rId29"/>
    <p:sldId id="980" r:id="rId30"/>
    <p:sldId id="949" r:id="rId31"/>
    <p:sldId id="951" r:id="rId32"/>
    <p:sldId id="952" r:id="rId33"/>
    <p:sldId id="953" r:id="rId34"/>
    <p:sldId id="956" r:id="rId35"/>
    <p:sldId id="957" r:id="rId36"/>
    <p:sldId id="958" r:id="rId37"/>
    <p:sldId id="961" r:id="rId38"/>
  </p:sldIdLst>
  <p:sldSz cx="9906000" cy="6858000" type="A4"/>
  <p:notesSz cx="6797675" cy="9874250"/>
  <p:custDataLst>
    <p:tags r:id="rId41"/>
  </p:custDataLst>
  <p:defaultTextStyle>
    <a:defPPr>
      <a:defRPr lang="de-DE"/>
    </a:defPPr>
    <a:lvl1pPr algn="ctr" rtl="0" fontAlgn="base">
      <a:lnSpc>
        <a:spcPct val="120000"/>
      </a:lnSpc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lnSpc>
        <a:spcPct val="120000"/>
      </a:lnSpc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lnSpc>
        <a:spcPct val="120000"/>
      </a:lnSpc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lnSpc>
        <a:spcPct val="120000"/>
      </a:lnSpc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lnSpc>
        <a:spcPct val="120000"/>
      </a:lnSpc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  <p15:guide id="5" pos="6068">
          <p15:clr>
            <a:srgbClr val="A4A3A4"/>
          </p15:clr>
        </p15:guide>
        <p15:guide id="6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us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7CD"/>
    <a:srgbClr val="C1F3B9"/>
    <a:srgbClr val="BEFDAF"/>
    <a:srgbClr val="DCDBBA"/>
    <a:srgbClr val="D2D1A6"/>
    <a:srgbClr val="FF9900"/>
    <a:srgbClr val="FFCC00"/>
    <a:srgbClr val="CBB50F"/>
    <a:srgbClr val="FFE2C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5520" autoAdjust="0"/>
  </p:normalViewPr>
  <p:slideViewPr>
    <p:cSldViewPr snapToObjects="1">
      <p:cViewPr varScale="1">
        <p:scale>
          <a:sx n="125" d="100"/>
          <a:sy n="125" d="100"/>
        </p:scale>
        <p:origin x="1656" y="168"/>
      </p:cViewPr>
      <p:guideLst>
        <p:guide orient="horz" pos="3929"/>
        <p:guide orient="horz" pos="572"/>
        <p:guide orient="horz" pos="2160"/>
        <p:guide pos="3120"/>
        <p:guide pos="6068"/>
        <p:guide pos="172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04" y="-96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16875BE-0E85-41E9-9A6B-680BCBACF791}"/>
    <pc:docChg chg="modSld">
      <pc:chgData name="" userId="" providerId="" clId="Web-{016875BE-0E85-41E9-9A6B-680BCBACF791}" dt="2018-09-13T08:42:05.498" v="8"/>
      <pc:docMkLst>
        <pc:docMk/>
      </pc:docMkLst>
      <pc:sldChg chg="addSp delSp modSp">
        <pc:chgData name="" userId="" providerId="" clId="Web-{016875BE-0E85-41E9-9A6B-680BCBACF791}" dt="2018-09-13T08:42:05.498" v="8"/>
        <pc:sldMkLst>
          <pc:docMk/>
          <pc:sldMk cId="4065443843" sldId="866"/>
        </pc:sldMkLst>
        <pc:spChg chg="del">
          <ac:chgData name="" userId="" providerId="" clId="Web-{016875BE-0E85-41E9-9A6B-680BCBACF791}" dt="2018-09-13T08:42:05.498" v="8"/>
          <ac:spMkLst>
            <pc:docMk/>
            <pc:sldMk cId="4065443843" sldId="866"/>
            <ac:spMk id="4" creationId="{00000000-0000-0000-0000-000000000000}"/>
          </ac:spMkLst>
        </pc:spChg>
        <pc:picChg chg="add mod">
          <ac:chgData name="" userId="" providerId="" clId="Web-{016875BE-0E85-41E9-9A6B-680BCBACF791}" dt="2018-09-13T08:42:01.639" v="7" actId="1076"/>
          <ac:picMkLst>
            <pc:docMk/>
            <pc:sldMk cId="4065443843" sldId="866"/>
            <ac:picMk id="2" creationId="{8405DDD9-2AD9-443D-AA60-4B9FB887E4F4}"/>
          </ac:picMkLst>
        </pc:picChg>
      </pc:sldChg>
    </pc:docChg>
  </pc:docChgLst>
  <pc:docChgLst>
    <pc:chgData clId="Web-{8C77BD8F-530C-44FF-B21C-9ECA06D02D8C}"/>
    <pc:docChg chg="addSld delSld modSld">
      <pc:chgData name="" userId="" providerId="" clId="Web-{8C77BD8F-530C-44FF-B21C-9ECA06D02D8C}" dt="2018-09-12T15:39:45.816" v="230" actId="20577"/>
      <pc:docMkLst>
        <pc:docMk/>
      </pc:docMkLst>
      <pc:sldChg chg="del">
        <pc:chgData name="" userId="" providerId="" clId="Web-{8C77BD8F-530C-44FF-B21C-9ECA06D02D8C}" dt="2018-09-12T15:39:18.301" v="224"/>
        <pc:sldMkLst>
          <pc:docMk/>
          <pc:sldMk cId="2060224449" sldId="962"/>
        </pc:sldMkLst>
      </pc:sldChg>
      <pc:sldChg chg="delSp modSp add replId">
        <pc:chgData name="" userId="" providerId="" clId="Web-{8C77BD8F-530C-44FF-B21C-9ECA06D02D8C}" dt="2018-09-12T15:39:45.816" v="230" actId="20577"/>
        <pc:sldMkLst>
          <pc:docMk/>
          <pc:sldMk cId="263435904" sldId="976"/>
        </pc:sldMkLst>
        <pc:spChg chg="mod">
          <ac:chgData name="" userId="" providerId="" clId="Web-{8C77BD8F-530C-44FF-B21C-9ECA06D02D8C}" dt="2018-09-12T15:06:18.458" v="24" actId="20577"/>
          <ac:spMkLst>
            <pc:docMk/>
            <pc:sldMk cId="263435904" sldId="976"/>
            <ac:spMk id="2" creationId="{00000000-0000-0000-0000-000000000000}"/>
          </ac:spMkLst>
        </pc:spChg>
        <pc:spChg chg="mod">
          <ac:chgData name="" userId="" providerId="" clId="Web-{8C77BD8F-530C-44FF-B21C-9ECA06D02D8C}" dt="2018-09-12T15:39:45.816" v="230" actId="20577"/>
          <ac:spMkLst>
            <pc:docMk/>
            <pc:sldMk cId="263435904" sldId="976"/>
            <ac:spMk id="3" creationId="{00000000-0000-0000-0000-000000000000}"/>
          </ac:spMkLst>
        </pc:spChg>
        <pc:spChg chg="del mod">
          <ac:chgData name="" userId="" providerId="" clId="Web-{8C77BD8F-530C-44FF-B21C-9ECA06D02D8C}" dt="2018-09-12T15:05:38.397" v="5"/>
          <ac:spMkLst>
            <pc:docMk/>
            <pc:sldMk cId="263435904" sldId="976"/>
            <ac:spMk id="4" creationId="{00000000-0000-0000-0000-000000000000}"/>
          </ac:spMkLst>
        </pc:spChg>
        <pc:spChg chg="mod">
          <ac:chgData name="" userId="" providerId="" clId="Web-{8C77BD8F-530C-44FF-B21C-9ECA06D02D8C}" dt="2018-09-12T15:39:41.707" v="227" actId="1076"/>
          <ac:spMkLst>
            <pc:docMk/>
            <pc:sldMk cId="263435904" sldId="97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4" y="3"/>
            <a:ext cx="2943225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7"/>
            <a:ext cx="2944813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378407"/>
            <a:ext cx="2943225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fld id="{C31E99A0-AA28-47FA-AB0A-52739F046F1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752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6" y="3"/>
            <a:ext cx="2944812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39775"/>
            <a:ext cx="5351463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41" y="4689996"/>
            <a:ext cx="4978400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8"/>
            <a:ext cx="2944813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6" y="9379988"/>
            <a:ext cx="2944812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300" b="0">
                <a:latin typeface="Times New Roman" pitchFamily="18" charset="0"/>
              </a:defRPr>
            </a:lvl1pPr>
          </a:lstStyle>
          <a:p>
            <a:fld id="{7F083ABC-E7EE-496C-9C8F-8AEF1CA6493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217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Max:</a:t>
            </a:r>
          </a:p>
          <a:p>
            <a:r>
              <a:rPr lang="de-DE" dirty="0"/>
              <a:t>The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SLP </a:t>
            </a:r>
            <a:r>
              <a:rPr lang="de-DE" dirty="0" err="1"/>
              <a:t>for</a:t>
            </a:r>
            <a:r>
              <a:rPr lang="de-DE" baseline="0" dirty="0"/>
              <a:t> UK </a:t>
            </a:r>
            <a:r>
              <a:rPr lang="de-DE" baseline="0" dirty="0" err="1"/>
              <a:t>and</a:t>
            </a:r>
            <a:r>
              <a:rPr lang="de-DE" baseline="0" dirty="0"/>
              <a:t> GER </a:t>
            </a:r>
            <a:r>
              <a:rPr lang="de-DE" baseline="0" dirty="0" err="1"/>
              <a:t>is</a:t>
            </a:r>
            <a:r>
              <a:rPr lang="de-DE" baseline="0" dirty="0"/>
              <a:t> a </a:t>
            </a:r>
            <a:r>
              <a:rPr lang="de-DE" baseline="0" dirty="0" err="1"/>
              <a:t>good</a:t>
            </a:r>
            <a:r>
              <a:rPr lang="de-DE" baseline="0" dirty="0"/>
              <a:t> </a:t>
            </a:r>
            <a:r>
              <a:rPr lang="de-DE" baseline="0" dirty="0" err="1"/>
              <a:t>idea</a:t>
            </a:r>
            <a:r>
              <a:rPr lang="de-DE" baseline="0" dirty="0"/>
              <a:t>. </a:t>
            </a:r>
          </a:p>
          <a:p>
            <a:r>
              <a:rPr lang="en-US" dirty="0"/>
              <a:t>Then the question must be answered why it is important to identify the causes for the shape of the load profiles.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/>
              <a:t>Identification of flexibility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Why is it important to know how different SD groups contribute to the SLP?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Capacity</a:t>
            </a:r>
            <a:r>
              <a:rPr lang="en-US" baseline="0" dirty="0">
                <a:sym typeface="Wingdings" panose="05000000000000000000" pitchFamily="2" charset="2"/>
              </a:rPr>
              <a:t> prices  discrimination of special SD groups?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baseline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err="1">
                <a:sym typeface="Wingdings" panose="05000000000000000000" pitchFamily="2" charset="2"/>
              </a:rPr>
              <a:t>Objective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of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this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work</a:t>
            </a:r>
            <a:r>
              <a:rPr lang="de-DE" baseline="0" dirty="0">
                <a:sym typeface="Wingdings" panose="05000000000000000000" pitchFamily="2" charset="2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aseline="0" dirty="0" err="1">
                <a:sym typeface="Wingdings" panose="05000000000000000000" pitchFamily="2" charset="2"/>
              </a:rPr>
              <a:t>Exlanation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of</a:t>
            </a:r>
            <a:r>
              <a:rPr lang="de-DE" baseline="0" dirty="0">
                <a:sym typeface="Wingdings" panose="05000000000000000000" pitchFamily="2" charset="2"/>
              </a:rPr>
              <a:t> SD </a:t>
            </a:r>
            <a:r>
              <a:rPr lang="de-DE" baseline="0" dirty="0" err="1">
                <a:sym typeface="Wingdings" panose="05000000000000000000" pitchFamily="2" charset="2"/>
              </a:rPr>
              <a:t>and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geographical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differences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of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hh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load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baseline="0" dirty="0" err="1">
                <a:sym typeface="Wingdings" panose="05000000000000000000" pitchFamily="2" charset="2"/>
              </a:rPr>
              <a:t>profiles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en-US" baseline="0" dirty="0">
                <a:sym typeface="Wingdings" panose="05000000000000000000" pitchFamily="2" charset="2"/>
              </a:rPr>
              <a:t>as a basis for policy recommendations for future electricity tariffs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aseline="0" dirty="0">
                <a:sym typeface="Wingdings" panose="05000000000000000000" pitchFamily="2" charset="2"/>
              </a:rPr>
              <a:t>Timur: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“The shape is clearly different, but why? What does socio-economic variables can tells about it?” -&gt; Objectives -&gt; methodology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391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Timur: Why not income? Regional differences in demand could require different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depending the objective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(nationally vs locally). Consideration of individual appliance usage between countries.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38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Most </a:t>
            </a:r>
            <a:r>
              <a:rPr lang="de-DE" dirty="0" err="1"/>
              <a:t>gaps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clustering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regression</a:t>
            </a:r>
            <a:r>
              <a:rPr lang="de-DE" dirty="0"/>
              <a:t>/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, </a:t>
            </a:r>
            <a:r>
              <a:rPr lang="de-DE" dirty="0" err="1"/>
              <a:t>esp</a:t>
            </a:r>
            <a:r>
              <a:rPr lang="de-DE" dirty="0"/>
              <a:t>. </a:t>
            </a:r>
            <a:r>
              <a:rPr lang="de-DE" dirty="0" err="1"/>
              <a:t>Since</a:t>
            </a:r>
            <a:r>
              <a:rPr lang="de-DE" dirty="0"/>
              <a:t> 2013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6B98A-DF8F-40D0-B08C-EF70E63550B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871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WholeSEM</a:t>
            </a:r>
            <a:r>
              <a:rPr lang="de-DE" baseline="0" dirty="0"/>
              <a:t> in London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0696A-6D7D-4FC4-AB21-AF9073C93C52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7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Max: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841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Timur: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 this weekend or weekday? Points for discussion: UK sharper morning peaks (especially cooking – English breakfast vs continental breakfast); Hot lunch at home for DE and eating out or sandwich for UK; more synchronised TV watching in DE and wider periods for evening meal cooking in UK, but both have sharp decrease in TV watching around similar time.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JT: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High level of synchronisation in TV watching in Germany – other work points to low flexibility associated with high societal synchronisation (Torriti et al, 2015)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62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Timur:</a:t>
            </a:r>
            <a:r>
              <a:rPr lang="de-DE" baseline="0" dirty="0"/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Good points. A couple of more: both in UK and DE single households tend to be less consistent (reinforces the concept of social-synchronisation); there seemed to be more midnight activity in UK for bigger households.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42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Timur:</a:t>
            </a:r>
            <a:r>
              <a:rPr lang="de-DE" baseline="0" dirty="0"/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Good points. A couple of more: both in UK and DE single households tend to be less consistent (reinforces the concept of social-synchronisation); there seemed to be more midnight activity in UK for bigger households.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800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Timur: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Perhaps reiterate some of the points from previous two slides aligning with the SLPs. Also mention the probability of TV watching vs the power consumption of the TVs.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883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Timur: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Perhaps reiterate some of the points from previous two slides aligning with the SLPs. Also mention the probability of TV watching vs the power consumption of the TVs. 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02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Timur: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Slide 12:  discussion on points of consideration in the methodology and interpretation of results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Good points, yes, plus the regional differences between LCL, SLP and CREST output from UKTUS.</a:t>
            </a:r>
            <a:endParaRPr lang="de-D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83ABC-E7EE-496C-9C8F-8AEF1CA6493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06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t.edu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9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it.edu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6" name="Picture 18" descr="3_KW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4" y="4652968"/>
            <a:ext cx="5890286" cy="1762125"/>
          </a:xfrm>
          <a:prstGeom prst="rect">
            <a:avLst/>
          </a:prstGeom>
          <a:noFill/>
        </p:spPr>
      </p:pic>
      <p:pic>
        <p:nvPicPr>
          <p:cNvPr id="22547" name="Picture 19" descr="3_Win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7677" y="4076700"/>
            <a:ext cx="3807619" cy="2343150"/>
          </a:xfrm>
          <a:prstGeom prst="rect">
            <a:avLst/>
          </a:prstGeom>
          <a:noFill/>
        </p:spPr>
      </p:pic>
      <p:pic>
        <p:nvPicPr>
          <p:cNvPr id="22548" name="Picture 20" descr="3_Nach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73" y="3500443"/>
            <a:ext cx="5025231" cy="1450975"/>
          </a:xfrm>
          <a:prstGeom prst="rect">
            <a:avLst/>
          </a:prstGeom>
          <a:noFill/>
        </p:spPr>
      </p:pic>
      <p:pic>
        <p:nvPicPr>
          <p:cNvPr id="22549" name="Picture 21" descr="3_Win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071" y="4076700"/>
            <a:ext cx="3807619" cy="2343150"/>
          </a:xfrm>
          <a:prstGeom prst="rect">
            <a:avLst/>
          </a:prstGeom>
          <a:noFill/>
        </p:spPr>
      </p:pic>
      <p:pic>
        <p:nvPicPr>
          <p:cNvPr id="22550" name="Picture 22" descr="3_Stufe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0137" y="3500443"/>
            <a:ext cx="2409429" cy="1450975"/>
          </a:xfrm>
          <a:prstGeom prst="rect">
            <a:avLst/>
          </a:prstGeom>
          <a:noFill/>
        </p:spPr>
      </p:pic>
      <p:pic>
        <p:nvPicPr>
          <p:cNvPr id="22551" name="Picture 23" descr="3_Netz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6062" y="3500443"/>
            <a:ext cx="2344076" cy="1450975"/>
          </a:xfrm>
          <a:prstGeom prst="rect">
            <a:avLst/>
          </a:prstGeom>
          <a:noFill/>
        </p:spPr>
      </p:pic>
      <p:pic>
        <p:nvPicPr>
          <p:cNvPr id="22539" name="Picture 11" descr="II_rahmen_neu_tit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2700"/>
            <a:ext cx="9906000" cy="6870700"/>
          </a:xfrm>
          <a:prstGeom prst="rect">
            <a:avLst/>
          </a:prstGeom>
          <a:noFill/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-87560" y="6475417"/>
            <a:ext cx="4307028" cy="27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800" b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KIT - Universität des Landes </a:t>
            </a:r>
            <a:r>
              <a:rPr lang="de-DE" sz="800" b="1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de-DE" sz="800" b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Baden-Württemberg und nationales</a:t>
            </a:r>
            <a:r>
              <a:rPr lang="de-DE" sz="800" b="1" kern="1200" baseline="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 </a:t>
            </a:r>
            <a:r>
              <a:rPr lang="de-DE" sz="800" b="1" kern="1200" dirty="0">
                <a:solidFill>
                  <a:schemeClr val="tx1"/>
                </a:solidFill>
                <a:effectLst/>
                <a:latin typeface="Verdana" pitchFamily="34" charset="0"/>
                <a:ea typeface="+mn-ea"/>
                <a:cs typeface="+mn-cs"/>
              </a:rPr>
              <a:t>Forschungszentrum in der Helmholtz-Gemeinschaft </a:t>
            </a:r>
            <a:endParaRPr lang="de-DE" sz="300" dirty="0"/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7928242" y="6497643"/>
            <a:ext cx="1871133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1341438"/>
            <a:ext cx="9049544" cy="792162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347918"/>
            <a:ext cx="9049544" cy="720725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5" name="Picture 2" descr="KIT-Homepage">
            <a:hlinkClick r:id="rId8" tooltip="KIT-Logo - Link zur KIT-Startseite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 l="9742" t="17746"/>
          <a:stretch>
            <a:fillRect/>
          </a:stretch>
        </p:blipFill>
        <p:spPr bwMode="auto">
          <a:xfrm>
            <a:off x="344488" y="188640"/>
            <a:ext cx="2160241" cy="104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31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52600" y="6460652"/>
            <a:ext cx="6079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de-DE" dirty="0"/>
              <a:t>Kapazitäts- und Einsatzoptimierung dezentraler Kraft-Wärme-Kopplungssysteme</a:t>
            </a:r>
            <a:endParaRPr lang="de-DE" sz="1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1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4527" y="333375"/>
            <a:ext cx="2263246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069" y="333375"/>
            <a:ext cx="6626358" cy="57594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52600" y="6460652"/>
            <a:ext cx="6079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de-DE" dirty="0"/>
              <a:t>Kapazitäts- und Einsatzoptimierung dezentraler Kraft-Wärme-Kopplungssysteme</a:t>
            </a:r>
            <a:endParaRPr lang="de-DE" sz="1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47" y="3645025"/>
            <a:ext cx="80863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" y="3140968"/>
            <a:ext cx="4787900" cy="3246120"/>
          </a:xfrm>
          <a:prstGeom prst="rect">
            <a:avLst/>
          </a:prstGeom>
        </p:spPr>
      </p:pic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990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194472" y="3323328"/>
            <a:ext cx="72653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de-DE" sz="1100" dirty="0">
                <a:solidFill>
                  <a:srgbClr val="FFFFFF"/>
                </a:solidFill>
                <a:latin typeface="Arial" charset="0"/>
              </a:rPr>
              <a:t>Institute </a:t>
            </a:r>
            <a:r>
              <a:rPr lang="de-DE" sz="1100" dirty="0" err="1">
                <a:solidFill>
                  <a:srgbClr val="FFFFFF"/>
                </a:solidFill>
                <a:latin typeface="Arial" charset="0"/>
              </a:rPr>
              <a:t>for</a:t>
            </a:r>
            <a:r>
              <a:rPr lang="de-DE" sz="1100" dirty="0">
                <a:solidFill>
                  <a:srgbClr val="FFFFFF"/>
                </a:solidFill>
                <a:latin typeface="Arial" charset="0"/>
              </a:rPr>
              <a:t> Industrial </a:t>
            </a:r>
            <a:r>
              <a:rPr lang="de-DE" sz="1100" dirty="0" err="1">
                <a:solidFill>
                  <a:srgbClr val="FFFFFF"/>
                </a:solidFill>
                <a:latin typeface="Arial" charset="0"/>
              </a:rPr>
              <a:t>Production</a:t>
            </a:r>
            <a:r>
              <a:rPr lang="de-DE" sz="1100" dirty="0">
                <a:solidFill>
                  <a:srgbClr val="FFFFFF"/>
                </a:solidFill>
                <a:latin typeface="Arial" charset="0"/>
              </a:rPr>
              <a:t> (IIP): </a:t>
            </a:r>
            <a:r>
              <a:rPr lang="de-DE" sz="1100" dirty="0" err="1">
                <a:solidFill>
                  <a:srgbClr val="FFFFFF"/>
                </a:solidFill>
                <a:latin typeface="Arial" charset="0"/>
              </a:rPr>
              <a:t>Chair</a:t>
            </a:r>
            <a:r>
              <a:rPr lang="de-DE" sz="1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100" dirty="0" err="1">
                <a:solidFill>
                  <a:srgbClr val="FFFFFF"/>
                </a:solidFill>
                <a:latin typeface="Arial" charset="0"/>
              </a:rPr>
              <a:t>for</a:t>
            </a:r>
            <a:r>
              <a:rPr lang="de-DE" sz="11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sz="1100" dirty="0" err="1">
                <a:solidFill>
                  <a:srgbClr val="FFFFFF"/>
                </a:solidFill>
                <a:latin typeface="Arial" charset="0"/>
              </a:rPr>
              <a:t>Energy</a:t>
            </a:r>
            <a:r>
              <a:rPr lang="de-DE" sz="1100" dirty="0">
                <a:solidFill>
                  <a:srgbClr val="FFFFFF"/>
                </a:solidFill>
                <a:latin typeface="Arial" charset="0"/>
              </a:rPr>
              <a:t> Economics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429948" y="6475414"/>
            <a:ext cx="397615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dirty="0">
                <a:solidFill>
                  <a:srgbClr val="000000"/>
                </a:solidFill>
                <a:latin typeface="Arial" charset="0"/>
              </a:rPr>
              <a:t>KIT – University of the Land of Baden-Württemberg</a:t>
            </a:r>
          </a:p>
          <a:p>
            <a:pPr algn="l">
              <a:lnSpc>
                <a:spcPct val="100000"/>
              </a:lnSpc>
            </a:pPr>
            <a:r>
              <a:rPr lang="en-US" sz="800" b="0" dirty="0">
                <a:solidFill>
                  <a:srgbClr val="000000"/>
                </a:solidFill>
                <a:latin typeface="Arial" charset="0"/>
              </a:rPr>
              <a:t>and National Research Centre in the Helmholtz Community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928240" y="6497639"/>
            <a:ext cx="18711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de-DE" sz="1600">
                <a:solidFill>
                  <a:srgbClr val="FFFFFF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228" y="333376"/>
            <a:ext cx="17541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022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6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4446-9DE9-4EC1-92AB-907DF09BD35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6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789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3831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64FC-C1F6-4F60-90E2-4C82285A7CB6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F499-D2C2-429B-A38D-874884AC2B44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4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C2FF-F6B1-4953-8BD6-DF423CDA3B5D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6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FF657-D1DB-4306-82A3-A2011C94EF8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3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936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ADCC-593E-41F1-8EDC-3499514C881E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0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68624" y="6460652"/>
            <a:ext cx="586343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/>
              <a:t>A mixed-integer program for the optimised capacity and dispatch planning of residential cogeneration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673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161F-0686-4A32-B5C2-6110D54CBF6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2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01DA-C805-49D6-936E-EF17408DE37B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56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4527" y="333375"/>
            <a:ext cx="2263246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069" y="333375"/>
            <a:ext cx="6626358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srgbClr val="000000"/>
                </a:solidFill>
              </a:rPr>
              <a:t>Energieeffizienz in Deutschland: Kosten , Potenziale und Szenarien</a:t>
            </a:r>
          </a:p>
          <a:p>
            <a:r>
              <a:rPr lang="de-DE" dirty="0">
                <a:solidFill>
                  <a:srgbClr val="000000"/>
                </a:solidFill>
              </a:rPr>
              <a:t>Nachfrageseitige Potenziale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D019-5134-4866-8BCC-6AD2983F956C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10" y="-12700"/>
            <a:ext cx="990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928240" y="6497639"/>
            <a:ext cx="18711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de-DE" sz="1600">
                <a:solidFill>
                  <a:srgbClr val="FFFFFF"/>
                </a:solidFill>
                <a:latin typeface="Arial" charset="0"/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28" y="333376"/>
            <a:ext cx="17541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1"/>
          <p:cNvSpPr txBox="1">
            <a:spLocks noChangeArrowheads="1"/>
          </p:cNvSpPr>
          <p:nvPr userDrawn="1"/>
        </p:nvSpPr>
        <p:spPr bwMode="auto">
          <a:xfrm>
            <a:off x="417911" y="3366344"/>
            <a:ext cx="93333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DE" sz="1000" b="0">
                <a:solidFill>
                  <a:srgbClr val="FFFFFF"/>
                </a:solidFill>
                <a:latin typeface="Arial" charset="0"/>
              </a:rPr>
              <a:t>INSTITUTE OF INDUSTRIAL PRODUCTION, CHAIR OF ENERGY ECONOMICS</a:t>
            </a:r>
            <a:r>
              <a:rPr lang="en-US" sz="1000" b="0">
                <a:solidFill>
                  <a:srgbClr val="FFFFFF"/>
                </a:solidFill>
                <a:latin typeface="Arial" charset="0"/>
              </a:rPr>
              <a:t> </a:t>
            </a:r>
            <a:endParaRPr lang="de-DE" sz="1000" b="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35587" r="470" b="13836"/>
          <a:stretch/>
        </p:blipFill>
        <p:spPr>
          <a:xfrm>
            <a:off x="2544809" y="3647875"/>
            <a:ext cx="4805364" cy="1583618"/>
          </a:xfrm>
          <a:prstGeom prst="rect">
            <a:avLst/>
          </a:prstGeom>
        </p:spPr>
      </p:pic>
      <p:pic>
        <p:nvPicPr>
          <p:cNvPr id="18" name="Picture 35" descr="3_Nacht-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" y="5164641"/>
            <a:ext cx="4096004" cy="11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3_Stufe-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3" y="3647875"/>
            <a:ext cx="2616350" cy="156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15" b="19711"/>
          <a:stretch/>
        </p:blipFill>
        <p:spPr>
          <a:xfrm>
            <a:off x="4212468" y="5211185"/>
            <a:ext cx="3158801" cy="1132750"/>
          </a:xfrm>
          <a:prstGeom prst="rect">
            <a:avLst/>
          </a:prstGeom>
        </p:spPr>
      </p:pic>
      <p:pic>
        <p:nvPicPr>
          <p:cNvPr id="21" name="Picture 2" descr="D:\McKenna\Lehre\Vorlesung Erneuerbare Energien\Quaschning_Regenerative Energiesysteme_DVD\Bilder\Kapitel_4\Bild4-14b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74" y="3647875"/>
            <a:ext cx="2439363" cy="27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3" descr="3_Netz-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3" y="5197890"/>
            <a:ext cx="1851459" cy="11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05DDD9-2AD9-443D-AA60-4B9FB887E4F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73309" y="311452"/>
            <a:ext cx="1846337" cy="5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5917696" cy="360363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u="sng" dirty="0"/>
              <a:t>Socioeconomic characterization and scaling of domestic heat and electricity load profiles</a:t>
            </a:r>
            <a:endParaRPr lang="de-DE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9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28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789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3831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1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69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8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2640" y="6460652"/>
            <a:ext cx="57194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/>
              <a:t>A mixed-integer program for the optimised capacity and dispatch planning of residential cogeneration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672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37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94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5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4527" y="333375"/>
            <a:ext cx="2263246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069" y="333375"/>
            <a:ext cx="6626358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4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a\Sonstiges\Bilder und Grafiken\150504_KIT_Paesi_Titelgrafik_EE-Urban_Montrea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5" y="3524914"/>
            <a:ext cx="9682910" cy="28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90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9948" y="6475414"/>
            <a:ext cx="39761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br>
              <a:rPr lang="en-US" sz="800" dirty="0"/>
            </a:br>
            <a:r>
              <a:rPr lang="en-US" sz="800" dirty="0"/>
              <a:t>National Research Center of the Helmholtz Association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17910" y="3350955"/>
            <a:ext cx="49151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sz="1000" cap="small" baseline="0" dirty="0">
                <a:solidFill>
                  <a:schemeClr val="bg1"/>
                </a:solidFill>
              </a:rPr>
              <a:t>Institute for Industrial Production (IIP), Chair of Energy Economics</a:t>
            </a:r>
            <a:endParaRPr lang="de-DE" sz="1000" cap="small" baseline="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928240" y="6497638"/>
            <a:ext cx="1871133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28" y="333376"/>
            <a:ext cx="17541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884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1243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41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789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3831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57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53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63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789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3831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2640" y="6460652"/>
            <a:ext cx="57194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/>
              <a:t>A mixed-integer program for the optimised capacity and dispatch planning of residential cogeneration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5949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24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3700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439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864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4527" y="333375"/>
            <a:ext cx="2263246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069" y="333375"/>
            <a:ext cx="6626358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3616" y="6445251"/>
            <a:ext cx="46021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Prof. Max Mustermann - Title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t>19.09.18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321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229" y="1341438"/>
            <a:ext cx="9049544" cy="792162"/>
          </a:xfrm>
        </p:spPr>
        <p:txBody>
          <a:bodyPr/>
          <a:lstStyle>
            <a:lvl1pPr>
              <a:defRPr smtClean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229" y="2347920"/>
            <a:ext cx="9049544" cy="720725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5" name="Picture 2" descr="KIT-Homepage">
            <a:hlinkClick r:id="rId2" tooltip="KIT-Logo - Link zur KIT-Startseite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9742" t="17746"/>
          <a:stretch>
            <a:fillRect/>
          </a:stretch>
        </p:blipFill>
        <p:spPr bwMode="auto">
          <a:xfrm>
            <a:off x="344489" y="188640"/>
            <a:ext cx="2160241" cy="104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682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I_rahmen_neu_tite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159" y="-12700"/>
            <a:ext cx="9906001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6"/>
          <p:cNvPicPr>
            <a:picLocks noChangeAspect="1"/>
          </p:cNvPicPr>
          <p:nvPr userDrawn="1"/>
        </p:nvPicPr>
        <p:blipFill>
          <a:blip r:embed="rId3"/>
          <a:srcRect l="1643" t="35587" r="470" b="13837"/>
          <a:stretch>
            <a:fillRect/>
          </a:stretch>
        </p:blipFill>
        <p:spPr bwMode="auto">
          <a:xfrm>
            <a:off x="2545292" y="3648075"/>
            <a:ext cx="480509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3_Nacht-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6946" y="5164138"/>
            <a:ext cx="4094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3_Stufe-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6946" y="3648075"/>
            <a:ext cx="2615804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"/>
          <p:cNvPicPr>
            <a:picLocks noChangeAspect="1"/>
          </p:cNvPicPr>
          <p:nvPr userDrawn="1"/>
        </p:nvPicPr>
        <p:blipFill>
          <a:blip r:embed="rId6"/>
          <a:srcRect t="22015" b="19711"/>
          <a:stretch>
            <a:fillRect/>
          </a:stretch>
        </p:blipFill>
        <p:spPr bwMode="auto">
          <a:xfrm>
            <a:off x="4211771" y="5211764"/>
            <a:ext cx="3159257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McKenna\Lehre\Vorlesung Erneuerbare Energien\Quaschning_Regenerative Energiesysteme_DVD\Bilder\Kapitel_4\Bild4-14b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50390" y="3648076"/>
            <a:ext cx="243866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3_Netz-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457583" y="5197476"/>
            <a:ext cx="1850496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5"/>
          <p:cNvSpPr txBox="1"/>
          <p:nvPr userDrawn="1"/>
        </p:nvSpPr>
        <p:spPr>
          <a:xfrm>
            <a:off x="37836" y="6351588"/>
            <a:ext cx="3511815" cy="2400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800" dirty="0"/>
              <a:t>Selected </a:t>
            </a:r>
            <a:r>
              <a:rPr lang="de-DE" sz="800" dirty="0" err="1"/>
              <a:t>photographs</a:t>
            </a:r>
            <a:r>
              <a:rPr lang="de-DE" sz="800" dirty="0"/>
              <a:t> © Tim </a:t>
            </a:r>
            <a:r>
              <a:rPr lang="de-DE" sz="800" dirty="0" err="1"/>
              <a:t>Holsgrove</a:t>
            </a:r>
            <a:r>
              <a:rPr lang="de-DE" sz="800" dirty="0"/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4089283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4039874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3275254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4789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3831" y="1198563"/>
            <a:ext cx="4443942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257849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12640" y="6460652"/>
            <a:ext cx="57194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/>
              <a:t>A mixed-integer program for the optimised capacity and dispatch planning of residential cogeneration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409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1418193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29.11.2013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859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3608050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3581606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3141639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2262420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14527" y="333375"/>
            <a:ext cx="2263246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23069" y="333375"/>
            <a:ext cx="6626358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264612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2640" y="6460652"/>
            <a:ext cx="57194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/>
              <a:t>A mixed-integer program for the optimised capacity and dispatch planning of residential cogeneration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6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2640" y="6460652"/>
            <a:ext cx="57194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 err="1"/>
              <a:t>Analyzing</a:t>
            </a:r>
            <a:r>
              <a:rPr lang="en-GB" dirty="0"/>
              <a:t> scale effects of energetic autarky with an economic capacity and dispatch optimization model</a:t>
            </a:r>
          </a:p>
        </p:txBody>
      </p:sp>
    </p:spTree>
    <p:extLst>
      <p:ext uri="{BB962C8B-B14F-4D97-AF65-F5344CB8AC3E}">
        <p14:creationId xmlns:p14="http://schemas.microsoft.com/office/powerpoint/2010/main" val="258896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12640" y="6460652"/>
            <a:ext cx="571942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GB" dirty="0"/>
              <a:t>A mixed-integer program for the optimised capacity and dispatch planning of residential cogeneration systems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4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25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4"/>
            <a:ext cx="9906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070" y="333378"/>
            <a:ext cx="74879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89" y="1198563"/>
            <a:ext cx="905298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727" y="6453188"/>
            <a:ext cx="35255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0384ECF7-5FBE-4A37-B6CB-2AE096111C7D}" type="slidenum">
              <a:rPr lang="de-DE" sz="900" b="1"/>
              <a:pPr>
                <a:spcBef>
                  <a:spcPct val="50000"/>
                </a:spcBef>
              </a:pPr>
              <a:t>‹#›</a:t>
            </a:fld>
            <a:endParaRPr lang="de-DE" sz="900" b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24285" y="6485704"/>
            <a:ext cx="1034505" cy="2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>
              <a:spcBef>
                <a:spcPct val="50000"/>
              </a:spcBef>
            </a:pPr>
            <a:r>
              <a:rPr lang="de-DE" sz="700" dirty="0"/>
              <a:t>6th</a:t>
            </a:r>
            <a:r>
              <a:rPr lang="de-DE" sz="700" baseline="0" dirty="0"/>
              <a:t> </a:t>
            </a:r>
            <a:r>
              <a:rPr lang="de-DE" sz="700" baseline="0" dirty="0" err="1"/>
              <a:t>July</a:t>
            </a:r>
            <a:r>
              <a:rPr lang="de-DE" sz="700" baseline="0" dirty="0"/>
              <a:t> </a:t>
            </a:r>
            <a:r>
              <a:rPr lang="de-DE" sz="700" dirty="0"/>
              <a:t>2015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29264" y="6418120"/>
            <a:ext cx="3456384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de-DE" sz="900" dirty="0"/>
              <a:t>Russell</a:t>
            </a:r>
            <a:r>
              <a:rPr lang="de-DE" sz="900" baseline="0" dirty="0"/>
              <a:t> McKenna</a:t>
            </a:r>
            <a:r>
              <a:rPr lang="de-DE" sz="900" dirty="0"/>
              <a:t>, </a:t>
            </a:r>
          </a:p>
          <a:p>
            <a:pPr algn="l"/>
            <a:r>
              <a:rPr lang="de-DE" sz="900" b="1" dirty="0" err="1"/>
              <a:t>Chair</a:t>
            </a:r>
            <a:r>
              <a:rPr lang="de-DE" sz="900" b="1" dirty="0"/>
              <a:t> </a:t>
            </a:r>
            <a:r>
              <a:rPr lang="de-DE" sz="900" b="1" dirty="0" err="1"/>
              <a:t>of</a:t>
            </a:r>
            <a:r>
              <a:rPr lang="de-DE" sz="900" b="1" dirty="0"/>
              <a:t> </a:t>
            </a:r>
            <a:r>
              <a:rPr lang="de-DE" sz="900" b="1" dirty="0" err="1"/>
              <a:t>Energy</a:t>
            </a:r>
            <a:r>
              <a:rPr lang="de-DE" sz="900" b="1" dirty="0"/>
              <a:t> Economics</a:t>
            </a:r>
            <a:r>
              <a:rPr lang="de-DE" sz="900" dirty="0"/>
              <a:t>, IIP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4" cstate="print"/>
          <a:srcRect l="9264" t="17498" r="9264" b="3500"/>
          <a:stretch>
            <a:fillRect/>
          </a:stretch>
        </p:blipFill>
        <p:spPr bwMode="auto">
          <a:xfrm>
            <a:off x="8239148" y="214290"/>
            <a:ext cx="1378032" cy="7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52600" y="6460652"/>
            <a:ext cx="6079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de-DE" dirty="0"/>
              <a:t>Kapazitäts- und Einsatzoptimierung dezentraler Kraft-Wärme-Kopplungssysteme</a:t>
            </a:r>
            <a:endParaRPr lang="de-DE" sz="100" dirty="0"/>
          </a:p>
          <a:p>
            <a:endParaRPr lang="de-DE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405DDD9-2AD9-443D-AA60-4B9FB887E4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97216" y="389144"/>
            <a:ext cx="1341932" cy="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069" y="333376"/>
            <a:ext cx="74879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89" y="1198563"/>
            <a:ext cx="905298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215251" y="6453188"/>
            <a:ext cx="226252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900" b="0" dirty="0">
                <a:solidFill>
                  <a:srgbClr val="000000"/>
                </a:solidFill>
                <a:latin typeface="Arial" charset="0"/>
              </a:rPr>
              <a:t>Institute </a:t>
            </a:r>
            <a:r>
              <a:rPr lang="de-DE" sz="900" b="0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900" b="0" dirty="0">
                <a:solidFill>
                  <a:srgbClr val="000000"/>
                </a:solidFill>
                <a:latin typeface="Arial" charset="0"/>
              </a:rPr>
              <a:t> Industrial </a:t>
            </a:r>
            <a:r>
              <a:rPr lang="de-DE" sz="900" b="0" dirty="0" err="1">
                <a:solidFill>
                  <a:srgbClr val="000000"/>
                </a:solidFill>
                <a:latin typeface="Arial" charset="0"/>
              </a:rPr>
              <a:t>Production</a:t>
            </a:r>
            <a:r>
              <a:rPr lang="de-DE" sz="900" b="0" dirty="0">
                <a:solidFill>
                  <a:srgbClr val="000000"/>
                </a:solidFill>
                <a:latin typeface="Arial" charset="0"/>
              </a:rPr>
              <a:t> (IIP): </a:t>
            </a:r>
            <a:r>
              <a:rPr lang="de-DE" sz="900" b="0" dirty="0" err="1">
                <a:solidFill>
                  <a:srgbClr val="000000"/>
                </a:solidFill>
                <a:latin typeface="Arial" charset="0"/>
              </a:rPr>
              <a:t>Chair</a:t>
            </a:r>
            <a:r>
              <a:rPr lang="de-DE" sz="9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900" b="0" dirty="0" err="1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DE" sz="9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900" b="0" dirty="0" err="1">
                <a:solidFill>
                  <a:srgbClr val="000000"/>
                </a:solidFill>
                <a:latin typeface="Arial" charset="0"/>
              </a:rPr>
              <a:t>Energy</a:t>
            </a:r>
            <a:r>
              <a:rPr lang="de-DE" sz="900" b="0" dirty="0">
                <a:solidFill>
                  <a:srgbClr val="000000"/>
                </a:solidFill>
                <a:latin typeface="Arial" charset="0"/>
              </a:rPr>
              <a:t> Economics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727" y="6445250"/>
            <a:ext cx="35255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fld id="{643774FD-E815-4B85-B421-6F4167BD583D}" type="slidenum">
              <a:rPr lang="de-DE" sz="900">
                <a:solidFill>
                  <a:srgbClr val="000000"/>
                </a:solidFill>
                <a:latin typeface="Arial" charset="0"/>
              </a:rPr>
              <a:pPr algn="l">
                <a:lnSpc>
                  <a:spcPct val="100000"/>
                </a:lnSpc>
                <a:spcBef>
                  <a:spcPct val="50000"/>
                </a:spcBef>
                <a:defRPr/>
              </a:pPr>
              <a:t>‹#›</a:t>
            </a:fld>
            <a:endParaRPr lang="de-DE" sz="9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6594" y="333375"/>
            <a:ext cx="116601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43616" y="6445251"/>
            <a:ext cx="4602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algn="l">
              <a:lnSpc>
                <a:spcPct val="100000"/>
              </a:lnSpc>
            </a:pPr>
            <a:r>
              <a:rPr lang="de-DE" b="0" dirty="0">
                <a:solidFill>
                  <a:srgbClr val="000000"/>
                </a:solidFill>
                <a:latin typeface="Arial" charset="0"/>
              </a:rPr>
              <a:t>IAEE European Conference 2013</a:t>
            </a:r>
          </a:p>
          <a:p>
            <a:pPr algn="l">
              <a:lnSpc>
                <a:spcPct val="100000"/>
              </a:lnSpc>
            </a:pPr>
            <a:r>
              <a:rPr lang="de-DE" b="0" dirty="0">
                <a:solidFill>
                  <a:srgbClr val="000000"/>
                </a:solidFill>
                <a:latin typeface="Arial" charset="0"/>
              </a:rPr>
              <a:t>McKenna et al.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C01FFB54-A4C6-43F5-85F0-3FD9312F6439}" type="datetime1">
              <a:rPr lang="de-DE" b="0" smtClean="0">
                <a:solidFill>
                  <a:srgbClr val="000000">
                    <a:tint val="75000"/>
                  </a:srgbClr>
                </a:solidFill>
                <a:latin typeface="Arial" charset="0"/>
              </a:rPr>
              <a:pPr>
                <a:lnSpc>
                  <a:spcPct val="100000"/>
                </a:lnSpc>
              </a:pPr>
              <a:t>19.09.18</a:t>
            </a:fld>
            <a:endParaRPr lang="de-DE" b="0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405DDD9-2AD9-443D-AA60-4B9FB887E4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80149" y="373202"/>
            <a:ext cx="1313211" cy="41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069" y="333376"/>
            <a:ext cx="74879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89" y="1198563"/>
            <a:ext cx="905298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512852" y="6453188"/>
            <a:ext cx="296492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en-US" sz="900" b="0">
                <a:solidFill>
                  <a:srgbClr val="000000"/>
                </a:solidFill>
                <a:latin typeface="Arial" charset="0"/>
              </a:rPr>
              <a:t>IIP, Chair of energy economics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727" y="6445250"/>
            <a:ext cx="35255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fld id="{1667C520-F49C-4D12-A1AD-7CEE7577070E}" type="slidenum">
              <a:rPr lang="de-DE" sz="900">
                <a:solidFill>
                  <a:srgbClr val="000000"/>
                </a:solidFill>
                <a:latin typeface="Arial" charset="0"/>
              </a:rPr>
              <a:pPr algn="l">
                <a:lnSpc>
                  <a:spcPct val="100000"/>
                </a:lnSpc>
                <a:spcBef>
                  <a:spcPct val="50000"/>
                </a:spcBef>
                <a:defRPr/>
              </a:pPr>
              <a:t>‹#›</a:t>
            </a:fld>
            <a:endParaRPr lang="de-DE" sz="9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43616" y="6445251"/>
            <a:ext cx="4602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000000"/>
                </a:solidFill>
                <a:latin typeface="Arial" charset="0"/>
              </a:rPr>
              <a:t>Dr. Russell McKenna</a:t>
            </a:r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6594" y="341313"/>
            <a:ext cx="11746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FD7711E6-56E3-4D02-B403-66B465DEBB30}" type="datetime1">
              <a:rPr lang="de-DE" b="0" smtClean="0">
                <a:solidFill>
                  <a:srgbClr val="000000">
                    <a:tint val="75000"/>
                  </a:srgbClr>
                </a:solidFill>
                <a:latin typeface="Arial" charset="0"/>
              </a:rPr>
              <a:pPr>
                <a:lnSpc>
                  <a:spcPct val="100000"/>
                </a:lnSpc>
              </a:pPr>
              <a:t>19.09.18</a:t>
            </a:fld>
            <a:endParaRPr lang="de-DE" b="0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05DDD9-2AD9-443D-AA60-4B9FB887E4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97216" y="389144"/>
            <a:ext cx="1341932" cy="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069" y="333376"/>
            <a:ext cx="74879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89" y="1198563"/>
            <a:ext cx="905298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727" y="6445250"/>
            <a:ext cx="35255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6594" y="341313"/>
            <a:ext cx="117461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63000" y="6444000"/>
            <a:ext cx="1131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t>19.09.18</a:t>
            </a:fld>
            <a:endParaRPr lang="de-D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405DDD9-2AD9-443D-AA60-4B9FB887E4F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97216" y="389144"/>
            <a:ext cx="1341932" cy="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069" y="333376"/>
            <a:ext cx="74879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789" y="1198563"/>
            <a:ext cx="905298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1727" y="6445250"/>
            <a:ext cx="35255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05FDEC67-17EA-4CDF-92DC-7292C3722167}" type="slidenum">
              <a:rPr lang="de-DE" sz="900" b="1"/>
              <a:pPr>
                <a:spcBef>
                  <a:spcPct val="50000"/>
                </a:spcBef>
                <a:defRPr/>
              </a:pPr>
              <a:t>‹#›</a:t>
            </a:fld>
            <a:endParaRPr lang="de-DE" sz="900" b="1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63839" y="6443663"/>
            <a:ext cx="1129904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29.11.2013</a:t>
            </a:r>
          </a:p>
        </p:txBody>
      </p:sp>
    </p:spTree>
    <p:extLst>
      <p:ext uri="{BB962C8B-B14F-4D97-AF65-F5344CB8AC3E}">
        <p14:creationId xmlns:p14="http://schemas.microsoft.com/office/powerpoint/2010/main" val="27743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fontAlgn="base">
        <a:spcBef>
          <a:spcPct val="20000"/>
        </a:spcBef>
        <a:spcAft>
          <a:spcPct val="0"/>
        </a:spcAft>
        <a:buBlip>
          <a:blip r:embed="rId15"/>
        </a:buBlip>
        <a:defRPr>
          <a:solidFill>
            <a:schemeClr val="tx1"/>
          </a:solidFill>
          <a:latin typeface="+mn-lt"/>
        </a:defRPr>
      </a:lvl2pPr>
      <a:lvl3pPr marL="1209675" indent="-276225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8319" y="1340768"/>
            <a:ext cx="908909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l">
              <a:lnSpc>
                <a:spcPct val="90000"/>
              </a:lnSpc>
            </a:pPr>
            <a:r>
              <a:rPr lang="en-US" sz="2400" u="sng" dirty="0">
                <a:solidFill>
                  <a:srgbClr val="000000"/>
                </a:solidFill>
                <a:latin typeface="Arial" charset="0"/>
              </a:rPr>
              <a:t>Exploring socioeconomic and temporal characteristics of British and German residential energy demand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8319" y="2349345"/>
            <a:ext cx="9215609" cy="2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DE" sz="1600" i="1" dirty="0">
                <a:solidFill>
                  <a:srgbClr val="000000"/>
                </a:solidFill>
                <a:latin typeface="Arial" charset="0"/>
              </a:rPr>
              <a:t>Russell McKenna</a:t>
            </a:r>
            <a:r>
              <a:rPr lang="de-DE" sz="1600" i="1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</a:rPr>
              <a:t>, Max Kleinebrahm</a:t>
            </a:r>
            <a:r>
              <a:rPr lang="de-DE" sz="1600" i="1" baseline="30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de-DE" sz="1600" i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pt-BR" sz="1600" i="1" dirty="0">
                <a:solidFill>
                  <a:srgbClr val="000000"/>
                </a:solidFill>
                <a:latin typeface="Arial" charset="0"/>
              </a:rPr>
              <a:t>Timur Yunusov</a:t>
            </a:r>
            <a:r>
              <a:rPr lang="pt-BR" sz="1600" i="1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pt-BR" sz="1600" i="1" dirty="0">
                <a:solidFill>
                  <a:srgbClr val="000000"/>
                </a:solidFill>
                <a:latin typeface="Arial" charset="0"/>
              </a:rPr>
              <a:t>, Máté Janos Lorincz</a:t>
            </a:r>
            <a:r>
              <a:rPr lang="pt-BR" sz="1600" i="1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pt-BR" sz="1600" i="1" dirty="0">
                <a:solidFill>
                  <a:srgbClr val="000000"/>
                </a:solidFill>
                <a:latin typeface="Arial" charset="0"/>
              </a:rPr>
              <a:t>, Jacopo Torriti</a:t>
            </a:r>
            <a:r>
              <a:rPr lang="pt-BR" sz="1600" i="1" baseline="30000" dirty="0">
                <a:solidFill>
                  <a:srgbClr val="000000"/>
                </a:solidFill>
                <a:latin typeface="Arial" charset="0"/>
              </a:rPr>
              <a:t>2</a:t>
            </a:r>
          </a:p>
          <a:p>
            <a:pPr algn="l">
              <a:lnSpc>
                <a:spcPct val="100000"/>
              </a:lnSpc>
            </a:pPr>
            <a:r>
              <a:rPr lang="pt-BR" sz="1400" b="0" i="1" dirty="0">
                <a:solidFill>
                  <a:srgbClr val="000000"/>
                </a:solidFill>
                <a:latin typeface="Arial" charset="0"/>
              </a:rPr>
              <a:t>1 Chair of Energy Economics, KIT, Karlsruhe, Germany</a:t>
            </a:r>
          </a:p>
          <a:p>
            <a:pPr algn="l">
              <a:lnSpc>
                <a:spcPct val="100000"/>
              </a:lnSpc>
            </a:pPr>
            <a:r>
              <a:rPr lang="pt-BR" sz="1400" b="0" i="1" dirty="0">
                <a:solidFill>
                  <a:srgbClr val="000000"/>
                </a:solidFill>
                <a:latin typeface="Arial" charset="0"/>
              </a:rPr>
              <a:t>2 School of Built Environment, University of Reading, UK</a:t>
            </a:r>
          </a:p>
          <a:p>
            <a:pPr algn="l">
              <a:lnSpc>
                <a:spcPct val="100000"/>
              </a:lnSpc>
            </a:pPr>
            <a:r>
              <a:rPr lang="pt-BR" sz="1600" i="1" dirty="0">
                <a:solidFill>
                  <a:srgbClr val="000000"/>
                </a:solidFill>
                <a:latin typeface="Arial" charset="0"/>
              </a:rPr>
              <a:t> </a:t>
            </a:r>
            <a:endParaRPr lang="de-DE" sz="1600" i="1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</a:pPr>
            <a:endParaRPr lang="de-DE" sz="16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100000"/>
              </a:lnSpc>
            </a:pPr>
            <a:endParaRPr lang="de-DE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4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50" y="433419"/>
            <a:ext cx="6352797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synethetic</a:t>
            </a:r>
            <a:r>
              <a:rPr lang="de-DE" dirty="0"/>
              <a:t> vs.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5674" r="5651" b="34251"/>
          <a:stretch/>
        </p:blipFill>
        <p:spPr>
          <a:xfrm>
            <a:off x="200472" y="2317227"/>
            <a:ext cx="4752528" cy="390572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640632" y="2877879"/>
            <a:ext cx="154551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+mj-lt"/>
              </a:rPr>
              <a:t>NRMSE 0.0999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93032" y="4649511"/>
            <a:ext cx="1545518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+mj-lt"/>
              </a:rPr>
              <a:t>NRMSE 0.1365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8208" b="34535"/>
          <a:stretch/>
        </p:blipFill>
        <p:spPr>
          <a:xfrm>
            <a:off x="4778801" y="2405013"/>
            <a:ext cx="4926727" cy="368341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810582" y="2987838"/>
            <a:ext cx="1545518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+mj-lt"/>
              </a:rPr>
              <a:t>NRMSE 0.0948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10582" y="4665630"/>
            <a:ext cx="1545518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+mj-lt"/>
              </a:rPr>
              <a:t>NRMSE 0.1395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8709" y="6019933"/>
            <a:ext cx="872480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DE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044372" y="6029408"/>
            <a:ext cx="872480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UK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629" y="1272474"/>
            <a:ext cx="9052983" cy="4894262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NRMSE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countries and </a:t>
            </a:r>
            <a:r>
              <a:rPr lang="de-DE" dirty="0" err="1"/>
              <a:t>seasons</a:t>
            </a:r>
            <a:endParaRPr lang="de-DE" dirty="0"/>
          </a:p>
          <a:p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considered</a:t>
            </a:r>
            <a:r>
              <a:rPr lang="de-DE" dirty="0"/>
              <a:t> in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figures</a:t>
            </a:r>
            <a:endParaRPr lang="de-DE" dirty="0"/>
          </a:p>
          <a:p>
            <a:r>
              <a:rPr lang="de-DE" dirty="0"/>
              <a:t>Summer </a:t>
            </a:r>
            <a:r>
              <a:rPr lang="de-DE" dirty="0" err="1"/>
              <a:t>evening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not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captured</a:t>
            </a:r>
            <a:r>
              <a:rPr lang="de-DE" dirty="0"/>
              <a:t> in CREST </a:t>
            </a:r>
            <a:r>
              <a:rPr lang="de-DE" dirty="0" err="1"/>
              <a:t>model</a:t>
            </a:r>
            <a:r>
              <a:rPr lang="de-DE" dirty="0"/>
              <a:t> –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! </a:t>
            </a:r>
          </a:p>
          <a:p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4294026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346745"/>
            <a:ext cx="6042099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(</a:t>
            </a:r>
            <a:r>
              <a:rPr lang="de-DE" dirty="0" err="1"/>
              <a:t>re</a:t>
            </a:r>
            <a:r>
              <a:rPr lang="de-DE" dirty="0"/>
              <a:t>-)</a:t>
            </a:r>
            <a:r>
              <a:rPr lang="de-DE" dirty="0" err="1"/>
              <a:t>producing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socioeconomic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789" y="980728"/>
            <a:ext cx="9392138" cy="4894262"/>
          </a:xfrm>
        </p:spPr>
        <p:txBody>
          <a:bodyPr/>
          <a:lstStyle/>
          <a:p>
            <a:r>
              <a:rPr lang="de-DE" dirty="0"/>
              <a:t>Presence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on median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LCL, </a:t>
            </a:r>
            <a:r>
              <a:rPr lang="de-DE" dirty="0" err="1"/>
              <a:t>right</a:t>
            </a:r>
            <a:r>
              <a:rPr lang="de-DE" dirty="0"/>
              <a:t> CREST, 150 </a:t>
            </a:r>
            <a:r>
              <a:rPr lang="de-DE" dirty="0" err="1"/>
              <a:t>households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Higher </a:t>
            </a:r>
            <a:r>
              <a:rPr lang="de-DE" dirty="0" err="1"/>
              <a:t>morning</a:t>
            </a:r>
            <a:r>
              <a:rPr lang="de-DE" dirty="0"/>
              <a:t> and </a:t>
            </a:r>
            <a:r>
              <a:rPr lang="de-DE" dirty="0" err="1"/>
              <a:t>evening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in LCL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reproduced</a:t>
            </a:r>
            <a:r>
              <a:rPr lang="de-DE" dirty="0"/>
              <a:t> in CREST 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3" y="1340768"/>
            <a:ext cx="4824536" cy="311841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535" y="1362837"/>
            <a:ext cx="4790392" cy="30963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78034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346745"/>
            <a:ext cx="6042099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(</a:t>
            </a:r>
            <a:r>
              <a:rPr lang="de-DE" dirty="0" err="1"/>
              <a:t>re</a:t>
            </a:r>
            <a:r>
              <a:rPr lang="de-DE" dirty="0"/>
              <a:t>-)</a:t>
            </a:r>
            <a:r>
              <a:rPr lang="de-DE" dirty="0" err="1"/>
              <a:t>producing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socioeconomic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4488" y="980728"/>
            <a:ext cx="9392138" cy="4894262"/>
          </a:xfrm>
        </p:spPr>
        <p:txBody>
          <a:bodyPr/>
          <a:lstStyle/>
          <a:p>
            <a:r>
              <a:rPr lang="de-DE" dirty="0"/>
              <a:t>Presence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65s on median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LCL, </a:t>
            </a:r>
            <a:r>
              <a:rPr lang="de-DE" dirty="0" err="1"/>
              <a:t>right</a:t>
            </a:r>
            <a:r>
              <a:rPr lang="de-DE" dirty="0"/>
              <a:t> CREST, 150 </a:t>
            </a:r>
            <a:r>
              <a:rPr lang="de-DE" dirty="0" err="1"/>
              <a:t>households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peaks</a:t>
            </a:r>
            <a:r>
              <a:rPr lang="de-DE" dirty="0"/>
              <a:t> but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daytime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in LCL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CREST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65s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6" y="1350380"/>
            <a:ext cx="4809665" cy="31088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50380"/>
            <a:ext cx="4809664" cy="31088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38606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069" y="333376"/>
            <a:ext cx="6258123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Germany and </a:t>
            </a:r>
            <a:r>
              <a:rPr lang="de-DE" dirty="0" err="1"/>
              <a:t>the</a:t>
            </a:r>
            <a:r>
              <a:rPr lang="de-DE" dirty="0"/>
              <a:t> UK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143" y="908720"/>
            <a:ext cx="9052983" cy="4894262"/>
          </a:xfrm>
        </p:spPr>
        <p:txBody>
          <a:bodyPr/>
          <a:lstStyle/>
          <a:p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&gt;=1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undertaking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Stronger</a:t>
            </a:r>
            <a:r>
              <a:rPr lang="de-DE" dirty="0"/>
              <a:t> </a:t>
            </a:r>
            <a:r>
              <a:rPr lang="de-DE" dirty="0" err="1"/>
              <a:t>midday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in DE, 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in UK</a:t>
            </a:r>
          </a:p>
          <a:p>
            <a:r>
              <a:rPr lang="de-DE" dirty="0"/>
              <a:t>Higher </a:t>
            </a:r>
            <a:r>
              <a:rPr lang="de-DE" dirty="0" err="1"/>
              <a:t>evening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in DE,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flatter</a:t>
            </a:r>
            <a:r>
              <a:rPr lang="de-DE" dirty="0"/>
              <a:t>/</a:t>
            </a:r>
            <a:r>
              <a:rPr lang="de-DE" dirty="0" err="1"/>
              <a:t>broader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in UK</a:t>
            </a:r>
          </a:p>
          <a:p>
            <a:r>
              <a:rPr lang="de-DE" dirty="0"/>
              <a:t>Strong </a:t>
            </a:r>
            <a:r>
              <a:rPr lang="de-DE" dirty="0" err="1"/>
              <a:t>similarities</a:t>
            </a:r>
            <a:r>
              <a:rPr lang="de-DE" dirty="0"/>
              <a:t> in </a:t>
            </a:r>
            <a:r>
              <a:rPr lang="de-DE" dirty="0" err="1"/>
              <a:t>evening</a:t>
            </a:r>
            <a:r>
              <a:rPr lang="de-DE" dirty="0"/>
              <a:t> TV </a:t>
            </a:r>
            <a:r>
              <a:rPr lang="de-DE" dirty="0" err="1"/>
              <a:t>watching</a:t>
            </a:r>
            <a:r>
              <a:rPr lang="de-DE" dirty="0"/>
              <a:t> </a:t>
            </a:r>
            <a:r>
              <a:rPr lang="de-DE" dirty="0" err="1"/>
              <a:t>habits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b="9282"/>
          <a:stretch/>
        </p:blipFill>
        <p:spPr>
          <a:xfrm>
            <a:off x="776536" y="1340768"/>
            <a:ext cx="8022643" cy="384370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82002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408" y="266592"/>
            <a:ext cx="6336704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Germany and </a:t>
            </a:r>
            <a:r>
              <a:rPr lang="de-DE" dirty="0" err="1"/>
              <a:t>the</a:t>
            </a:r>
            <a:r>
              <a:rPr lang="de-DE" dirty="0"/>
              <a:t> UK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4488" y="4075582"/>
            <a:ext cx="9433048" cy="4237832"/>
          </a:xfrm>
        </p:spPr>
        <p:txBody>
          <a:bodyPr/>
          <a:lstStyle/>
          <a:p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pronounced</a:t>
            </a:r>
            <a:r>
              <a:rPr lang="de-DE" dirty="0"/>
              <a:t> in DE,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peak</a:t>
            </a:r>
            <a:endParaRPr lang="de-DE" dirty="0"/>
          </a:p>
          <a:p>
            <a:r>
              <a:rPr lang="de-DE" dirty="0"/>
              <a:t>Young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couples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broader</a:t>
            </a:r>
            <a:r>
              <a:rPr lang="de-DE" dirty="0"/>
              <a:t> </a:t>
            </a:r>
            <a:r>
              <a:rPr lang="de-DE" dirty="0" err="1"/>
              <a:t>evening</a:t>
            </a:r>
            <a:r>
              <a:rPr lang="de-DE" dirty="0"/>
              <a:t> </a:t>
            </a:r>
            <a:r>
              <a:rPr lang="de-DE" dirty="0" err="1"/>
              <a:t>peak</a:t>
            </a:r>
            <a:endParaRPr lang="de-DE" dirty="0"/>
          </a:p>
          <a:p>
            <a:r>
              <a:rPr lang="de-DE" dirty="0"/>
              <a:t>Both in UK and DE,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households</a:t>
            </a:r>
            <a:r>
              <a:rPr lang="de-DE" dirty="0"/>
              <a:t> </a:t>
            </a:r>
            <a:r>
              <a:rPr lang="de-DE" dirty="0" err="1"/>
              <a:t>tend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consistent</a:t>
            </a:r>
            <a:endParaRPr lang="de-DE" dirty="0"/>
          </a:p>
          <a:p>
            <a:r>
              <a:rPr lang="en-GB" dirty="0"/>
              <a:t>Evening peaks in UK are broader and gender-related (women occupancy from 4 PM increases significantly) along with presence of children</a:t>
            </a:r>
          </a:p>
          <a:p>
            <a:endParaRPr lang="de-DE" dirty="0"/>
          </a:p>
        </p:txBody>
      </p:sp>
      <p:pic>
        <p:nvPicPr>
          <p:cNvPr id="1026" name="Picture 2" descr="hh_stru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5992" r="7404" b="51065"/>
          <a:stretch/>
        </p:blipFill>
        <p:spPr bwMode="auto">
          <a:xfrm>
            <a:off x="272486" y="908720"/>
            <a:ext cx="439534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h_stru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49103" r="7301" b="7955"/>
          <a:stretch/>
        </p:blipFill>
        <p:spPr bwMode="auto">
          <a:xfrm>
            <a:off x="4989004" y="915020"/>
            <a:ext cx="4395345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7041232" y="3446779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374" y="3789040"/>
            <a:ext cx="1188618" cy="90084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466848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273843"/>
            <a:ext cx="6408712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Germany and </a:t>
            </a:r>
            <a:r>
              <a:rPr lang="de-DE" dirty="0" err="1"/>
              <a:t>the</a:t>
            </a:r>
            <a:r>
              <a:rPr lang="de-DE" dirty="0"/>
              <a:t> UK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272" y="4324747"/>
            <a:ext cx="9505056" cy="4237832"/>
          </a:xfrm>
        </p:spPr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residents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morning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expected</a:t>
            </a:r>
            <a:endParaRPr lang="de-DE" dirty="0"/>
          </a:p>
          <a:p>
            <a:r>
              <a:rPr lang="de-DE" dirty="0"/>
              <a:t>Little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(not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):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seem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suggest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appliances</a:t>
            </a:r>
            <a:r>
              <a:rPr lang="de-DE" dirty="0"/>
              <a:t> / </a:t>
            </a:r>
            <a:r>
              <a:rPr lang="de-DE" dirty="0" err="1"/>
              <a:t>ownership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per se</a:t>
            </a:r>
          </a:p>
          <a:p>
            <a:r>
              <a:rPr lang="de-DE" dirty="0"/>
              <a:t>More </a:t>
            </a:r>
            <a:r>
              <a:rPr lang="de-DE" dirty="0" err="1"/>
              <a:t>peaky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5+ </a:t>
            </a:r>
            <a:r>
              <a:rPr lang="de-DE" dirty="0" err="1"/>
              <a:t>occupants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sample </a:t>
            </a:r>
            <a:r>
              <a:rPr lang="de-DE" dirty="0" err="1"/>
              <a:t>sizes</a:t>
            </a:r>
            <a:endParaRPr lang="de-DE" dirty="0"/>
          </a:p>
          <a:p>
            <a:endParaRPr lang="de-DE" dirty="0"/>
          </a:p>
        </p:txBody>
      </p:sp>
      <p:pic>
        <p:nvPicPr>
          <p:cNvPr id="2050" name="Picture 2" descr="hh_siz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6325" r="7732" b="51468"/>
          <a:stretch/>
        </p:blipFill>
        <p:spPr bwMode="auto">
          <a:xfrm>
            <a:off x="272480" y="980734"/>
            <a:ext cx="4464000" cy="27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h_siz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49168" r="7732" b="13133"/>
          <a:stretch/>
        </p:blipFill>
        <p:spPr bwMode="auto">
          <a:xfrm>
            <a:off x="4964104" y="980734"/>
            <a:ext cx="4464000" cy="244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52" y="2811754"/>
            <a:ext cx="1188618" cy="90084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999428" y="2665015"/>
            <a:ext cx="1008112" cy="78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421599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30409"/>
            <a:ext cx="7487973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period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4022" y="920333"/>
            <a:ext cx="9641977" cy="4237832"/>
          </a:xfrm>
        </p:spPr>
        <p:txBody>
          <a:bodyPr/>
          <a:lstStyle/>
          <a:p>
            <a:r>
              <a:rPr lang="de-DE" dirty="0"/>
              <a:t>Flatter, </a:t>
            </a:r>
            <a:r>
              <a:rPr lang="de-DE" dirty="0" err="1"/>
              <a:t>broader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retired</a:t>
            </a:r>
            <a:r>
              <a:rPr lang="de-DE" dirty="0"/>
              <a:t> </a:t>
            </a:r>
            <a:r>
              <a:rPr lang="de-DE" dirty="0" err="1"/>
              <a:t>couples</a:t>
            </a:r>
            <a:endParaRPr lang="de-DE" dirty="0"/>
          </a:p>
          <a:p>
            <a:r>
              <a:rPr lang="de-DE" dirty="0"/>
              <a:t>Presence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</a:t>
            </a:r>
            <a:r>
              <a:rPr lang="de-DE" dirty="0" err="1"/>
              <a:t>tends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heighten</a:t>
            </a:r>
            <a:r>
              <a:rPr lang="de-DE" dirty="0"/>
              <a:t> and </a:t>
            </a:r>
            <a:r>
              <a:rPr lang="de-DE" dirty="0" err="1"/>
              <a:t>broaden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evening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countries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35799" r="7478"/>
          <a:stretch/>
        </p:blipFill>
        <p:spPr>
          <a:xfrm>
            <a:off x="4730544" y="2472496"/>
            <a:ext cx="4948167" cy="35354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/>
          <a:srcRect l="34860" r="7373"/>
          <a:stretch/>
        </p:blipFill>
        <p:spPr>
          <a:xfrm>
            <a:off x="429480" y="2273212"/>
            <a:ext cx="4266288" cy="40283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1330" y="6026863"/>
            <a:ext cx="807640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967327" y="6007986"/>
            <a:ext cx="807640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UK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06478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30409"/>
            <a:ext cx="7487973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: </a:t>
            </a:r>
            <a:r>
              <a:rPr lang="de-DE" dirty="0" err="1"/>
              <a:t>income</a:t>
            </a:r>
            <a:r>
              <a:rPr lang="de-DE" dirty="0"/>
              <a:t> in 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480" y="1240708"/>
            <a:ext cx="9641977" cy="4237832"/>
          </a:xfrm>
        </p:spPr>
        <p:txBody>
          <a:bodyPr/>
          <a:lstStyle/>
          <a:p>
            <a:r>
              <a:rPr lang="de-DE" dirty="0"/>
              <a:t>Little/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discernable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profiles</a:t>
            </a:r>
            <a:r>
              <a:rPr lang="de-DE" dirty="0"/>
              <a:t> </a:t>
            </a:r>
          </a:p>
          <a:p>
            <a:r>
              <a:rPr lang="de-DE" dirty="0"/>
              <a:t>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households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/</a:t>
            </a:r>
            <a:r>
              <a:rPr lang="de-DE" dirty="0" err="1"/>
              <a:t>occupancy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presumed</a:t>
            </a:r>
            <a:r>
              <a:rPr lang="de-DE" dirty="0"/>
              <a:t> </a:t>
            </a:r>
            <a:r>
              <a:rPr lang="de-DE" dirty="0" err="1"/>
              <a:t>dependency</a:t>
            </a:r>
            <a:r>
              <a:rPr lang="de-DE" dirty="0"/>
              <a:t> on </a:t>
            </a:r>
            <a:r>
              <a:rPr lang="de-DE" dirty="0" err="1"/>
              <a:t>appliance</a:t>
            </a:r>
            <a:r>
              <a:rPr lang="de-DE" dirty="0"/>
              <a:t> stock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61330" y="6026863"/>
            <a:ext cx="807640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latin typeface="+mj-lt"/>
              </a:rPr>
              <a:t>DE</a:t>
            </a:r>
          </a:p>
        </p:txBody>
      </p:sp>
      <p:pic>
        <p:nvPicPr>
          <p:cNvPr id="11" name="Picture 2" descr="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t="49349"/>
          <a:stretch/>
        </p:blipFill>
        <p:spPr bwMode="auto">
          <a:xfrm>
            <a:off x="272480" y="3026673"/>
            <a:ext cx="6654622" cy="283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49349" r="64072"/>
          <a:stretch/>
        </p:blipFill>
        <p:spPr bwMode="auto">
          <a:xfrm>
            <a:off x="6010986" y="3005684"/>
            <a:ext cx="3162875" cy="285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40145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242428"/>
            <a:ext cx="7487973" cy="561975"/>
          </a:xfrm>
        </p:spPr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789" y="980728"/>
            <a:ext cx="9052983" cy="4894262"/>
          </a:xfrm>
        </p:spPr>
        <p:txBody>
          <a:bodyPr/>
          <a:lstStyle/>
          <a:p>
            <a:r>
              <a:rPr lang="en-GB" dirty="0"/>
              <a:t>Time Use Data:</a:t>
            </a:r>
          </a:p>
          <a:p>
            <a:pPr lvl="1"/>
            <a:r>
              <a:rPr lang="en-GB" dirty="0"/>
              <a:t>Some issues with parallel activities in TUS as well as locations unclear (DE) </a:t>
            </a:r>
          </a:p>
          <a:p>
            <a:pPr lvl="1"/>
            <a:r>
              <a:rPr lang="en-GB" dirty="0"/>
              <a:t>Issue of small sample sizes for some household types as well as large inner-sample variance – should consider sample sizes for results</a:t>
            </a:r>
            <a:endParaRPr lang="de-DE" dirty="0"/>
          </a:p>
          <a:p>
            <a:r>
              <a:rPr lang="en-GB" dirty="0"/>
              <a:t>CREST Model:</a:t>
            </a:r>
          </a:p>
          <a:p>
            <a:pPr lvl="1"/>
            <a:r>
              <a:rPr lang="en-GB" dirty="0"/>
              <a:t>Seasonality not (yet) well considered in approach </a:t>
            </a:r>
            <a:endParaRPr lang="de-DE" dirty="0"/>
          </a:p>
          <a:p>
            <a:pPr lvl="1"/>
            <a:r>
              <a:rPr lang="en-GB" dirty="0"/>
              <a:t>Problem of the six/seven groups of activities in CREST </a:t>
            </a:r>
          </a:p>
          <a:p>
            <a:pPr lvl="1"/>
            <a:r>
              <a:rPr lang="en-GB" dirty="0"/>
              <a:t>Night-time profile shape as fundamental issue</a:t>
            </a:r>
            <a:endParaRPr lang="de-DE" dirty="0"/>
          </a:p>
          <a:p>
            <a:pPr lvl="1"/>
            <a:r>
              <a:rPr lang="en-GB" dirty="0"/>
              <a:t>Flexibility of load profiles depends on appliances, so perhaps need different allocation of activities</a:t>
            </a:r>
          </a:p>
          <a:p>
            <a:pPr lvl="1"/>
            <a:r>
              <a:rPr lang="en-GB" dirty="0"/>
              <a:t>Appliances not updated for DE: where to get data for this?</a:t>
            </a:r>
          </a:p>
          <a:p>
            <a:pPr lvl="1"/>
            <a:r>
              <a:rPr lang="en-GB" dirty="0"/>
              <a:t>Model not well reproducing empirical profiles, e.g. due to appliance stock, building etc.</a:t>
            </a:r>
          </a:p>
          <a:p>
            <a:r>
              <a:rPr lang="en-GB" dirty="0"/>
              <a:t>Smart meter data:</a:t>
            </a:r>
          </a:p>
          <a:p>
            <a:pPr lvl="1"/>
            <a:r>
              <a:rPr lang="en-GB" dirty="0"/>
              <a:t>Regional differences between habits and use of LCL</a:t>
            </a:r>
          </a:p>
          <a:p>
            <a:pPr lvl="1"/>
            <a:r>
              <a:rPr lang="en-GB" dirty="0"/>
              <a:t>London sample, urban, wealthy etc.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515984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and </a:t>
            </a:r>
            <a:r>
              <a:rPr lang="de-DE" dirty="0" err="1"/>
              <a:t>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029" y="1271042"/>
            <a:ext cx="9387507" cy="4894262"/>
          </a:xfrm>
        </p:spPr>
        <p:txBody>
          <a:bodyPr/>
          <a:lstStyle/>
          <a:p>
            <a:pPr>
              <a:tabLst>
                <a:tab pos="5114925" algn="l"/>
              </a:tabLst>
            </a:pPr>
            <a:r>
              <a:rPr lang="en-GB" dirty="0"/>
              <a:t>There are some clear differences between groups and countries, revealed by empirical data</a:t>
            </a:r>
          </a:p>
          <a:p>
            <a:pPr>
              <a:tabLst>
                <a:tab pos="5114925" algn="l"/>
              </a:tabLst>
            </a:pPr>
            <a:r>
              <a:rPr lang="en-GB" dirty="0"/>
              <a:t>The differences between the two countries are a reminder of the importance of non-energy policy (e.g. school hours) in determining peaks</a:t>
            </a:r>
          </a:p>
          <a:p>
            <a:pPr>
              <a:tabLst>
                <a:tab pos="5114925" algn="l"/>
              </a:tabLst>
            </a:pPr>
            <a:r>
              <a:rPr lang="en-GB" dirty="0"/>
              <a:t>These differences have implications for dynamic tariff and/or capacity charging</a:t>
            </a:r>
          </a:p>
          <a:p>
            <a:pPr>
              <a:tabLst>
                <a:tab pos="5114925" algn="l"/>
              </a:tabLst>
            </a:pPr>
            <a:r>
              <a:rPr lang="en-GB" dirty="0"/>
              <a:t>Extended CREST model to German context, but missing appliance stock</a:t>
            </a:r>
          </a:p>
          <a:p>
            <a:pPr>
              <a:tabLst>
                <a:tab pos="5114925" algn="l"/>
              </a:tabLst>
            </a:pPr>
            <a:r>
              <a:rPr lang="en-GB" dirty="0"/>
              <a:t>The CREST (or similar) model </a:t>
            </a:r>
            <a:r>
              <a:rPr lang="en-GB" i="1" dirty="0"/>
              <a:t>can</a:t>
            </a:r>
            <a:r>
              <a:rPr lang="en-GB" dirty="0"/>
              <a:t> be reliably employed for ‘typical’ households but is less robust for socioeconomic groups </a:t>
            </a:r>
          </a:p>
          <a:p>
            <a:r>
              <a:rPr lang="en-GB" dirty="0"/>
              <a:t>Extensions should focus on (for discussion)</a:t>
            </a:r>
          </a:p>
          <a:p>
            <a:pPr lvl="1"/>
            <a:r>
              <a:rPr lang="en-GB" dirty="0"/>
              <a:t>Sharpening the specification of socioeconomic subgroups to include appliances etc.</a:t>
            </a:r>
          </a:p>
          <a:p>
            <a:pPr lvl="1"/>
            <a:r>
              <a:rPr lang="en-GB" dirty="0"/>
              <a:t>The quantification of qualitative trends explored, e.g. by using load indicators like mean daily peak, time and extent of peak etc.</a:t>
            </a:r>
          </a:p>
          <a:p>
            <a:pPr lvl="1"/>
            <a:r>
              <a:rPr lang="en-GB" dirty="0"/>
              <a:t>Regional effects and differences, where data allows</a:t>
            </a:r>
          </a:p>
          <a:p>
            <a:pPr lvl="1"/>
            <a:r>
              <a:rPr lang="en-GB" dirty="0"/>
              <a:t>Appliance level profiles between the countries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813381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and </a:t>
            </a:r>
            <a:r>
              <a:rPr lang="de-DE" dirty="0" err="1"/>
              <a:t>objectives</a:t>
            </a:r>
            <a:endParaRPr lang="de-DE" dirty="0"/>
          </a:p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socioeconomic</a:t>
            </a:r>
            <a:r>
              <a:rPr lang="de-DE" dirty="0"/>
              <a:t> variables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and power </a:t>
            </a:r>
            <a:r>
              <a:rPr lang="de-DE" dirty="0" err="1"/>
              <a:t>demand</a:t>
            </a:r>
            <a:endParaRPr lang="de-DE" dirty="0"/>
          </a:p>
          <a:p>
            <a:r>
              <a:rPr lang="de-DE" dirty="0" err="1"/>
              <a:t>Methodology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Overall </a:t>
            </a:r>
            <a:r>
              <a:rPr lang="de-DE" dirty="0" err="1"/>
              <a:t>approach</a:t>
            </a:r>
            <a:endParaRPr lang="de-DE" dirty="0"/>
          </a:p>
          <a:p>
            <a:pPr lvl="1"/>
            <a:r>
              <a:rPr lang="de-DE" dirty="0" err="1"/>
              <a:t>Occupancy</a:t>
            </a:r>
            <a:r>
              <a:rPr lang="de-DE" dirty="0"/>
              <a:t> and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probabalities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TU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 err="1"/>
              <a:t>Deriving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Markov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 and TPMs</a:t>
            </a:r>
          </a:p>
          <a:p>
            <a:r>
              <a:rPr lang="de-DE" dirty="0" err="1"/>
              <a:t>Results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analysing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datasets</a:t>
            </a:r>
            <a:endParaRPr lang="de-DE" dirty="0"/>
          </a:p>
          <a:p>
            <a:pPr lvl="1"/>
            <a:r>
              <a:rPr lang="en-GB" dirty="0"/>
              <a:t>“Validation” with standard load profiles </a:t>
            </a:r>
          </a:p>
          <a:p>
            <a:pPr lvl="1"/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countries in </a:t>
            </a:r>
            <a:r>
              <a:rPr lang="de-DE" dirty="0" err="1"/>
              <a:t>activities</a:t>
            </a:r>
            <a:r>
              <a:rPr lang="de-DE" dirty="0"/>
              <a:t> and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  <a:p>
            <a:pPr lvl="1"/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socioeconomic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 err="1"/>
              <a:t>Conclusions</a:t>
            </a:r>
            <a:r>
              <a:rPr lang="de-DE" dirty="0"/>
              <a:t> and </a:t>
            </a:r>
            <a:r>
              <a:rPr lang="de-DE" dirty="0" err="1"/>
              <a:t>outlook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310932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 err="1"/>
              <a:t>Thanks</a:t>
            </a:r>
            <a:r>
              <a:rPr lang="de-DE" dirty="0"/>
              <a:t> also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Demand </a:t>
            </a:r>
            <a:r>
              <a:rPr lang="de-DE" b="1" dirty="0" err="1"/>
              <a:t>Centre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partly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1984481"/>
            <a:ext cx="2947071" cy="71136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97727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193" y="188640"/>
            <a:ext cx="8543925" cy="478814"/>
          </a:xfrm>
        </p:spPr>
        <p:txBody>
          <a:bodyPr/>
          <a:lstStyle/>
          <a:p>
            <a:r>
              <a:rPr lang="de-DE" dirty="0"/>
              <a:t>Background and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Socioeconomic</a:t>
            </a:r>
            <a:r>
              <a:rPr lang="de-DE" dirty="0"/>
              <a:t> </a:t>
            </a:r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households</a:t>
            </a:r>
            <a:r>
              <a:rPr lang="de-DE" dirty="0"/>
              <a:t> and </a:t>
            </a:r>
            <a:r>
              <a:rPr lang="de-DE" dirty="0" err="1"/>
              <a:t>dwellings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implications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power (kW) and </a:t>
            </a:r>
            <a:r>
              <a:rPr lang="de-DE" dirty="0" err="1"/>
              <a:t>energy</a:t>
            </a:r>
            <a:r>
              <a:rPr lang="de-DE" dirty="0"/>
              <a:t> (kWh) </a:t>
            </a:r>
            <a:r>
              <a:rPr lang="de-DE" dirty="0" err="1"/>
              <a:t>demand</a:t>
            </a:r>
            <a:endParaRPr lang="de-DE" dirty="0"/>
          </a:p>
          <a:p>
            <a:r>
              <a:rPr lang="en-GB" dirty="0"/>
              <a:t>Much work carried out in recent years on “domestic/residential load profiles” (&gt; 100 papers):</a:t>
            </a:r>
          </a:p>
          <a:p>
            <a:r>
              <a:rPr lang="en-GB" dirty="0"/>
              <a:t>Clustering and regression of residential power profiles and demand is common</a:t>
            </a:r>
          </a:p>
          <a:p>
            <a:r>
              <a:rPr lang="en-GB" dirty="0"/>
              <a:t>Datasets:</a:t>
            </a:r>
          </a:p>
          <a:p>
            <a:pPr lvl="1"/>
            <a:r>
              <a:rPr lang="en-GB" dirty="0"/>
              <a:t>Much of this work uses the Irish CER dataset</a:t>
            </a:r>
          </a:p>
          <a:p>
            <a:pPr lvl="1"/>
            <a:r>
              <a:rPr lang="en-GB" dirty="0"/>
              <a:t>The EFUS dataset has mainly been used to analyse internal temperatures and heating behaviour</a:t>
            </a:r>
          </a:p>
          <a:p>
            <a:pPr lvl="1"/>
            <a:r>
              <a:rPr lang="en-GB" dirty="0"/>
              <a:t>LCL dataset not yet fully exploited?</a:t>
            </a:r>
          </a:p>
          <a:p>
            <a:r>
              <a:rPr lang="en-GB" dirty="0"/>
              <a:t>Gaps for heating and building approaches, but this is challenging due to a lack of metadata on the building characteristics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4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u="sng"/>
              <a:t>Socioeconomic characterization and scaling of domestic heat and electricity load profiles</a:t>
            </a:r>
            <a:endParaRPr lang="de-DE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19.09.18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664" y="211953"/>
            <a:ext cx="4764079" cy="62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8" y="980728"/>
            <a:ext cx="9308709" cy="5202063"/>
          </a:xfrm>
          <a:prstGeom prst="rect">
            <a:avLst/>
          </a:prstGeom>
        </p:spPr>
      </p:pic>
      <p:sp>
        <p:nvSpPr>
          <p:cNvPr id="98" name="Titel 1"/>
          <p:cNvSpPr>
            <a:spLocks noGrp="1"/>
          </p:cNvSpPr>
          <p:nvPr>
            <p:ph type="title"/>
          </p:nvPr>
        </p:nvSpPr>
        <p:spPr>
          <a:xfrm>
            <a:off x="305193" y="188640"/>
            <a:ext cx="8543925" cy="478814"/>
          </a:xfrm>
        </p:spPr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(</a:t>
            </a:r>
            <a:r>
              <a:rPr lang="de-DE" dirty="0" err="1"/>
              <a:t>some</a:t>
            </a:r>
            <a:r>
              <a:rPr lang="de-DE" dirty="0"/>
              <a:t>) </a:t>
            </a:r>
            <a:r>
              <a:rPr lang="de-DE" dirty="0" err="1"/>
              <a:t>dependencies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984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19369" y="214430"/>
            <a:ext cx="8543925" cy="641001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1: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paper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" y="980728"/>
            <a:ext cx="9396702" cy="4518328"/>
          </a:xfrm>
          <a:prstGeom prst="rect">
            <a:avLst/>
          </a:prstGeom>
        </p:spPr>
      </p:pic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2216696" y="5611752"/>
            <a:ext cx="5112568" cy="573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Still worthwhile exploring this direction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334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789" y="260648"/>
            <a:ext cx="8828723" cy="545182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2: </a:t>
            </a:r>
            <a:r>
              <a:rPr lang="de-DE" dirty="0" err="1"/>
              <a:t>clustering</a:t>
            </a:r>
            <a:r>
              <a:rPr lang="de-DE" dirty="0"/>
              <a:t>/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/</a:t>
            </a:r>
            <a:r>
              <a:rPr lang="de-DE" dirty="0" err="1"/>
              <a:t>electricity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124744"/>
            <a:ext cx="9052983" cy="4894262"/>
          </a:xfrm>
        </p:spPr>
        <p:txBody>
          <a:bodyPr>
            <a:normAutofit/>
          </a:bodyPr>
          <a:lstStyle/>
          <a:p>
            <a:r>
              <a:rPr lang="en-GB" dirty="0"/>
              <a:t>“Original idea” but adapted to explore the link(s) between heat </a:t>
            </a:r>
            <a:r>
              <a:rPr lang="en-GB" u="sng" dirty="0"/>
              <a:t>and</a:t>
            </a:r>
            <a:r>
              <a:rPr lang="en-GB" dirty="0"/>
              <a:t> electricity use</a:t>
            </a:r>
          </a:p>
          <a:p>
            <a:r>
              <a:rPr lang="en-GB" dirty="0"/>
              <a:t>Gain better insights into e.g. electric heating</a:t>
            </a:r>
          </a:p>
          <a:p>
            <a:r>
              <a:rPr lang="en-GB" dirty="0"/>
              <a:t>Utilize the </a:t>
            </a:r>
            <a:r>
              <a:rPr lang="en-GB" u="sng" dirty="0"/>
              <a:t>10s time resolution </a:t>
            </a:r>
            <a:r>
              <a:rPr lang="en-GB" dirty="0"/>
              <a:t>of the EFUS dataset</a:t>
            </a:r>
          </a:p>
          <a:p>
            <a:r>
              <a:rPr lang="en-GB" dirty="0"/>
              <a:t>Employ gas and electricity meter readings of Irish CER dataset</a:t>
            </a:r>
          </a:p>
          <a:p>
            <a:r>
              <a:rPr lang="en-GB" dirty="0"/>
              <a:t>LCL dataset contains a field “daily newspaper”: explore connections with energy use </a:t>
            </a:r>
          </a:p>
          <a:p>
            <a:r>
              <a:rPr lang="en-GB" dirty="0"/>
              <a:t>Output: clusters or regression models of households according to electricity and heat demand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Interesting area of research, but challenging to develop highly explanatory models (e.g. R</a:t>
            </a:r>
            <a:r>
              <a:rPr lang="en-GB" baseline="30000" dirty="0"/>
              <a:t>2</a:t>
            </a:r>
            <a:r>
              <a:rPr lang="en-GB" dirty="0"/>
              <a:t> of regressions of 0.2 to 0.4)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99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330696"/>
            <a:ext cx="7487973" cy="561975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3: time-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069" y="1124744"/>
            <a:ext cx="9052983" cy="4894262"/>
          </a:xfrm>
        </p:spPr>
        <p:txBody>
          <a:bodyPr/>
          <a:lstStyle/>
          <a:p>
            <a:r>
              <a:rPr lang="de-DE" dirty="0" err="1"/>
              <a:t>Comparative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UK (2014/15) and Germany (2011/12)</a:t>
            </a:r>
          </a:p>
          <a:p>
            <a:r>
              <a:rPr lang="de-DE" dirty="0" err="1"/>
              <a:t>Use</a:t>
            </a:r>
            <a:r>
              <a:rPr lang="de-DE" dirty="0"/>
              <a:t> time-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derive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matrices</a:t>
            </a:r>
            <a:r>
              <a:rPr lang="de-DE" dirty="0"/>
              <a:t> (TPMs)</a:t>
            </a:r>
          </a:p>
          <a:p>
            <a:r>
              <a:rPr lang="de-DE" dirty="0"/>
              <a:t>TPMs form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(multi-)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Update CREST </a:t>
            </a:r>
            <a:r>
              <a:rPr lang="de-DE" dirty="0" err="1"/>
              <a:t>for</a:t>
            </a:r>
            <a:r>
              <a:rPr lang="de-DE" dirty="0"/>
              <a:t> UK? </a:t>
            </a:r>
          </a:p>
          <a:p>
            <a:pPr lvl="1"/>
            <a:r>
              <a:rPr lang="de-DE" dirty="0"/>
              <a:t>Transfer CHAP (CREST HEAT AND POWER)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German </a:t>
            </a:r>
            <a:r>
              <a:rPr lang="de-DE" dirty="0" err="1"/>
              <a:t>context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34" y="3140968"/>
            <a:ext cx="4510329" cy="31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04880"/>
            <a:ext cx="7487973" cy="561975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3: time-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909" y="738312"/>
            <a:ext cx="9052983" cy="4894262"/>
          </a:xfrm>
        </p:spPr>
        <p:txBody>
          <a:bodyPr/>
          <a:lstStyle/>
          <a:p>
            <a:r>
              <a:rPr lang="de-DE" dirty="0"/>
              <a:t>Motivation: </a:t>
            </a:r>
          </a:p>
          <a:p>
            <a:pPr lvl="1"/>
            <a:r>
              <a:rPr lang="de-DE" dirty="0" err="1"/>
              <a:t>flexibility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,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, TOU </a:t>
            </a:r>
            <a:r>
              <a:rPr lang="de-DE" dirty="0" err="1"/>
              <a:t>tariffs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introduced</a:t>
            </a:r>
            <a:endParaRPr lang="de-DE" dirty="0"/>
          </a:p>
          <a:p>
            <a:pPr lvl="1"/>
            <a:r>
              <a:rPr lang="de-DE" dirty="0"/>
              <a:t>Utilities must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toward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sociodemographic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groups</a:t>
            </a:r>
            <a:endParaRPr lang="de-DE" dirty="0"/>
          </a:p>
          <a:p>
            <a:r>
              <a:rPr lang="de-DE" dirty="0"/>
              <a:t>Research </a:t>
            </a:r>
            <a:r>
              <a:rPr lang="de-DE" dirty="0" err="1"/>
              <a:t>questions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typical</a:t>
            </a:r>
            <a:r>
              <a:rPr lang="de-DE" dirty="0"/>
              <a:t>“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sociodemographic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reliably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TU </a:t>
            </a:r>
            <a:r>
              <a:rPr lang="de-DE" dirty="0" err="1"/>
              <a:t>data</a:t>
            </a:r>
            <a:r>
              <a:rPr lang="de-DE" dirty="0"/>
              <a:t>?</a:t>
            </a:r>
          </a:p>
          <a:p>
            <a:r>
              <a:rPr lang="de-DE" dirty="0" err="1"/>
              <a:t>Methodology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Derive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sociodemographic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TU and </a:t>
            </a:r>
            <a:r>
              <a:rPr lang="de-DE" dirty="0" err="1"/>
              <a:t>valuate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smart </a:t>
            </a:r>
            <a:r>
              <a:rPr lang="de-DE" dirty="0" err="1"/>
              <a:t>meter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11528"/>
          <a:stretch/>
        </p:blipFill>
        <p:spPr>
          <a:xfrm>
            <a:off x="2360712" y="3717032"/>
            <a:ext cx="5257660" cy="25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8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7487973" cy="561975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3: </a:t>
            </a: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08" y="3574128"/>
            <a:ext cx="5750945" cy="26571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79" y="727770"/>
            <a:ext cx="6255001" cy="28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4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2480" y="188640"/>
            <a:ext cx="7487973" cy="561975"/>
          </a:xfrm>
        </p:spPr>
        <p:txBody>
          <a:bodyPr/>
          <a:lstStyle/>
          <a:p>
            <a:r>
              <a:rPr lang="de-DE" dirty="0" err="1"/>
              <a:t>Idea</a:t>
            </a:r>
            <a:r>
              <a:rPr lang="de-DE" dirty="0"/>
              <a:t> 3: </a:t>
            </a:r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0613" t="5532" r="8634" b="8188"/>
          <a:stretch/>
        </p:blipFill>
        <p:spPr>
          <a:xfrm>
            <a:off x="5058523" y="1044646"/>
            <a:ext cx="4643215" cy="23843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8615" t="5426" r="8103" b="5494"/>
          <a:stretch/>
        </p:blipFill>
        <p:spPr>
          <a:xfrm>
            <a:off x="700355" y="3551575"/>
            <a:ext cx="4392488" cy="257490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11329" t="5795" r="7995" b="8433"/>
          <a:stretch/>
        </p:blipFill>
        <p:spPr>
          <a:xfrm>
            <a:off x="5122897" y="3609175"/>
            <a:ext cx="4578841" cy="245970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241032" y="1232595"/>
            <a:ext cx="1224136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DE: TU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241032" y="3833877"/>
            <a:ext cx="1224136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DE: </a:t>
            </a:r>
            <a:r>
              <a:rPr lang="de-DE" dirty="0" err="1">
                <a:latin typeface="+mj-lt"/>
              </a:rPr>
              <a:t>Metered</a:t>
            </a:r>
            <a:endParaRPr lang="de-DE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92560" y="3766866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UK: LCL </a:t>
            </a:r>
            <a:r>
              <a:rPr lang="de-DE" dirty="0" err="1">
                <a:latin typeface="+mj-lt"/>
              </a:rPr>
              <a:t>Metered</a:t>
            </a:r>
            <a:endParaRPr lang="de-DE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95636" y="1232595"/>
            <a:ext cx="2877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>
                <a:latin typeface="+mj-lt"/>
              </a:rPr>
              <a:t>UK: </a:t>
            </a:r>
          </a:p>
          <a:p>
            <a:pPr algn="l"/>
            <a:r>
              <a:rPr lang="de-DE" dirty="0">
                <a:latin typeface="+mj-lt"/>
              </a:rPr>
              <a:t>TU 2000 </a:t>
            </a:r>
            <a:r>
              <a:rPr lang="de-DE" dirty="0" err="1">
                <a:latin typeface="+mj-lt"/>
              </a:rPr>
              <a:t>from</a:t>
            </a:r>
            <a:r>
              <a:rPr lang="de-DE" dirty="0">
                <a:latin typeface="+mj-lt"/>
              </a:rPr>
              <a:t> CREST </a:t>
            </a:r>
            <a:r>
              <a:rPr lang="de-DE" dirty="0" err="1">
                <a:latin typeface="+mj-lt"/>
              </a:rPr>
              <a:t>model</a:t>
            </a:r>
            <a:endParaRPr lang="de-DE" dirty="0">
              <a:latin typeface="+mj-lt"/>
            </a:endParaRPr>
          </a:p>
          <a:p>
            <a:pPr algn="l"/>
            <a:r>
              <a:rPr lang="de-DE" dirty="0" err="1">
                <a:latin typeface="+mj-lt"/>
              </a:rPr>
              <a:t>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updated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based</a:t>
            </a:r>
            <a:r>
              <a:rPr lang="de-DE" dirty="0">
                <a:latin typeface="+mj-lt"/>
              </a:rPr>
              <a:t> on TU2014/1015</a:t>
            </a:r>
          </a:p>
        </p:txBody>
      </p:sp>
    </p:spTree>
    <p:extLst>
      <p:ext uri="{BB962C8B-B14F-4D97-AF65-F5344CB8AC3E}">
        <p14:creationId xmlns:p14="http://schemas.microsoft.com/office/powerpoint/2010/main" val="360580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480" y="183780"/>
            <a:ext cx="7487973" cy="561975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and </a:t>
            </a:r>
            <a:r>
              <a:rPr lang="de-DE" dirty="0" err="1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789" y="980728"/>
            <a:ext cx="9052983" cy="4894262"/>
          </a:xfrm>
        </p:spPr>
        <p:txBody>
          <a:bodyPr/>
          <a:lstStyle/>
          <a:p>
            <a:r>
              <a:rPr lang="en-GB" dirty="0"/>
              <a:t>Energy transition means the demand side is becoming more important</a:t>
            </a:r>
          </a:p>
          <a:p>
            <a:r>
              <a:rPr lang="en-GB" dirty="0"/>
              <a:t>Flexibility: dynamic tariffs and/or capacity charges may be implemented</a:t>
            </a:r>
            <a:endParaRPr lang="de-DE" dirty="0"/>
          </a:p>
          <a:p>
            <a:r>
              <a:rPr lang="en-GB" dirty="0"/>
              <a:t>There is a lot of diversity between households, much of which is accounted for by socioeconomic variables</a:t>
            </a:r>
          </a:p>
          <a:p>
            <a:r>
              <a:rPr lang="en-GB" dirty="0"/>
              <a:t>Several demand simulation tools based on Time Use Surveys available, but not all open source (e.g. UK CREST: Richardson et al. 2010, Germany </a:t>
            </a:r>
            <a:r>
              <a:rPr lang="en-GB" dirty="0" err="1"/>
              <a:t>Synpro</a:t>
            </a:r>
            <a:r>
              <a:rPr lang="en-GB" dirty="0"/>
              <a:t>: Fischer et al. 2015, Sweden: Widén &amp; </a:t>
            </a:r>
            <a:r>
              <a:rPr lang="en-GB" dirty="0" err="1"/>
              <a:t>Wäckelgård</a:t>
            </a:r>
            <a:r>
              <a:rPr lang="en-GB" dirty="0"/>
              <a:t> 2010)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0" y="3396268"/>
            <a:ext cx="4304982" cy="2781595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24789" y="2996952"/>
            <a:ext cx="4456203" cy="318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endParaRPr lang="en-GB" b="0" kern="0" dirty="0"/>
          </a:p>
          <a:p>
            <a:pPr>
              <a:lnSpc>
                <a:spcPct val="100000"/>
              </a:lnSpc>
            </a:pPr>
            <a:r>
              <a:rPr lang="en-GB" b="0" kern="0" dirty="0"/>
              <a:t>Objectives:</a:t>
            </a:r>
          </a:p>
          <a:p>
            <a:pPr lvl="1">
              <a:lnSpc>
                <a:spcPct val="100000"/>
              </a:lnSpc>
              <a:tabLst>
                <a:tab pos="5114925" algn="l"/>
              </a:tabLst>
            </a:pPr>
            <a:r>
              <a:rPr lang="en-GB" sz="1800" b="0" kern="0" dirty="0"/>
              <a:t>Extend CREST model to German context </a:t>
            </a:r>
          </a:p>
          <a:p>
            <a:pPr lvl="1">
              <a:lnSpc>
                <a:spcPct val="100000"/>
              </a:lnSpc>
              <a:tabLst>
                <a:tab pos="5114925" algn="l"/>
              </a:tabLst>
            </a:pPr>
            <a:r>
              <a:rPr lang="en-GB" sz="1800" b="0" kern="0" dirty="0"/>
              <a:t>How well can socioeconomic variables explain the diversity…</a:t>
            </a:r>
          </a:p>
          <a:p>
            <a:pPr lvl="1">
              <a:lnSpc>
                <a:spcPct val="100000"/>
              </a:lnSpc>
              <a:tabLst>
                <a:tab pos="5114925" algn="l"/>
              </a:tabLst>
            </a:pPr>
            <a:r>
              <a:rPr lang="en-GB" sz="1800" b="0" kern="0" dirty="0"/>
              <a:t>…and be employed in simulation models to reproduce it?</a:t>
            </a:r>
          </a:p>
          <a:p>
            <a:pPr lvl="1">
              <a:lnSpc>
                <a:spcPct val="100000"/>
              </a:lnSpc>
              <a:tabLst>
                <a:tab pos="5114925" algn="l"/>
              </a:tabLst>
            </a:pPr>
            <a:r>
              <a:rPr lang="en-GB" sz="1800" b="0" kern="0" dirty="0"/>
              <a:t>What about load profile characteristics, e.g. peak?</a:t>
            </a:r>
            <a:endParaRPr lang="de-DE" sz="1800" b="0" kern="0" dirty="0"/>
          </a:p>
          <a:p>
            <a:pPr>
              <a:lnSpc>
                <a:spcPct val="100000"/>
              </a:lnSpc>
            </a:pPr>
            <a:endParaRPr lang="de-DE" b="0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3862579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470" y="177255"/>
            <a:ext cx="7487973" cy="561975"/>
          </a:xfrm>
        </p:spPr>
        <p:txBody>
          <a:bodyPr/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185" y="836712"/>
            <a:ext cx="9052983" cy="4894262"/>
          </a:xfrm>
        </p:spPr>
        <p:txBody>
          <a:bodyPr/>
          <a:lstStyle/>
          <a:p>
            <a:r>
              <a:rPr lang="de-DE" dirty="0"/>
              <a:t>Ben: 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behaviour </a:t>
            </a:r>
            <a:r>
              <a:rPr lang="de-DE" dirty="0" err="1"/>
              <a:t>transition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„</a:t>
            </a:r>
            <a:r>
              <a:rPr lang="de-DE" dirty="0" err="1"/>
              <a:t>shocks</a:t>
            </a:r>
            <a:r>
              <a:rPr lang="de-DE" dirty="0"/>
              <a:t>“ like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vehicle</a:t>
            </a:r>
            <a:r>
              <a:rPr lang="de-DE" dirty="0"/>
              <a:t>?</a:t>
            </a:r>
          </a:p>
          <a:p>
            <a:r>
              <a:rPr lang="de-DE" dirty="0"/>
              <a:t>Stefan (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): </a:t>
            </a:r>
          </a:p>
          <a:p>
            <a:pPr lvl="1"/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on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emissons</a:t>
            </a:r>
            <a:r>
              <a:rPr lang="de-DE" dirty="0"/>
              <a:t> in </a:t>
            </a:r>
            <a:r>
              <a:rPr lang="de-DE" dirty="0" err="1"/>
              <a:t>cities</a:t>
            </a:r>
            <a:endParaRPr lang="de-DE" dirty="0"/>
          </a:p>
          <a:p>
            <a:pPr lvl="1"/>
            <a:r>
              <a:rPr lang="de-DE" dirty="0"/>
              <a:t>UKRED(?) </a:t>
            </a:r>
            <a:r>
              <a:rPr lang="de-DE" dirty="0" err="1"/>
              <a:t>project</a:t>
            </a:r>
            <a:r>
              <a:rPr lang="de-DE" dirty="0"/>
              <a:t> on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dist</a:t>
            </a:r>
            <a:r>
              <a:rPr lang="de-DE" dirty="0"/>
              <a:t>. </a:t>
            </a:r>
            <a:r>
              <a:rPr lang="de-DE" dirty="0" err="1"/>
              <a:t>grids</a:t>
            </a:r>
            <a:r>
              <a:rPr lang="de-DE" dirty="0"/>
              <a:t> (Stefan)</a:t>
            </a:r>
          </a:p>
          <a:p>
            <a:r>
              <a:rPr lang="de-DE" dirty="0" err="1"/>
              <a:t>Regionalisation</a:t>
            </a:r>
            <a:r>
              <a:rPr lang="de-DE" dirty="0"/>
              <a:t>: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a </a:t>
            </a:r>
            <a:r>
              <a:rPr lang="de-DE" dirty="0" err="1"/>
              <a:t>differentiation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? Check</a:t>
            </a:r>
          </a:p>
          <a:p>
            <a:r>
              <a:rPr lang="de-DE" dirty="0" err="1"/>
              <a:t>Curve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UK </a:t>
            </a:r>
            <a:r>
              <a:rPr lang="de-DE" dirty="0" err="1"/>
              <a:t>cooking</a:t>
            </a:r>
            <a:r>
              <a:rPr lang="de-DE" dirty="0"/>
              <a:t>: check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volatile in </a:t>
            </a:r>
            <a:r>
              <a:rPr lang="de-DE" dirty="0" err="1"/>
              <a:t>morning</a:t>
            </a:r>
            <a:endParaRPr lang="de-DE" dirty="0"/>
          </a:p>
          <a:p>
            <a:r>
              <a:rPr lang="de-DE" dirty="0"/>
              <a:t>Variables:</a:t>
            </a:r>
          </a:p>
          <a:p>
            <a:pPr lvl="1"/>
            <a:r>
              <a:rPr lang="de-DE" dirty="0"/>
              <a:t>Slide 5: </a:t>
            </a:r>
            <a:r>
              <a:rPr lang="de-DE" dirty="0" err="1"/>
              <a:t>building</a:t>
            </a:r>
            <a:r>
              <a:rPr lang="de-DE" dirty="0"/>
              <a:t> and behaviour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? Yes, in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(and not just </a:t>
            </a:r>
            <a:r>
              <a:rPr lang="de-DE" dirty="0" err="1"/>
              <a:t>size</a:t>
            </a:r>
            <a:r>
              <a:rPr lang="de-DE" dirty="0"/>
              <a:t>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profile</a:t>
            </a:r>
            <a:endParaRPr lang="de-DE" dirty="0"/>
          </a:p>
          <a:p>
            <a:pPr lvl="1"/>
            <a:r>
              <a:rPr lang="de-DE" dirty="0"/>
              <a:t>Age: </a:t>
            </a:r>
            <a:r>
              <a:rPr lang="de-DE" dirty="0" err="1"/>
              <a:t>differentiate</a:t>
            </a:r>
            <a:r>
              <a:rPr lang="de-DE" dirty="0"/>
              <a:t> 0-5 and 6-18 </a:t>
            </a:r>
            <a:r>
              <a:rPr lang="de-DE" dirty="0" err="1"/>
              <a:t>as</a:t>
            </a:r>
            <a:r>
              <a:rPr lang="de-DE" dirty="0"/>
              <a:t> behaviour different, also 65+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pensioners</a:t>
            </a:r>
            <a:endParaRPr lang="de-DE" dirty="0"/>
          </a:p>
          <a:p>
            <a:pPr lvl="1"/>
            <a:r>
              <a:rPr lang="de-DE" dirty="0"/>
              <a:t>Gender, </a:t>
            </a:r>
            <a:r>
              <a:rPr lang="de-DE" dirty="0" err="1"/>
              <a:t>employment</a:t>
            </a:r>
            <a:r>
              <a:rPr lang="de-DE" dirty="0"/>
              <a:t>, </a:t>
            </a:r>
            <a:r>
              <a:rPr lang="de-DE" dirty="0" err="1"/>
              <a:t>family</a:t>
            </a:r>
            <a:r>
              <a:rPr lang="de-DE" dirty="0"/>
              <a:t> different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students</a:t>
            </a:r>
            <a:endParaRPr lang="de-DE" dirty="0"/>
          </a:p>
          <a:p>
            <a:pPr lvl="1"/>
            <a:r>
              <a:rPr lang="de-DE" dirty="0"/>
              <a:t>CLNR check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distinction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renter</a:t>
            </a:r>
            <a:r>
              <a:rPr lang="de-DE" dirty="0"/>
              <a:t> and non-</a:t>
            </a:r>
            <a:r>
              <a:rPr lang="de-DE" dirty="0" err="1"/>
              <a:t>renter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)</a:t>
            </a:r>
          </a:p>
          <a:p>
            <a:r>
              <a:rPr lang="de-DE" dirty="0"/>
              <a:t>Peak not </a:t>
            </a:r>
            <a:r>
              <a:rPr lang="de-DE" dirty="0" err="1"/>
              <a:t>important</a:t>
            </a:r>
            <a:r>
              <a:rPr lang="de-DE" dirty="0"/>
              <a:t> –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equity</a:t>
            </a:r>
            <a:r>
              <a:rPr lang="de-DE" dirty="0"/>
              <a:t>, </a:t>
            </a:r>
            <a:r>
              <a:rPr lang="de-DE" dirty="0" err="1"/>
              <a:t>penalising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etc.</a:t>
            </a:r>
          </a:p>
          <a:p>
            <a:r>
              <a:rPr lang="de-DE" dirty="0" err="1"/>
              <a:t>Batteries</a:t>
            </a:r>
            <a:r>
              <a:rPr lang="de-DE" dirty="0"/>
              <a:t> in </a:t>
            </a:r>
            <a:r>
              <a:rPr lang="de-DE" dirty="0" err="1"/>
              <a:t>Bracknell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DN </a:t>
            </a:r>
            <a:r>
              <a:rPr lang="de-DE" dirty="0" err="1"/>
              <a:t>data</a:t>
            </a:r>
            <a:r>
              <a:rPr lang="de-DE" dirty="0"/>
              <a:t> (Timur </a:t>
            </a:r>
            <a:r>
              <a:rPr lang="de-DE" dirty="0" err="1"/>
              <a:t>to</a:t>
            </a:r>
            <a:r>
              <a:rPr lang="de-DE" dirty="0"/>
              <a:t> send link)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8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001" y="319539"/>
            <a:ext cx="5995463" cy="561975"/>
          </a:xfrm>
        </p:spPr>
        <p:txBody>
          <a:bodyPr/>
          <a:lstStyle/>
          <a:p>
            <a:r>
              <a:rPr lang="de-DE" dirty="0" err="1">
                <a:cs typeface="Arial"/>
              </a:rPr>
              <a:t>Socio-demographic</a:t>
            </a:r>
            <a:r>
              <a:rPr lang="de-DE" dirty="0">
                <a:cs typeface="Arial"/>
              </a:rPr>
              <a:t> </a:t>
            </a:r>
            <a:r>
              <a:rPr lang="de-DE" dirty="0" err="1">
                <a:cs typeface="Arial"/>
              </a:rPr>
              <a:t>impacts</a:t>
            </a:r>
            <a:r>
              <a:rPr lang="de-DE" dirty="0">
                <a:cs typeface="Arial"/>
              </a:rPr>
              <a:t> on </a:t>
            </a:r>
            <a:r>
              <a:rPr lang="de-DE" dirty="0" err="1">
                <a:cs typeface="Arial"/>
              </a:rPr>
              <a:t>energy</a:t>
            </a:r>
            <a:r>
              <a:rPr lang="de-DE" dirty="0">
                <a:cs typeface="Arial"/>
              </a:rPr>
              <a:t> and power </a:t>
            </a:r>
            <a:r>
              <a:rPr lang="de-DE" dirty="0" err="1">
                <a:cs typeface="Arial"/>
              </a:rPr>
              <a:t>demand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2588" y="908720"/>
            <a:ext cx="8496944" cy="5400600"/>
          </a:xfrm>
        </p:spPr>
        <p:txBody>
          <a:bodyPr/>
          <a:lstStyle/>
          <a:p>
            <a:r>
              <a:rPr lang="de-DE" sz="1600" b="1" dirty="0"/>
              <a:t>Household </a:t>
            </a:r>
            <a:r>
              <a:rPr lang="de-DE" sz="1600" b="1" dirty="0" err="1"/>
              <a:t>factors</a:t>
            </a:r>
            <a:r>
              <a:rPr lang="de-DE" sz="1600" b="1" dirty="0"/>
              <a:t>:</a:t>
            </a:r>
            <a:endParaRPr lang="de-DE" sz="1600" b="1" dirty="0">
              <a:cs typeface="Arial"/>
            </a:endParaRPr>
          </a:p>
          <a:p>
            <a:pPr lvl="1"/>
            <a:r>
              <a:rPr lang="de-DE" sz="1600" b="1" dirty="0"/>
              <a:t>Total </a:t>
            </a:r>
            <a:r>
              <a:rPr lang="de-DE" sz="1600" b="1" dirty="0" err="1"/>
              <a:t>energy</a:t>
            </a:r>
            <a:r>
              <a:rPr lang="de-DE" sz="1600" b="1" dirty="0"/>
              <a:t> </a:t>
            </a:r>
            <a:r>
              <a:rPr lang="de-DE" sz="1600" b="1" dirty="0" err="1"/>
              <a:t>demand</a:t>
            </a:r>
            <a:r>
              <a:rPr lang="de-DE" sz="1600" b="1" dirty="0"/>
              <a:t>: </a:t>
            </a:r>
          </a:p>
          <a:p>
            <a:pPr lvl="2"/>
            <a:r>
              <a:rPr lang="de-DE" sz="1400" b="1" dirty="0"/>
              <a:t>Income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associated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household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r>
              <a:rPr lang="de-DE" sz="1400" dirty="0"/>
              <a:t> and </a:t>
            </a:r>
            <a:r>
              <a:rPr lang="de-DE" sz="1400" dirty="0" err="1"/>
              <a:t>carbon</a:t>
            </a:r>
            <a:r>
              <a:rPr lang="de-DE" sz="1400" dirty="0"/>
              <a:t> </a:t>
            </a:r>
            <a:r>
              <a:rPr lang="de-DE" sz="1400" dirty="0" err="1"/>
              <a:t>emission</a:t>
            </a:r>
            <a:r>
              <a:rPr lang="de-DE" sz="1400" dirty="0"/>
              <a:t> (e.g. </a:t>
            </a:r>
            <a:r>
              <a:rPr lang="en-US" sz="1400" dirty="0"/>
              <a:t>Druckman et al. 2008, Craig et al. 2014</a:t>
            </a:r>
            <a:r>
              <a:rPr lang="de-DE" sz="1400" dirty="0"/>
              <a:t>).</a:t>
            </a:r>
            <a:endParaRPr lang="de-DE" sz="1400" dirty="0">
              <a:cs typeface="Arial"/>
            </a:endParaRPr>
          </a:p>
          <a:p>
            <a:pPr lvl="2"/>
            <a:r>
              <a:rPr lang="de-DE" sz="1400" b="1" dirty="0"/>
              <a:t>Age</a:t>
            </a:r>
            <a:r>
              <a:rPr lang="de-DE" sz="1400" dirty="0"/>
              <a:t> and </a:t>
            </a:r>
            <a:r>
              <a:rPr lang="de-DE" sz="1400" dirty="0" err="1"/>
              <a:t>number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householder</a:t>
            </a:r>
            <a:r>
              <a:rPr lang="de-DE" sz="1400" dirty="0"/>
              <a:t> </a:t>
            </a:r>
            <a:r>
              <a:rPr lang="de-DE" sz="1400" dirty="0" err="1"/>
              <a:t>has</a:t>
            </a:r>
            <a:r>
              <a:rPr lang="de-DE" sz="1400" dirty="0"/>
              <a:t> a positive </a:t>
            </a:r>
            <a:r>
              <a:rPr lang="de-DE" sz="1400" dirty="0" err="1"/>
              <a:t>impact</a:t>
            </a:r>
            <a:r>
              <a:rPr lang="de-DE" sz="1400" dirty="0"/>
              <a:t> on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demand</a:t>
            </a:r>
            <a:r>
              <a:rPr lang="de-DE" sz="1400" dirty="0"/>
              <a:t> (Jones et al. 2015, </a:t>
            </a:r>
            <a:r>
              <a:rPr lang="en-US" sz="1400" dirty="0"/>
              <a:t>McLoughlin et al. 2013</a:t>
            </a:r>
            <a:r>
              <a:rPr lang="de-DE" sz="1400" dirty="0"/>
              <a:t>).</a:t>
            </a:r>
            <a:endParaRPr lang="de-DE" sz="1400" dirty="0">
              <a:cs typeface="Arial"/>
            </a:endParaRPr>
          </a:p>
          <a:p>
            <a:pPr lvl="2"/>
            <a:r>
              <a:rPr lang="en-US" sz="1400" b="1" dirty="0">
                <a:cs typeface="Arial"/>
              </a:rPr>
              <a:t>Couples with children</a:t>
            </a:r>
            <a:r>
              <a:rPr lang="en-US" sz="1400" dirty="0">
                <a:cs typeface="Arial"/>
              </a:rPr>
              <a:t> are more likely to have a higher appliance-related carbon footprint than couples without children (Craig et al. 2014)</a:t>
            </a:r>
            <a:endParaRPr lang="de-DE" sz="1400" dirty="0">
              <a:cs typeface="Arial"/>
            </a:endParaRPr>
          </a:p>
          <a:p>
            <a:pPr lvl="2"/>
            <a:r>
              <a:rPr lang="en-US" sz="1400" b="1" dirty="0">
                <a:cs typeface="Arial"/>
              </a:rPr>
              <a:t>Dwellings</a:t>
            </a:r>
            <a:r>
              <a:rPr lang="en-US" sz="1400" dirty="0">
                <a:cs typeface="Arial"/>
              </a:rPr>
              <a:t> with similar built vary in their annual electricity consumption (Firth et al. 2008)</a:t>
            </a:r>
          </a:p>
          <a:p>
            <a:pPr lvl="1"/>
            <a:r>
              <a:rPr lang="de-DE" sz="1600" b="1" dirty="0"/>
              <a:t>Temporal </a:t>
            </a:r>
            <a:r>
              <a:rPr lang="de-DE" sz="1600" b="1" dirty="0" err="1"/>
              <a:t>factors</a:t>
            </a:r>
            <a:r>
              <a:rPr lang="de-DE" sz="1600" b="1" dirty="0"/>
              <a:t>:</a:t>
            </a:r>
          </a:p>
          <a:p>
            <a:pPr lvl="2"/>
            <a:r>
              <a:rPr lang="de-DE" sz="1400" dirty="0" err="1"/>
              <a:t>Heating</a:t>
            </a:r>
            <a:r>
              <a:rPr lang="de-DE" sz="1400" dirty="0"/>
              <a:t> </a:t>
            </a:r>
            <a:r>
              <a:rPr lang="de-DE" sz="1400" dirty="0" err="1"/>
              <a:t>behaviour</a:t>
            </a:r>
            <a:endParaRPr lang="de-DE" sz="1400" dirty="0" err="1">
              <a:cs typeface="Arial"/>
            </a:endParaRPr>
          </a:p>
          <a:p>
            <a:pPr lvl="2"/>
            <a:r>
              <a:rPr lang="de-DE" sz="1400" dirty="0"/>
              <a:t>Appliance </a:t>
            </a:r>
            <a:r>
              <a:rPr lang="de-DE" sz="1400" dirty="0" err="1"/>
              <a:t>ownership</a:t>
            </a:r>
            <a:r>
              <a:rPr lang="de-DE" sz="1400" dirty="0"/>
              <a:t> and </a:t>
            </a:r>
            <a:r>
              <a:rPr lang="de-DE" sz="1400" dirty="0" err="1"/>
              <a:t>frequency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use</a:t>
            </a:r>
            <a:endParaRPr lang="de-DE" sz="1400" dirty="0" err="1">
              <a:cs typeface="Arial"/>
            </a:endParaRPr>
          </a:p>
          <a:p>
            <a:pPr lvl="2"/>
            <a:r>
              <a:rPr lang="de-DE" sz="1400" dirty="0"/>
              <a:t>Household </a:t>
            </a:r>
            <a:r>
              <a:rPr lang="de-DE" sz="1400" dirty="0" err="1"/>
              <a:t>size</a:t>
            </a:r>
            <a:r>
              <a:rPr lang="de-DE" sz="1400" dirty="0"/>
              <a:t>, </a:t>
            </a:r>
            <a:r>
              <a:rPr lang="de-DE" sz="1400" dirty="0" err="1"/>
              <a:t>income</a:t>
            </a:r>
            <a:r>
              <a:rPr lang="de-DE" sz="1400" dirty="0"/>
              <a:t>, </a:t>
            </a:r>
            <a:r>
              <a:rPr lang="de-DE" sz="1400" dirty="0" err="1"/>
              <a:t>working</a:t>
            </a:r>
            <a:r>
              <a:rPr lang="de-DE" sz="1400" dirty="0"/>
              <a:t> </a:t>
            </a:r>
            <a:r>
              <a:rPr lang="de-DE" sz="1400" dirty="0" err="1"/>
              <a:t>status</a:t>
            </a:r>
            <a:r>
              <a:rPr lang="de-DE" sz="1400" dirty="0"/>
              <a:t> and </a:t>
            </a:r>
            <a:r>
              <a:rPr lang="de-DE" sz="1400" dirty="0" err="1"/>
              <a:t>application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LCTs (Hayn et al. 2015)</a:t>
            </a:r>
            <a:endParaRPr lang="de-DE" sz="1400" dirty="0">
              <a:cs typeface="Arial"/>
            </a:endParaRPr>
          </a:p>
          <a:p>
            <a:pPr lvl="1"/>
            <a:r>
              <a:rPr lang="de-DE" sz="1600" b="1" dirty="0">
                <a:cs typeface="Arial"/>
              </a:rPr>
              <a:t>Behaviour </a:t>
            </a:r>
            <a:r>
              <a:rPr lang="de-DE" sz="1600" dirty="0" err="1">
                <a:cs typeface="Arial"/>
              </a:rPr>
              <a:t>can</a:t>
            </a:r>
            <a:r>
              <a:rPr lang="de-DE" sz="1600" dirty="0">
                <a:cs typeface="Arial"/>
              </a:rPr>
              <a:t> </a:t>
            </a:r>
            <a:r>
              <a:rPr lang="de-DE" sz="1600" dirty="0" err="1">
                <a:cs typeface="Arial"/>
              </a:rPr>
              <a:t>account</a:t>
            </a:r>
            <a:r>
              <a:rPr lang="de-DE" sz="1600" dirty="0">
                <a:cs typeface="Arial"/>
              </a:rPr>
              <a:t> </a:t>
            </a:r>
            <a:r>
              <a:rPr lang="de-DE" sz="1600" dirty="0" err="1">
                <a:cs typeface="Arial"/>
              </a:rPr>
              <a:t>for</a:t>
            </a:r>
            <a:r>
              <a:rPr lang="de-DE" sz="1600" dirty="0">
                <a:cs typeface="Arial"/>
              </a:rPr>
              <a:t> </a:t>
            </a:r>
            <a:r>
              <a:rPr lang="de-DE" sz="1600" dirty="0" err="1">
                <a:cs typeface="Arial"/>
              </a:rPr>
              <a:t>over</a:t>
            </a:r>
            <a:r>
              <a:rPr lang="de-DE" sz="1600" dirty="0">
                <a:cs typeface="Arial"/>
              </a:rPr>
              <a:t> 50% </a:t>
            </a:r>
            <a:r>
              <a:rPr lang="de-DE" sz="1600" dirty="0" err="1">
                <a:cs typeface="Arial"/>
              </a:rPr>
              <a:t>of</a:t>
            </a:r>
            <a:r>
              <a:rPr lang="de-DE" sz="1600" dirty="0">
                <a:cs typeface="Arial"/>
              </a:rPr>
              <a:t> </a:t>
            </a:r>
            <a:r>
              <a:rPr lang="de-DE" sz="1600" dirty="0" err="1">
                <a:cs typeface="Arial"/>
              </a:rPr>
              <a:t>the</a:t>
            </a:r>
            <a:r>
              <a:rPr lang="de-DE" sz="1600" dirty="0">
                <a:cs typeface="Arial"/>
              </a:rPr>
              <a:t> </a:t>
            </a:r>
            <a:r>
              <a:rPr lang="de-DE" sz="1600" dirty="0" err="1">
                <a:cs typeface="Arial"/>
              </a:rPr>
              <a:t>variance</a:t>
            </a:r>
            <a:r>
              <a:rPr lang="de-DE" sz="1600" dirty="0">
                <a:cs typeface="Arial"/>
              </a:rPr>
              <a:t> in </a:t>
            </a:r>
            <a:r>
              <a:rPr lang="de-DE" sz="1600" dirty="0" err="1">
                <a:cs typeface="Arial"/>
              </a:rPr>
              <a:t>energy</a:t>
            </a:r>
            <a:r>
              <a:rPr lang="de-DE" sz="1600" dirty="0">
                <a:cs typeface="Arial"/>
              </a:rPr>
              <a:t> </a:t>
            </a:r>
            <a:r>
              <a:rPr lang="de-DE" sz="1600" dirty="0" err="1">
                <a:cs typeface="Arial"/>
              </a:rPr>
              <a:t>demand</a:t>
            </a:r>
            <a:r>
              <a:rPr lang="de-DE" sz="1600" dirty="0">
                <a:cs typeface="Arial"/>
              </a:rPr>
              <a:t> (Haldi et al. 2011).</a:t>
            </a:r>
          </a:p>
          <a:p>
            <a:r>
              <a:rPr lang="de-DE" sz="1600" b="1" dirty="0"/>
              <a:t>Selected</a:t>
            </a:r>
            <a:r>
              <a:rPr lang="de-DE" sz="1600" b="1" dirty="0">
                <a:cs typeface="Arial"/>
              </a:rPr>
              <a:t> </a:t>
            </a:r>
            <a:r>
              <a:rPr lang="de-DE" sz="1600" b="1" dirty="0" err="1">
                <a:cs typeface="Arial"/>
              </a:rPr>
              <a:t>socio-demographic</a:t>
            </a:r>
            <a:r>
              <a:rPr lang="de-DE" sz="1600" b="1" dirty="0">
                <a:cs typeface="Arial"/>
              </a:rPr>
              <a:t> </a:t>
            </a:r>
            <a:r>
              <a:rPr lang="de-DE" sz="1600" b="1" dirty="0" err="1">
                <a:cs typeface="Arial"/>
              </a:rPr>
              <a:t>factors</a:t>
            </a:r>
            <a:r>
              <a:rPr lang="de-DE" sz="1600" b="1" dirty="0">
                <a:cs typeface="Arial"/>
              </a:rPr>
              <a:t>:</a:t>
            </a:r>
          </a:p>
          <a:p>
            <a:pPr lvl="1"/>
            <a:r>
              <a:rPr lang="de-DE" sz="1200" dirty="0"/>
              <a:t>Family </a:t>
            </a:r>
            <a:r>
              <a:rPr lang="de-DE" sz="1200" dirty="0" err="1"/>
              <a:t>structure</a:t>
            </a:r>
            <a:r>
              <a:rPr lang="de-DE" sz="1200" dirty="0"/>
              <a:t> (</a:t>
            </a:r>
            <a:r>
              <a:rPr lang="de-DE" sz="1200" dirty="0" err="1"/>
              <a:t>includes</a:t>
            </a:r>
            <a:r>
              <a:rPr lang="de-DE" sz="1200" dirty="0"/>
              <a:t> </a:t>
            </a:r>
            <a:r>
              <a:rPr lang="de-DE" sz="1200" dirty="0" err="1"/>
              <a:t>age</a:t>
            </a:r>
            <a:r>
              <a:rPr lang="de-DE" sz="1200" dirty="0"/>
              <a:t> and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children</a:t>
            </a:r>
            <a:r>
              <a:rPr lang="de-DE" sz="1200" dirty="0"/>
              <a:t>), </a:t>
            </a:r>
            <a:endParaRPr lang="de-DE" sz="1200" dirty="0">
              <a:cs typeface="Arial"/>
            </a:endParaRPr>
          </a:p>
          <a:p>
            <a:pPr lvl="1"/>
            <a:r>
              <a:rPr lang="de-DE" sz="1200" dirty="0"/>
              <a:t>Income, </a:t>
            </a:r>
            <a:endParaRPr lang="de-DE" sz="1200" dirty="0">
              <a:cs typeface="Arial"/>
            </a:endParaRPr>
          </a:p>
          <a:p>
            <a:pPr lvl="1"/>
            <a:r>
              <a:rPr lang="de-DE" sz="1200" dirty="0"/>
              <a:t>Household </a:t>
            </a:r>
            <a:r>
              <a:rPr lang="de-DE" sz="1200" dirty="0" err="1"/>
              <a:t>size</a:t>
            </a:r>
            <a:r>
              <a:rPr lang="de-DE" sz="1200" dirty="0"/>
              <a:t>, </a:t>
            </a:r>
            <a:endParaRPr lang="de-DE" sz="1200" dirty="0">
              <a:cs typeface="Arial"/>
            </a:endParaRPr>
          </a:p>
          <a:p>
            <a:pPr lvl="1"/>
            <a:r>
              <a:rPr lang="de-DE" sz="1200" dirty="0"/>
              <a:t>Property Type, </a:t>
            </a:r>
            <a:endParaRPr lang="de-DE" sz="1200" dirty="0">
              <a:cs typeface="Arial"/>
            </a:endParaRPr>
          </a:p>
          <a:p>
            <a:pPr lvl="1"/>
            <a:r>
              <a:rPr lang="de-DE" sz="1200" dirty="0" err="1"/>
              <a:t>Tenure</a:t>
            </a:r>
            <a:r>
              <a:rPr lang="de-DE" sz="1200" dirty="0">
                <a:cs typeface="Arial"/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6343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954" y="332656"/>
            <a:ext cx="6192688" cy="561975"/>
          </a:xfrm>
        </p:spPr>
        <p:txBody>
          <a:bodyPr/>
          <a:lstStyle/>
          <a:p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TUS and </a:t>
            </a:r>
            <a:r>
              <a:rPr lang="de-DE" dirty="0" err="1"/>
              <a:t>metered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16960"/>
              </p:ext>
            </p:extLst>
          </p:nvPr>
        </p:nvGraphicFramePr>
        <p:xfrm>
          <a:off x="488504" y="1020949"/>
          <a:ext cx="9101425" cy="5161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405">
                  <a:extLst>
                    <a:ext uri="{9D8B030D-6E8A-4147-A177-3AD203B41FA5}">
                      <a16:colId xmlns:a16="http://schemas.microsoft.com/office/drawing/2014/main" val="3490246343"/>
                    </a:ext>
                  </a:extLst>
                </a:gridCol>
                <a:gridCol w="1866083">
                  <a:extLst>
                    <a:ext uri="{9D8B030D-6E8A-4147-A177-3AD203B41FA5}">
                      <a16:colId xmlns:a16="http://schemas.microsoft.com/office/drawing/2014/main" val="1341174886"/>
                    </a:ext>
                  </a:extLst>
                </a:gridCol>
                <a:gridCol w="1867088">
                  <a:extLst>
                    <a:ext uri="{9D8B030D-6E8A-4147-A177-3AD203B41FA5}">
                      <a16:colId xmlns:a16="http://schemas.microsoft.com/office/drawing/2014/main" val="251245066"/>
                    </a:ext>
                  </a:extLst>
                </a:gridCol>
                <a:gridCol w="2044858">
                  <a:extLst>
                    <a:ext uri="{9D8B030D-6E8A-4147-A177-3AD203B41FA5}">
                      <a16:colId xmlns:a16="http://schemas.microsoft.com/office/drawing/2014/main" val="3471778367"/>
                    </a:ext>
                  </a:extLst>
                </a:gridCol>
                <a:gridCol w="1613991">
                  <a:extLst>
                    <a:ext uri="{9D8B030D-6E8A-4147-A177-3AD203B41FA5}">
                      <a16:colId xmlns:a16="http://schemas.microsoft.com/office/drawing/2014/main" val="1794387037"/>
                    </a:ext>
                  </a:extLst>
                </a:gridCol>
              </a:tblGrid>
              <a:tr h="310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Variable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Low Carbon London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German Meter Data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 UKTUS data?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 GERTUS Data?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2244500700"/>
                  </a:ext>
                </a:extLst>
              </a:tr>
              <a:tr h="46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people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people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people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Adults, children, total in household.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people and children under 18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1716223438"/>
                  </a:ext>
                </a:extLst>
              </a:tr>
              <a:tr h="4893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Employment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from home (yes/no)?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Employed and type of job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cats including pensioner, no. of employed people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1291883929"/>
                  </a:ext>
                </a:extLst>
              </a:tr>
              <a:tr h="7771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 structure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many categories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categories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cats:  single, married, w w/o kids, ”unclassified“  + “other”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cats: single, pair no kids, single parent w/kids, pair w/kids, other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3779075130"/>
                  </a:ext>
                </a:extLst>
              </a:tr>
              <a:tr h="4605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 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each individual 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 bands: 0-5, 6-17, 18+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each individual and in bands: 0-14, 0-16, 11-15, 16-19, 5-10.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Exact age in years, then 80-84, 85+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1180763874"/>
                  </a:ext>
                </a:extLst>
              </a:tr>
              <a:tr h="4662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of building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Detached, semi, terrace (2), flat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 family, multi-family house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House/bungalow, flat, rooms, other,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floor area and no. of rooms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880551031"/>
                  </a:ext>
                </a:extLst>
              </a:tr>
              <a:tr h="1631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 heating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Yes/no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Yes/no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ctr"/>
                        </a:tabLs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information	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865" algn="ctr"/>
                        </a:tabLs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info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2065931758"/>
                  </a:ext>
                </a:extLst>
              </a:tr>
              <a:tr h="6217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Rents/owns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Yes/no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Yes/no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Owns, Mortgage, Part rent, Private rent, social housing, rent free.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Rents/owns/free living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2404652032"/>
                  </a:ext>
                </a:extLst>
              </a:tr>
              <a:tr h="4662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bands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+ 13 bands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income in 18 bands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2527094626"/>
                  </a:ext>
                </a:extLst>
              </a:tr>
              <a:tr h="77713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Appliances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each appliance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present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each appliance 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number, car number, internet access y/n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3918145161"/>
                  </a:ext>
                </a:extLst>
              </a:tr>
              <a:tr h="1631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  <a:endParaRPr lang="de-DE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of people m/f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available</a:t>
                      </a:r>
                      <a:endParaRPr lang="de-DE" sz="1000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person</a:t>
                      </a:r>
                      <a:endParaRPr lang="de-DE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 person</a:t>
                      </a:r>
                      <a:endParaRPr lang="de-D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59" marR="53459" marT="0" marB="0"/>
                </a:tc>
                <a:extLst>
                  <a:ext uri="{0D108BD9-81ED-4DB2-BD59-A6C34878D82A}">
                    <a16:rowId xmlns:a16="http://schemas.microsoft.com/office/drawing/2014/main" val="1489200139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946275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2909" y="191560"/>
            <a:ext cx="7487973" cy="561975"/>
          </a:xfrm>
        </p:spPr>
        <p:txBody>
          <a:bodyPr/>
          <a:lstStyle/>
          <a:p>
            <a:r>
              <a:rPr lang="de-DE" dirty="0" err="1"/>
              <a:t>Methodology</a:t>
            </a:r>
            <a:r>
              <a:rPr lang="de-DE" dirty="0"/>
              <a:t>: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110074"/>
              </p:ext>
            </p:extLst>
          </p:nvPr>
        </p:nvGraphicFramePr>
        <p:xfrm>
          <a:off x="4304926" y="1216912"/>
          <a:ext cx="4895829" cy="460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43">
                  <a:extLst>
                    <a:ext uri="{9D8B030D-6E8A-4147-A177-3AD203B41FA5}">
                      <a16:colId xmlns:a16="http://schemas.microsoft.com/office/drawing/2014/main" val="1443181672"/>
                    </a:ext>
                  </a:extLst>
                </a:gridCol>
                <a:gridCol w="1631943">
                  <a:extLst>
                    <a:ext uri="{9D8B030D-6E8A-4147-A177-3AD203B41FA5}">
                      <a16:colId xmlns:a16="http://schemas.microsoft.com/office/drawing/2014/main" val="4283135713"/>
                    </a:ext>
                  </a:extLst>
                </a:gridCol>
                <a:gridCol w="1631943">
                  <a:extLst>
                    <a:ext uri="{9D8B030D-6E8A-4147-A177-3AD203B41FA5}">
                      <a16:colId xmlns:a16="http://schemas.microsoft.com/office/drawing/2014/main" val="4222162097"/>
                    </a:ext>
                  </a:extLst>
                </a:gridCol>
              </a:tblGrid>
              <a:tr h="1151524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5034"/>
                  </a:ext>
                </a:extLst>
              </a:tr>
              <a:tr h="115152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Time-</a:t>
                      </a:r>
                      <a:r>
                        <a:rPr lang="de-DE" sz="1600" b="1" dirty="0" err="1"/>
                        <a:t>use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dataset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UKTUS 2014/15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GTUS</a:t>
                      </a:r>
                      <a:r>
                        <a:rPr lang="de-DE" sz="1600" baseline="0" dirty="0"/>
                        <a:t> 2012/13</a:t>
                      </a:r>
                      <a:endParaRPr lang="de-D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83340"/>
                  </a:ext>
                </a:extLst>
              </a:tr>
              <a:tr h="115152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Standard </a:t>
                      </a:r>
                      <a:r>
                        <a:rPr lang="de-DE" sz="1600" b="1" dirty="0" err="1"/>
                        <a:t>load</a:t>
                      </a:r>
                      <a:r>
                        <a:rPr lang="de-DE" sz="1600" b="1" baseline="0" dirty="0"/>
                        <a:t> </a:t>
                      </a:r>
                      <a:r>
                        <a:rPr lang="de-DE" sz="1600" b="1" baseline="0" dirty="0" err="1"/>
                        <a:t>profiles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Elexon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profiles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/>
                        <a:t>VDEW</a:t>
                      </a:r>
                      <a:r>
                        <a:rPr lang="de-DE" sz="1600" i="1" baseline="0" dirty="0"/>
                        <a:t> </a:t>
                      </a:r>
                      <a:r>
                        <a:rPr lang="de-DE" sz="1600" i="1" dirty="0"/>
                        <a:t>H</a:t>
                      </a:r>
                      <a:r>
                        <a:rPr lang="de-DE" sz="1600" i="1" baseline="-25000" dirty="0"/>
                        <a:t>0</a:t>
                      </a:r>
                      <a:r>
                        <a:rPr lang="de-DE" sz="1600" i="1" dirty="0"/>
                        <a:t> </a:t>
                      </a:r>
                      <a:r>
                        <a:rPr lang="de-DE" sz="1600" i="1" dirty="0" err="1"/>
                        <a:t>profiles</a:t>
                      </a:r>
                      <a:endParaRPr lang="de-DE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693158"/>
                  </a:ext>
                </a:extLst>
              </a:tr>
              <a:tr h="115152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Smart </a:t>
                      </a:r>
                      <a:r>
                        <a:rPr lang="de-DE" sz="1600" b="1" dirty="0" err="1"/>
                        <a:t>meter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data</a:t>
                      </a:r>
                      <a:endParaRPr lang="de-DE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Low Carbon London 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IZES Project/</a:t>
                      </a:r>
                      <a:r>
                        <a:rPr lang="de-DE" sz="1600" i="1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HfT</a:t>
                      </a:r>
                      <a:r>
                        <a:rPr lang="de-DE" sz="1600" i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Berlin</a:t>
                      </a:r>
                      <a:endParaRPr lang="de-DE" sz="16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082100"/>
                  </a:ext>
                </a:extLst>
              </a:tr>
            </a:tbl>
          </a:graphicData>
        </a:graphic>
      </p:graphicFrame>
      <p:sp>
        <p:nvSpPr>
          <p:cNvPr id="3" name="Abgerundetes Rechteck 2"/>
          <p:cNvSpPr/>
          <p:nvPr/>
        </p:nvSpPr>
        <p:spPr>
          <a:xfrm>
            <a:off x="1233405" y="895351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Time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6" name="Pfeil nach oben 5"/>
          <p:cNvSpPr/>
          <p:nvPr/>
        </p:nvSpPr>
        <p:spPr>
          <a:xfrm rot="10800000">
            <a:off x="1809469" y="1687439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233405" y="2335511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Load Profile Model (CREST)</a:t>
            </a:r>
          </a:p>
        </p:txBody>
      </p:sp>
      <p:sp>
        <p:nvSpPr>
          <p:cNvPr id="8" name="Pfeil nach oben 7"/>
          <p:cNvSpPr/>
          <p:nvPr/>
        </p:nvSpPr>
        <p:spPr>
          <a:xfrm rot="10800000">
            <a:off x="1064568" y="4581128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88504" y="5229200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Validate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Standard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</p:txBody>
      </p:sp>
      <p:sp>
        <p:nvSpPr>
          <p:cNvPr id="10" name="Pfeil nach oben 9"/>
          <p:cNvSpPr/>
          <p:nvPr/>
        </p:nvSpPr>
        <p:spPr>
          <a:xfrm rot="10800000">
            <a:off x="2601557" y="3139470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2025493" y="3787542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differentiated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</p:txBody>
      </p:sp>
      <p:sp>
        <p:nvSpPr>
          <p:cNvPr id="12" name="Pfeil nach oben 11"/>
          <p:cNvSpPr/>
          <p:nvPr/>
        </p:nvSpPr>
        <p:spPr>
          <a:xfrm rot="10800000">
            <a:off x="1208584" y="3127599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369310" y="3787542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aggregated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</p:txBody>
      </p:sp>
      <p:sp>
        <p:nvSpPr>
          <p:cNvPr id="14" name="Pfeil nach oben 13"/>
          <p:cNvSpPr/>
          <p:nvPr/>
        </p:nvSpPr>
        <p:spPr>
          <a:xfrm rot="10800000">
            <a:off x="2936776" y="4581128"/>
            <a:ext cx="2880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2360712" y="5229200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Validate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Smart Meter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429267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499" y="461169"/>
            <a:ext cx="5957661" cy="561975"/>
          </a:xfrm>
        </p:spPr>
        <p:txBody>
          <a:bodyPr/>
          <a:lstStyle/>
          <a:p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deriving</a:t>
            </a:r>
            <a:r>
              <a:rPr lang="de-DE" dirty="0"/>
              <a:t> </a:t>
            </a:r>
            <a:r>
              <a:rPr lang="de-DE" dirty="0" err="1"/>
              <a:t>occupancy</a:t>
            </a:r>
            <a:r>
              <a:rPr lang="de-DE" dirty="0"/>
              <a:t>/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TUS </a:t>
            </a:r>
            <a:r>
              <a:rPr lang="de-DE" dirty="0" err="1"/>
              <a:t>data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092" t="33434" r="592"/>
          <a:stretch/>
        </p:blipFill>
        <p:spPr>
          <a:xfrm>
            <a:off x="230078" y="1124744"/>
            <a:ext cx="7178417" cy="32935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4529968"/>
            <a:ext cx="2736304" cy="178647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343" y="3927889"/>
            <a:ext cx="4534185" cy="235929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405736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499" y="461169"/>
            <a:ext cx="6101677" cy="561975"/>
          </a:xfrm>
        </p:spPr>
        <p:txBody>
          <a:bodyPr/>
          <a:lstStyle/>
          <a:p>
            <a:r>
              <a:rPr lang="de-DE" dirty="0" err="1"/>
              <a:t>Deriving</a:t>
            </a:r>
            <a:r>
              <a:rPr lang="de-DE" dirty="0"/>
              <a:t> </a:t>
            </a:r>
            <a:r>
              <a:rPr lang="de-DE" dirty="0" err="1"/>
              <a:t>Markov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: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CREST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789" y="1198563"/>
            <a:ext cx="2151947" cy="4894262"/>
          </a:xfrm>
        </p:spPr>
        <p:txBody>
          <a:bodyPr/>
          <a:lstStyle/>
          <a:p>
            <a:r>
              <a:rPr lang="de-DE" dirty="0"/>
              <a:t>Input </a:t>
            </a:r>
            <a:r>
              <a:rPr lang="de-DE" dirty="0" err="1"/>
              <a:t>for</a:t>
            </a:r>
            <a:r>
              <a:rPr lang="de-DE" dirty="0"/>
              <a:t> CREST </a:t>
            </a:r>
            <a:r>
              <a:rPr lang="de-DE" dirty="0" err="1"/>
              <a:t>model</a:t>
            </a:r>
            <a:r>
              <a:rPr lang="de-DE" dirty="0"/>
              <a:t>:</a:t>
            </a:r>
          </a:p>
          <a:p>
            <a:pPr marL="542925" lvl="1"/>
            <a:r>
              <a:rPr lang="de-DE" dirty="0"/>
              <a:t>24 </a:t>
            </a:r>
            <a:r>
              <a:rPr lang="de-DE" dirty="0" err="1"/>
              <a:t>hour</a:t>
            </a:r>
            <a:r>
              <a:rPr lang="de-DE" dirty="0"/>
              <a:t> </a:t>
            </a:r>
            <a:r>
              <a:rPr lang="de-DE" dirty="0" err="1"/>
              <a:t>occupancy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endParaRPr lang="de-DE" dirty="0"/>
          </a:p>
          <a:p>
            <a:pPr marL="542925" lvl="1"/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  <a:p>
            <a:pPr marL="542925" lvl="1"/>
            <a:r>
              <a:rPr lang="de-DE" dirty="0"/>
              <a:t>TPMs</a:t>
            </a:r>
          </a:p>
          <a:p>
            <a:pPr marL="542925" lvl="1"/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dirty="0" err="1"/>
              <a:t>distibutions</a:t>
            </a:r>
            <a:endParaRPr lang="de-DE" dirty="0"/>
          </a:p>
          <a:p>
            <a:pPr marL="66675"/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differentiated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.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, 1-5</a:t>
            </a:r>
          </a:p>
          <a:p>
            <a:pPr marL="66675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seasonal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in  </a:t>
            </a:r>
            <a:r>
              <a:rPr lang="de-DE" dirty="0" err="1"/>
              <a:t>occupancy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271" r="4768"/>
          <a:stretch/>
        </p:blipFill>
        <p:spPr>
          <a:xfrm>
            <a:off x="2792760" y="1268760"/>
            <a:ext cx="6912768" cy="4747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25208" y="5947713"/>
            <a:ext cx="2808312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0" dirty="0">
                <a:latin typeface="+mj-lt"/>
              </a:rPr>
              <a:t>Richardson et al. 2010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26044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346745"/>
            <a:ext cx="6042099" cy="561975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 TUS </a:t>
            </a:r>
            <a:r>
              <a:rPr lang="de-DE" dirty="0" err="1"/>
              <a:t>datasets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9965" y="5301208"/>
            <a:ext cx="9052983" cy="979481"/>
          </a:xfrm>
        </p:spPr>
        <p:txBody>
          <a:bodyPr/>
          <a:lstStyle/>
          <a:p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broadly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surveys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structural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(e.g.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diaries</a:t>
            </a:r>
            <a:r>
              <a:rPr lang="de-DE" dirty="0"/>
              <a:t>)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81189"/>
              </p:ext>
            </p:extLst>
          </p:nvPr>
        </p:nvGraphicFramePr>
        <p:xfrm>
          <a:off x="543217" y="1120644"/>
          <a:ext cx="905298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83">
                  <a:extLst>
                    <a:ext uri="{9D8B030D-6E8A-4147-A177-3AD203B41FA5}">
                      <a16:colId xmlns:a16="http://schemas.microsoft.com/office/drawing/2014/main" val="2113981495"/>
                    </a:ext>
                  </a:extLst>
                </a:gridCol>
                <a:gridCol w="3425739">
                  <a:extLst>
                    <a:ext uri="{9D8B030D-6E8A-4147-A177-3AD203B41FA5}">
                      <a16:colId xmlns:a16="http://schemas.microsoft.com/office/drawing/2014/main" val="3714294910"/>
                    </a:ext>
                  </a:extLst>
                </a:gridCol>
                <a:gridCol w="3017661">
                  <a:extLst>
                    <a:ext uri="{9D8B030D-6E8A-4147-A177-3AD203B41FA5}">
                      <a16:colId xmlns:a16="http://schemas.microsoft.com/office/drawing/2014/main" val="2628503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UKTUS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GERTUS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631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Individuals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Households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31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Diary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days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16550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39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Parallel </a:t>
                      </a:r>
                      <a:r>
                        <a:rPr lang="de-DE" sz="1600" dirty="0" err="1"/>
                        <a:t>activities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Up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to</a:t>
                      </a:r>
                      <a:r>
                        <a:rPr lang="de-DE" sz="1600" baseline="0" dirty="0"/>
                        <a:t> 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Up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7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Location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activity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Given</a:t>
                      </a:r>
                      <a:r>
                        <a:rPr lang="de-DE" sz="1600" baseline="0" dirty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Given</a:t>
                      </a:r>
                      <a:r>
                        <a:rPr lang="de-DE" sz="1600" dirty="0"/>
                        <a:t> at </a:t>
                      </a:r>
                      <a:r>
                        <a:rPr lang="de-DE" sz="1600" dirty="0" err="1"/>
                        <a:t>start</a:t>
                      </a:r>
                      <a:r>
                        <a:rPr lang="de-DE" sz="1600" dirty="0"/>
                        <a:t> and end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day</a:t>
                      </a:r>
                      <a:r>
                        <a:rPr lang="de-DE" sz="1600" dirty="0"/>
                        <a:t>, </a:t>
                      </a:r>
                      <a:r>
                        <a:rPr lang="de-DE" sz="1600" dirty="0" err="1"/>
                        <a:t>otherwise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implied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1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Location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household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County</a:t>
                      </a:r>
                      <a:r>
                        <a:rPr lang="de-DE" sz="1600" baseline="0" dirty="0"/>
                        <a:t>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Only</a:t>
                      </a:r>
                      <a:r>
                        <a:rPr lang="de-DE" sz="1600" dirty="0"/>
                        <a:t> East/West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split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Weighting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factors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Household</a:t>
                      </a:r>
                      <a:r>
                        <a:rPr lang="de-DE" sz="1600" dirty="0"/>
                        <a:t>,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person</a:t>
                      </a:r>
                      <a:r>
                        <a:rPr lang="de-DE" sz="1600" baseline="0" dirty="0"/>
                        <a:t>, </a:t>
                      </a:r>
                      <a:r>
                        <a:rPr lang="de-DE" sz="1600" b="1" baseline="0" dirty="0" err="1"/>
                        <a:t>diary</a:t>
                      </a:r>
                      <a:r>
                        <a:rPr lang="de-DE" sz="1600" baseline="0" dirty="0"/>
                        <a:t> (</a:t>
                      </a:r>
                      <a:r>
                        <a:rPr lang="de-DE" sz="1600" baseline="0" dirty="0" err="1"/>
                        <a:t>day</a:t>
                      </a:r>
                      <a:r>
                        <a:rPr lang="de-DE" sz="1600" baseline="0" dirty="0"/>
                        <a:t> and individual), 7 </a:t>
                      </a:r>
                      <a:r>
                        <a:rPr lang="de-DE" sz="1600" baseline="0" dirty="0" err="1"/>
                        <a:t>day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week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Household</a:t>
                      </a:r>
                      <a:r>
                        <a:rPr lang="de-DE" sz="1600" dirty="0"/>
                        <a:t>, individual, </a:t>
                      </a:r>
                      <a:r>
                        <a:rPr lang="de-DE" sz="1600" b="1" dirty="0" err="1"/>
                        <a:t>diary</a:t>
                      </a:r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3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Allocation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activities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to</a:t>
                      </a:r>
                      <a:r>
                        <a:rPr lang="de-DE" sz="1600" dirty="0"/>
                        <a:t> 6 CREST </a:t>
                      </a:r>
                      <a:r>
                        <a:rPr lang="de-DE" sz="1600" dirty="0" err="1"/>
                        <a:t>categories</a:t>
                      </a:r>
                      <a:endParaRPr lang="de-DE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600" dirty="0"/>
                        <a:t>Manual </a:t>
                      </a:r>
                      <a:r>
                        <a:rPr lang="de-DE" sz="1600" dirty="0" err="1"/>
                        <a:t>based</a:t>
                      </a:r>
                      <a:r>
                        <a:rPr lang="de-DE" sz="1600" dirty="0"/>
                        <a:t> on original </a:t>
                      </a:r>
                      <a:r>
                        <a:rPr lang="de-DE" sz="1600" dirty="0" err="1"/>
                        <a:t>allocation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from</a:t>
                      </a:r>
                      <a:r>
                        <a:rPr lang="de-DE" sz="1600" dirty="0"/>
                        <a:t> Richardson et al.</a:t>
                      </a:r>
                      <a:r>
                        <a:rPr lang="de-DE" sz="1600" baseline="0" dirty="0"/>
                        <a:t> (2010) and expert </a:t>
                      </a:r>
                      <a:r>
                        <a:rPr lang="de-DE" sz="1600" baseline="0" dirty="0" err="1"/>
                        <a:t>judgement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8691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89987" y="637969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Exploring socioeconomic and temporal characteristics of British and German residential energy demand </a:t>
            </a:r>
          </a:p>
          <a:p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286395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161&quot;/&gt;&lt;partner val=&quot;53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&gt;&lt;m_strFormatTime&gt;%d&lt;/m_strFormatTime&gt;&lt;/m_precDefault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&gt;&lt;m_strFormatTime&gt;%#d.%#m.&lt;/m_strFormatTime&gt;&lt;/m_precDefault&gt;&lt;/CDefaultPrec&gt;&lt;CDefaultPrec id=&quot;3&quot;&gt;&lt;m_precDefault/&gt;&lt;/CDefaultPrec&gt;&lt;CDefaultPrec id=&quot;2&quot;&gt;&lt;m_precDefault/&gt;&lt;/CDefaultPrec&gt;&lt;/root&gt;"/>
  <p:tag name="THINKCELLUNDODONOTDELETE" val="1047"/>
</p:tagLst>
</file>

<file path=ppt/theme/theme1.xml><?xml version="1.0" encoding="utf-8"?>
<a:theme xmlns:a="http://schemas.openxmlformats.org/drawingml/2006/main" name="1_KIT-Master_de_blanco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0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3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4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5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6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17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3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4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5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6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7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8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ppt/theme/themeOverride9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D9D9D9"/>
    </a:lt2>
    <a:accent1>
      <a:srgbClr val="009682"/>
    </a:accent1>
    <a:accent2>
      <a:srgbClr val="4664AA"/>
    </a:accent2>
    <a:accent3>
      <a:srgbClr val="FFFFFF"/>
    </a:accent3>
    <a:accent4>
      <a:srgbClr val="000000"/>
    </a:accent4>
    <a:accent5>
      <a:srgbClr val="AAC9C1"/>
    </a:accent5>
    <a:accent6>
      <a:srgbClr val="3F5A9A"/>
    </a:accent6>
    <a:hlink>
      <a:srgbClr val="808080"/>
    </a:hlink>
    <a:folHlink>
      <a:srgbClr val="7D92C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479A51909A86439334050EC45C6EB2" ma:contentTypeVersion="0" ma:contentTypeDescription="Ein neues Dokument erstellen." ma:contentTypeScope="" ma:versionID="a9a0bc37ce490433a33062207ab21aab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D684A4E-8CBB-4FE3-A4CD-A88EAD2A6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B14464E-3961-4A94-98C1-CB2D615B33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1C24E-1DD5-4278-B77B-DDCC1A0FDD0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2715</Words>
  <Application>Microsoft Macintosh PowerPoint</Application>
  <PresentationFormat>A4 Paper (210x297 mm)</PresentationFormat>
  <Paragraphs>381</Paragraphs>
  <Slides>30</Slides>
  <Notes>11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Times New Roman</vt:lpstr>
      <vt:lpstr>Verdana</vt:lpstr>
      <vt:lpstr>Wingdings</vt:lpstr>
      <vt:lpstr>1_KIT-Master_de_blanco</vt:lpstr>
      <vt:lpstr>KIT_master_ppt2007_de</vt:lpstr>
      <vt:lpstr>KIT_master_ppt2007_en</vt:lpstr>
      <vt:lpstr>3_KIT_master_ppt2007_en</vt:lpstr>
      <vt:lpstr>1_KIT_master_ppt2007_en</vt:lpstr>
      <vt:lpstr>PowerPoint Presentation</vt:lpstr>
      <vt:lpstr>Contents</vt:lpstr>
      <vt:lpstr>Introduction and motivation</vt:lpstr>
      <vt:lpstr>Socio-demographic impacts on energy and power demand</vt:lpstr>
      <vt:lpstr>Metadata availability, from TUS and metered data</vt:lpstr>
      <vt:lpstr>Methodology: overall approach</vt:lpstr>
      <vt:lpstr>Method of deriving occupancy/activity profiles from TUS data</vt:lpstr>
      <vt:lpstr>Deriving Markov chains to produce load profiles: input for CREST model</vt:lpstr>
      <vt:lpstr>Results: lessons learned with 2 TUS datasets</vt:lpstr>
      <vt:lpstr>Results: synethetic vs. standard load profiles for whole population </vt:lpstr>
      <vt:lpstr>Results: (re-)producing profiles for socioeconomic groups</vt:lpstr>
      <vt:lpstr>Results: (re-)producing profiles for socioeconomic groups</vt:lpstr>
      <vt:lpstr>Results: comparing activities between Germany and the UK </vt:lpstr>
      <vt:lpstr>Results: comparing activities between Germany and the UK </vt:lpstr>
      <vt:lpstr>Results: comparing activities between Germany and the UK </vt:lpstr>
      <vt:lpstr>Results for the peak period</vt:lpstr>
      <vt:lpstr>Results for the peak period: income in DE</vt:lpstr>
      <vt:lpstr>Discussion</vt:lpstr>
      <vt:lpstr>Conclusion and outlook</vt:lpstr>
      <vt:lpstr>PowerPoint Presentation</vt:lpstr>
      <vt:lpstr>Background and previous research</vt:lpstr>
      <vt:lpstr>PowerPoint Presentation</vt:lpstr>
      <vt:lpstr>Overview of (some) dependencies</vt:lpstr>
      <vt:lpstr>Idea 1: review paper</vt:lpstr>
      <vt:lpstr>Idea 2: clustering/regression of heat/electricity</vt:lpstr>
      <vt:lpstr>Idea 3: time-use data </vt:lpstr>
      <vt:lpstr>Idea 3: time-use data </vt:lpstr>
      <vt:lpstr>Idea 3: preliminary results</vt:lpstr>
      <vt:lpstr>Idea 3: preliminary results: no of people</vt:lpstr>
      <vt:lpstr>Discussion</vt:lpstr>
    </vt:vector>
  </TitlesOfParts>
  <Company>Der Punkt GmbH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merkel</dc:creator>
  <cp:lastModifiedBy>Microsoft Office User</cp:lastModifiedBy>
  <cp:revision>3198</cp:revision>
  <cp:lastPrinted>2014-02-18T08:38:14Z</cp:lastPrinted>
  <dcterms:created xsi:type="dcterms:W3CDTF">2004-01-27T10:57:36Z</dcterms:created>
  <dcterms:modified xsi:type="dcterms:W3CDTF">2018-09-19T09:44:21Z</dcterms:modified>
</cp:coreProperties>
</file>