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3" r:id="rId2"/>
    <p:sldId id="294" r:id="rId3"/>
    <p:sldId id="295" r:id="rId4"/>
    <p:sldId id="296" r:id="rId5"/>
    <p:sldId id="297" r:id="rId6"/>
    <p:sldId id="281" r:id="rId7"/>
    <p:sldId id="311" r:id="rId8"/>
    <p:sldId id="301" r:id="rId9"/>
    <p:sldId id="305" r:id="rId10"/>
    <p:sldId id="284" r:id="rId11"/>
    <p:sldId id="288" r:id="rId12"/>
    <p:sldId id="306" r:id="rId13"/>
    <p:sldId id="285" r:id="rId14"/>
    <p:sldId id="304" r:id="rId15"/>
    <p:sldId id="312" r:id="rId16"/>
    <p:sldId id="313" r:id="rId17"/>
    <p:sldId id="290" r:id="rId18"/>
    <p:sldId id="291" r:id="rId19"/>
    <p:sldId id="308" r:id="rId20"/>
    <p:sldId id="292" r:id="rId21"/>
    <p:sldId id="298" r:id="rId22"/>
    <p:sldId id="279" r:id="rId23"/>
    <p:sldId id="307" r:id="rId24"/>
  </p:sldIdLst>
  <p:sldSz cx="9144000" cy="5143500" type="screen16x9"/>
  <p:notesSz cx="9926638" cy="6797675"/>
  <p:defaultTextStyle>
    <a:defPPr>
      <a:defRPr lang="en-GB"/>
    </a:defPPr>
    <a:lvl1pPr algn="l" rtl="0" fontAlgn="base">
      <a:spcBef>
        <a:spcPct val="0"/>
      </a:spcBef>
      <a:spcAft>
        <a:spcPct val="0"/>
      </a:spcAft>
      <a:defRPr sz="1600" kern="1200">
        <a:solidFill>
          <a:schemeClr val="tx1"/>
        </a:solidFill>
        <a:latin typeface="Trebuchet MS" pitchFamily="34"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sz="1600"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sz="1600"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sz="1600"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sz="1600" kern="1200">
        <a:solidFill>
          <a:schemeClr val="tx1"/>
        </a:solidFill>
        <a:latin typeface="Trebuchet M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A88"/>
    <a:srgbClr val="96368B"/>
    <a:srgbClr val="E30613"/>
    <a:srgbClr val="673A8A"/>
    <a:srgbClr val="F44336"/>
    <a:srgbClr val="E91E63"/>
    <a:srgbClr val="9C27B0"/>
    <a:srgbClr val="4E285B"/>
    <a:srgbClr val="CF1740"/>
    <a:srgbClr val="3F5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68421" autoAdjust="0"/>
  </p:normalViewPr>
  <p:slideViewPr>
    <p:cSldViewPr>
      <p:cViewPr>
        <p:scale>
          <a:sx n="80" d="100"/>
          <a:sy n="80" d="100"/>
        </p:scale>
        <p:origin x="-1998" y="-49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9" d="100"/>
          <a:sy n="119" d="100"/>
        </p:scale>
        <p:origin x="-3906"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301839" cy="3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21" tIns="44111" rIns="88221" bIns="44111"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6387" name="Rectangle 3"/>
          <p:cNvSpPr>
            <a:spLocks noGrp="1" noChangeArrowheads="1"/>
          </p:cNvSpPr>
          <p:nvPr>
            <p:ph type="dt" sz="quarter" idx="1"/>
          </p:nvPr>
        </p:nvSpPr>
        <p:spPr bwMode="auto">
          <a:xfrm>
            <a:off x="5622581" y="0"/>
            <a:ext cx="4301839" cy="3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21" tIns="44111" rIns="88221" bIns="44111"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16388" name="Rectangle 4"/>
          <p:cNvSpPr>
            <a:spLocks noGrp="1" noChangeArrowheads="1"/>
          </p:cNvSpPr>
          <p:nvPr>
            <p:ph type="ftr" sz="quarter" idx="2"/>
          </p:nvPr>
        </p:nvSpPr>
        <p:spPr bwMode="auto">
          <a:xfrm>
            <a:off x="0" y="6457106"/>
            <a:ext cx="4301839" cy="3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21" tIns="44111" rIns="88221" bIns="44111"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6389" name="Rectangle 5"/>
          <p:cNvSpPr>
            <a:spLocks noGrp="1" noChangeArrowheads="1"/>
          </p:cNvSpPr>
          <p:nvPr>
            <p:ph type="sldNum" sz="quarter" idx="3"/>
          </p:nvPr>
        </p:nvSpPr>
        <p:spPr bwMode="auto">
          <a:xfrm>
            <a:off x="5622581" y="6457106"/>
            <a:ext cx="4301839" cy="3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21" tIns="44111" rIns="88221" bIns="44111" numCol="1" anchor="b" anchorCtr="0" compatLnSpc="1">
            <a:prstTxWarp prst="textNoShape">
              <a:avLst/>
            </a:prstTxWarp>
          </a:bodyPr>
          <a:lstStyle>
            <a:lvl1pPr algn="r">
              <a:defRPr sz="1200">
                <a:latin typeface="Arial" pitchFamily="34" charset="0"/>
              </a:defRPr>
            </a:lvl1pPr>
          </a:lstStyle>
          <a:p>
            <a:fld id="{459EB7CF-FE39-47ED-B8B0-01F546393D7F}" type="slidenum">
              <a:rPr lang="en-GB"/>
              <a:pPr/>
              <a:t>‹#›</a:t>
            </a:fld>
            <a:endParaRPr lang="en-GB"/>
          </a:p>
        </p:txBody>
      </p:sp>
    </p:spTree>
    <p:extLst>
      <p:ext uri="{BB962C8B-B14F-4D97-AF65-F5344CB8AC3E}">
        <p14:creationId xmlns:p14="http://schemas.microsoft.com/office/powerpoint/2010/main" val="2467904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839" cy="339515"/>
          </a:xfrm>
          <a:prstGeom prst="rect">
            <a:avLst/>
          </a:prstGeom>
        </p:spPr>
        <p:txBody>
          <a:bodyPr vert="horz" lIns="88221" tIns="44111" rIns="88221" bIns="44111" rtlCol="0"/>
          <a:lstStyle>
            <a:lvl1pPr algn="l">
              <a:defRPr sz="1200"/>
            </a:lvl1pPr>
          </a:lstStyle>
          <a:p>
            <a:endParaRPr lang="en-GB"/>
          </a:p>
        </p:txBody>
      </p:sp>
      <p:sp>
        <p:nvSpPr>
          <p:cNvPr id="3" name="Date Placeholder 2"/>
          <p:cNvSpPr>
            <a:spLocks noGrp="1"/>
          </p:cNvSpPr>
          <p:nvPr>
            <p:ph type="dt" idx="1"/>
          </p:nvPr>
        </p:nvSpPr>
        <p:spPr>
          <a:xfrm>
            <a:off x="5622581" y="0"/>
            <a:ext cx="4301839" cy="339515"/>
          </a:xfrm>
          <a:prstGeom prst="rect">
            <a:avLst/>
          </a:prstGeom>
        </p:spPr>
        <p:txBody>
          <a:bodyPr vert="horz" lIns="88221" tIns="44111" rIns="88221" bIns="44111" rtlCol="0"/>
          <a:lstStyle>
            <a:lvl1pPr algn="r">
              <a:defRPr sz="1200"/>
            </a:lvl1pPr>
          </a:lstStyle>
          <a:p>
            <a:fld id="{2EB65D9F-2B3E-422D-B815-9A2F89C90D62}" type="datetimeFigureOut">
              <a:rPr lang="en-GB" smtClean="0"/>
              <a:t>30/08/2018</a:t>
            </a:fld>
            <a:endParaRPr lang="en-GB"/>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88221" tIns="44111" rIns="88221" bIns="44111" rtlCol="0" anchor="ctr"/>
          <a:lstStyle/>
          <a:p>
            <a:endParaRPr lang="en-GB"/>
          </a:p>
        </p:txBody>
      </p:sp>
      <p:sp>
        <p:nvSpPr>
          <p:cNvPr id="5" name="Notes Placeholder 4"/>
          <p:cNvSpPr>
            <a:spLocks noGrp="1"/>
          </p:cNvSpPr>
          <p:nvPr>
            <p:ph type="body" sz="quarter" idx="3"/>
          </p:nvPr>
        </p:nvSpPr>
        <p:spPr>
          <a:xfrm>
            <a:off x="992221" y="3228553"/>
            <a:ext cx="7942198" cy="3058795"/>
          </a:xfrm>
          <a:prstGeom prst="rect">
            <a:avLst/>
          </a:prstGeom>
        </p:spPr>
        <p:txBody>
          <a:bodyPr vert="horz" lIns="88221" tIns="44111" rIns="88221" bIns="44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106"/>
            <a:ext cx="4301839" cy="339515"/>
          </a:xfrm>
          <a:prstGeom prst="rect">
            <a:avLst/>
          </a:prstGeom>
        </p:spPr>
        <p:txBody>
          <a:bodyPr vert="horz" lIns="88221" tIns="44111" rIns="88221" bIns="44111" rtlCol="0" anchor="b"/>
          <a:lstStyle>
            <a:lvl1pPr algn="l">
              <a:defRPr sz="1200"/>
            </a:lvl1pPr>
          </a:lstStyle>
          <a:p>
            <a:endParaRPr lang="en-GB"/>
          </a:p>
        </p:txBody>
      </p:sp>
      <p:sp>
        <p:nvSpPr>
          <p:cNvPr id="7" name="Slide Number Placeholder 6"/>
          <p:cNvSpPr>
            <a:spLocks noGrp="1"/>
          </p:cNvSpPr>
          <p:nvPr>
            <p:ph type="sldNum" sz="quarter" idx="5"/>
          </p:nvPr>
        </p:nvSpPr>
        <p:spPr>
          <a:xfrm>
            <a:off x="5622581" y="6457106"/>
            <a:ext cx="4301839" cy="339515"/>
          </a:xfrm>
          <a:prstGeom prst="rect">
            <a:avLst/>
          </a:prstGeom>
        </p:spPr>
        <p:txBody>
          <a:bodyPr vert="horz" lIns="88221" tIns="44111" rIns="88221" bIns="44111" rtlCol="0" anchor="b"/>
          <a:lstStyle>
            <a:lvl1pPr algn="r">
              <a:defRPr sz="1200"/>
            </a:lvl1pPr>
          </a:lstStyle>
          <a:p>
            <a:fld id="{296E5BDA-9685-438A-B9F3-0CB1C2020A80}" type="slidenum">
              <a:rPr lang="en-GB" smtClean="0"/>
              <a:t>‹#›</a:t>
            </a:fld>
            <a:endParaRPr lang="en-GB"/>
          </a:p>
        </p:txBody>
      </p:sp>
    </p:spTree>
    <p:extLst>
      <p:ext uri="{BB962C8B-B14F-4D97-AF65-F5344CB8AC3E}">
        <p14:creationId xmlns:p14="http://schemas.microsoft.com/office/powerpoint/2010/main" val="387077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Why is Which</a:t>
            </a:r>
            <a:r>
              <a:rPr lang="en-GB" baseline="0" dirty="0" smtClean="0"/>
              <a:t> here? – to present the consumer perspective; we are the largest consumer organisation in the UK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Any Which? members here today?</a:t>
            </a:r>
          </a:p>
          <a:p>
            <a:pPr marL="171450" indent="-171450">
              <a:buFont typeface="Arial" panose="020B0604020202020204" pitchFamily="34" charset="0"/>
              <a:buChar char="•"/>
            </a:pPr>
            <a:r>
              <a:rPr lang="en-GB" dirty="0" smtClean="0"/>
              <a:t>Which? celebrated</a:t>
            </a:r>
            <a:r>
              <a:rPr lang="en-GB" baseline="0" dirty="0" smtClean="0"/>
              <a:t> its 60</a:t>
            </a:r>
            <a:r>
              <a:rPr lang="en-GB" baseline="30000" dirty="0" smtClean="0"/>
              <a:t>th</a:t>
            </a:r>
            <a:r>
              <a:rPr lang="en-GB" baseline="0" dirty="0" smtClean="0"/>
              <a:t> anniversary last year…and</a:t>
            </a:r>
            <a:r>
              <a:rPr lang="en-GB" dirty="0" smtClean="0"/>
              <a:t> is not just product reviews (despite what you might think/have read!)</a:t>
            </a:r>
          </a:p>
          <a:p>
            <a:pPr marL="171450" indent="-171450">
              <a:buFont typeface="Arial" panose="020B0604020202020204" pitchFamily="34" charset="0"/>
              <a:buChar char="•"/>
            </a:pPr>
            <a:r>
              <a:rPr lang="en-GB" dirty="0" smtClean="0"/>
              <a:t>You probably know we’re independent, but you may not know that we advocate on behalf of all consumers (not just our members or supporters)</a:t>
            </a:r>
          </a:p>
          <a:p>
            <a:pPr marL="171450" indent="-171450">
              <a:buFont typeface="Arial" panose="020B0604020202020204" pitchFamily="34" charset="0"/>
              <a:buChar char="•"/>
            </a:pPr>
            <a:r>
              <a:rPr lang="en-GB" sz="1200" dirty="0" smtClean="0"/>
              <a:t>6 “strategic themes”: Digital revolution, Lifetime savings, Greater individual responsibility, Housing, Travel and transport, Consumer landscape and Brexit</a:t>
            </a:r>
          </a:p>
          <a:p>
            <a:pPr marL="171450" indent="-171450">
              <a:buFont typeface="Arial" panose="020B0604020202020204" pitchFamily="34" charset="0"/>
              <a:buChar char="•"/>
            </a:pPr>
            <a:r>
              <a:rPr lang="en-GB" sz="1200" dirty="0" smtClean="0"/>
              <a:t>Which? Policy recently published two large projects, looking at consumer detriment in Consumer Data and Private Rental </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2</a:t>
            </a:fld>
            <a:endParaRPr lang="en-GB"/>
          </a:p>
        </p:txBody>
      </p:sp>
    </p:spTree>
    <p:extLst>
      <p:ext uri="{BB962C8B-B14F-4D97-AF65-F5344CB8AC3E}">
        <p14:creationId xmlns:p14="http://schemas.microsoft.com/office/powerpoint/2010/main" val="392485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PPM - </a:t>
            </a:r>
            <a:r>
              <a:rPr lang="en-GB" sz="1800" dirty="0" smtClean="0"/>
              <a:t>may serve as indicator of how energy suppliers in GB market could respond to wider default tariff cap;</a:t>
            </a:r>
          </a:p>
          <a:p>
            <a:pPr marL="171450" indent="-171450">
              <a:buFont typeface="Arial" panose="020B0604020202020204" pitchFamily="34" charset="0"/>
              <a:buChar char="•"/>
            </a:pPr>
            <a:r>
              <a:rPr lang="en-GB" dirty="0" smtClean="0"/>
              <a:t>Northern Ireland -</a:t>
            </a:r>
            <a:r>
              <a:rPr lang="en-GB" sz="1200" dirty="0" smtClean="0"/>
              <a:t> cited as retail price control that yields customer protection, but operates without explicit commitment to innovation;</a:t>
            </a:r>
          </a:p>
          <a:p>
            <a:pPr marL="171450" indent="-171450">
              <a:buFont typeface="Arial" panose="020B0604020202020204" pitchFamily="34" charset="0"/>
              <a:buChar char="•"/>
            </a:pPr>
            <a:r>
              <a:rPr lang="en-GB" sz="1200" dirty="0" smtClean="0"/>
              <a:t>Italy - operates in market with high rates of smart meter deployment, but without high levels of customer engagement;</a:t>
            </a:r>
          </a:p>
          <a:p>
            <a:pPr marL="171450" indent="-171450">
              <a:buFont typeface="Arial" panose="020B0604020202020204" pitchFamily="34" charset="0"/>
              <a:buChar char="•"/>
            </a:pPr>
            <a:r>
              <a:rPr lang="en-GB" sz="1200" dirty="0" smtClean="0"/>
              <a:t>California - hit by 2001 supply crisis, California continues to offer commercial/technological innovation in presence of price controls;</a:t>
            </a:r>
          </a:p>
          <a:p>
            <a:pPr marL="171450" indent="-171450">
              <a:buFont typeface="Arial" panose="020B0604020202020204" pitchFamily="34" charset="0"/>
              <a:buChar char="•"/>
            </a:pPr>
            <a:r>
              <a:rPr lang="en-GB" sz="1200" dirty="0" smtClean="0"/>
              <a:t>Water - scope for innovation to help address similar challenges to energy (i.e. network constraints, climate change);</a:t>
            </a:r>
          </a:p>
          <a:p>
            <a:pPr marL="171450" indent="-171450">
              <a:buFont typeface="Arial" panose="020B0604020202020204" pitchFamily="34" charset="0"/>
              <a:buChar char="•"/>
            </a:pPr>
            <a:r>
              <a:rPr lang="en-GB" sz="1200" dirty="0" smtClean="0"/>
              <a:t>Telecoms - seen customer-led commercial/technological innovation, necessitating price control structure that does not hamper entry or innovation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14</a:t>
            </a:fld>
            <a:endParaRPr lang="en-GB"/>
          </a:p>
        </p:txBody>
      </p:sp>
    </p:spTree>
    <p:extLst>
      <p:ext uri="{BB962C8B-B14F-4D97-AF65-F5344CB8AC3E}">
        <p14:creationId xmlns:p14="http://schemas.microsoft.com/office/powerpoint/2010/main" val="218170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Introduced in April 2017, following</a:t>
            </a:r>
            <a:r>
              <a:rPr lang="en-GB" baseline="0" dirty="0" smtClean="0"/>
              <a:t> CMA recommendation from its energy market investigation</a:t>
            </a:r>
          </a:p>
          <a:p>
            <a:pPr marL="171450" indent="-171450">
              <a:buFont typeface="Arial" panose="020B0604020202020204" pitchFamily="34" charset="0"/>
              <a:buChar char="•"/>
            </a:pPr>
            <a:r>
              <a:rPr lang="en-GB" dirty="0" smtClean="0"/>
              <a:t>Difference between cheapest and most expensive PPM tariffs has narrowed (in year to March 2017</a:t>
            </a:r>
            <a:r>
              <a:rPr lang="en-GB" baseline="0" dirty="0" smtClean="0"/>
              <a:t> = </a:t>
            </a:r>
            <a:r>
              <a:rPr lang="en-GB" dirty="0" smtClean="0"/>
              <a:t>nearly £200, in year to March 2018 = £75)</a:t>
            </a:r>
          </a:p>
          <a:p>
            <a:pPr marL="171450" indent="-171450">
              <a:buFont typeface="Arial" panose="020B0604020202020204" pitchFamily="34" charset="0"/>
              <a:buChar char="•"/>
            </a:pPr>
            <a:r>
              <a:rPr lang="en-GB" dirty="0" smtClean="0"/>
              <a:t>Reduced</a:t>
            </a:r>
            <a:r>
              <a:rPr lang="en-GB" baseline="0" dirty="0" smtClean="0"/>
              <a:t> </a:t>
            </a:r>
            <a:r>
              <a:rPr lang="en-GB" dirty="0" smtClean="0"/>
              <a:t>dispersion largely reflects the reduction in expensive tariffs (including all from large suppliers)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Biggest differentials due to lower-cost tariffs from small suppliers (exempt from the costs of WHD and ECO)</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PPM specialists diversified into other sectors - </a:t>
            </a:r>
            <a:r>
              <a:rPr lang="en-GB" sz="1200" b="0" i="0" u="none" strike="noStrike" kern="1200" baseline="0" dirty="0" err="1" smtClean="0">
                <a:solidFill>
                  <a:schemeClr val="tx1"/>
                </a:solidFill>
                <a:latin typeface="+mn-lt"/>
                <a:ea typeface="+mn-ea"/>
                <a:cs typeface="+mn-cs"/>
              </a:rPr>
              <a:t>Utilita</a:t>
            </a:r>
            <a:r>
              <a:rPr lang="en-GB" sz="1200" b="0" i="0" u="none" strike="noStrike" kern="1200" baseline="0" dirty="0" smtClean="0">
                <a:solidFill>
                  <a:schemeClr val="tx1"/>
                </a:solidFill>
                <a:latin typeface="+mn-lt"/>
                <a:ea typeface="+mn-ea"/>
                <a:cs typeface="+mn-cs"/>
              </a:rPr>
              <a:t> (SME market), Economy Energy (mobile telecommunication)</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Comparability issue - PPM providers have higher-costs of customer acquisition, potentially accelerating need to become more efficient to maintain margins</a:t>
            </a:r>
            <a:endParaRPr lang="en-GB" b="0" dirty="0"/>
          </a:p>
        </p:txBody>
      </p:sp>
      <p:sp>
        <p:nvSpPr>
          <p:cNvPr id="4" name="Slide Number Placeholder 3"/>
          <p:cNvSpPr>
            <a:spLocks noGrp="1"/>
          </p:cNvSpPr>
          <p:nvPr>
            <p:ph type="sldNum" sz="quarter" idx="10"/>
          </p:nvPr>
        </p:nvSpPr>
        <p:spPr/>
        <p:txBody>
          <a:bodyPr/>
          <a:lstStyle/>
          <a:p>
            <a:fld id="{296E5BDA-9685-438A-B9F3-0CB1C2020A80}" type="slidenum">
              <a:rPr lang="en-GB" smtClean="0"/>
              <a:t>15</a:t>
            </a:fld>
            <a:endParaRPr lang="en-GB"/>
          </a:p>
        </p:txBody>
      </p:sp>
    </p:spTree>
    <p:extLst>
      <p:ext uri="{BB962C8B-B14F-4D97-AF65-F5344CB8AC3E}">
        <p14:creationId xmlns:p14="http://schemas.microsoft.com/office/powerpoint/2010/main" val="218170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smtClean="0"/>
              <a:t>ToU</a:t>
            </a:r>
            <a:r>
              <a:rPr lang="en-GB" sz="1200" dirty="0" smtClean="0"/>
              <a:t> (two-rate) tariff - mandatory for residential users on default ‘</a:t>
            </a:r>
            <a:r>
              <a:rPr lang="en-GB" sz="1200" dirty="0" err="1" smtClean="0"/>
              <a:t>tutela</a:t>
            </a:r>
            <a:r>
              <a:rPr lang="en-GB" sz="1200" dirty="0" smtClean="0"/>
              <a:t> simile’ offer since 2010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Italian price cap not same as proposed for default tariff in GB - </a:t>
            </a:r>
            <a:r>
              <a:rPr lang="en-GB" sz="1200" b="0" i="0" u="none" strike="noStrike" kern="1200" baseline="0" dirty="0" smtClean="0">
                <a:solidFill>
                  <a:schemeClr val="tx1"/>
                </a:solidFill>
                <a:latin typeface="+mn-lt"/>
                <a:ea typeface="+mn-ea"/>
                <a:cs typeface="+mn-cs"/>
              </a:rPr>
              <a:t>not truly regulated, nor technically a price cap; hinge on actions of state-owned energy purchasing body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Effectively a price-setting intervention in market, given that suppliers effectively benchmark their tariffs (standard and </a:t>
            </a:r>
            <a:r>
              <a:rPr lang="en-GB" sz="1200" b="0" i="0" u="none" strike="noStrike" kern="1200" baseline="0" dirty="0" err="1" smtClean="0">
                <a:solidFill>
                  <a:schemeClr val="tx1"/>
                </a:solidFill>
                <a:latin typeface="+mn-lt"/>
                <a:ea typeface="+mn-ea"/>
                <a:cs typeface="+mn-cs"/>
              </a:rPr>
              <a:t>tutela</a:t>
            </a:r>
            <a:r>
              <a:rPr lang="en-GB" sz="1200" b="0" i="0" u="none" strike="noStrike" kern="1200" baseline="0" dirty="0" smtClean="0">
                <a:solidFill>
                  <a:schemeClr val="tx1"/>
                </a:solidFill>
                <a:latin typeface="+mn-lt"/>
                <a:ea typeface="+mn-ea"/>
                <a:cs typeface="+mn-cs"/>
              </a:rPr>
              <a:t> simile) to those implied by purchasing activity; congregation of rates may discourage customer engagement and switching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Overall, innovation can and does occur in smart meter-enabled, price-capped environment, even when switching rates are not high</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16</a:t>
            </a:fld>
            <a:endParaRPr lang="en-GB"/>
          </a:p>
        </p:txBody>
      </p:sp>
    </p:spTree>
    <p:extLst>
      <p:ext uri="{BB962C8B-B14F-4D97-AF65-F5344CB8AC3E}">
        <p14:creationId xmlns:p14="http://schemas.microsoft.com/office/powerpoint/2010/main" val="218170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Example policy changes - smart meter rollout, introduction</a:t>
            </a:r>
            <a:r>
              <a:rPr lang="en-GB" sz="1200" baseline="0" dirty="0" smtClean="0"/>
              <a:t> of</a:t>
            </a:r>
            <a:r>
              <a:rPr lang="en-GB" sz="1200" dirty="0" smtClean="0"/>
              <a:t> next-day switching</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18</a:t>
            </a:fld>
            <a:endParaRPr lang="en-GB"/>
          </a:p>
        </p:txBody>
      </p:sp>
    </p:spTree>
    <p:extLst>
      <p:ext uri="{BB962C8B-B14F-4D97-AF65-F5344CB8AC3E}">
        <p14:creationId xmlns:p14="http://schemas.microsoft.com/office/powerpoint/2010/main" val="295632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Ultimately, want to </a:t>
            </a:r>
            <a:r>
              <a:rPr lang="en-GB" b="0" dirty="0" smtClean="0"/>
              <a:t>h</a:t>
            </a:r>
            <a:r>
              <a:rPr lang="en-GB" sz="1800" b="0" spc="-80" dirty="0" smtClean="0">
                <a:latin typeface="Tahoma" panose="020B0604030504040204" pitchFamily="34" charset="0"/>
                <a:ea typeface="Tahoma" panose="020B0604030504040204" pitchFamily="34" charset="0"/>
                <a:cs typeface="Tahoma" panose="020B0604030504040204" pitchFamily="34" charset="0"/>
              </a:rPr>
              <a:t>old policymakers to account in ensuring consumer perspective is reflected in design and co-ordination of future policy changes</a:t>
            </a:r>
          </a:p>
          <a:p>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19</a:t>
            </a:fld>
            <a:endParaRPr lang="en-GB"/>
          </a:p>
        </p:txBody>
      </p:sp>
    </p:spTree>
    <p:extLst>
      <p:ext uri="{BB962C8B-B14F-4D97-AF65-F5344CB8AC3E}">
        <p14:creationId xmlns:p14="http://schemas.microsoft.com/office/powerpoint/2010/main" val="245527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Number of campaigns – latest is on fair energy prices (price cap), others have been supporting</a:t>
            </a:r>
            <a:r>
              <a:rPr lang="en-GB" sz="1200" baseline="0" dirty="0" smtClean="0"/>
              <a:t> energy market investigation (referred) and reducing energy bills (£50 cut)</a:t>
            </a:r>
          </a:p>
          <a:p>
            <a:pPr marL="171450" indent="-171450">
              <a:buFont typeface="Arial" panose="020B0604020202020204" pitchFamily="34" charset="0"/>
              <a:buChar char="•"/>
            </a:pPr>
            <a:r>
              <a:rPr lang="en-GB" sz="1200" baseline="0" dirty="0" smtClean="0"/>
              <a:t>Supplier satisfaction (bills accuracy/clarity, customer service, value for money) – latest winner was Utility Warehouse</a:t>
            </a:r>
            <a:endParaRPr lang="en-GB" sz="1200" dirty="0" smtClean="0"/>
          </a:p>
          <a:p>
            <a:pPr marL="171450" indent="-171450">
              <a:buFont typeface="Arial" panose="020B0604020202020204" pitchFamily="34" charset="0"/>
              <a:buChar char="•"/>
            </a:pPr>
            <a:r>
              <a:rPr lang="en-GB" sz="1200" dirty="0" smtClean="0"/>
              <a:t>WRP – not just supplier satisfaction,</a:t>
            </a:r>
            <a:r>
              <a:rPr lang="en-GB" sz="1200" baseline="0" dirty="0" smtClean="0"/>
              <a:t> also incorporates performance assessment on procedures, practices and prices (e.g. call waiting times, regulatory compliance, complaints, billing, customer service)</a:t>
            </a:r>
          </a:p>
          <a:p>
            <a:pPr marL="628650" lvl="1" indent="-171450">
              <a:buFont typeface="Arial" panose="020B0604020202020204" pitchFamily="34" charset="0"/>
              <a:buChar char="•"/>
            </a:pPr>
            <a:r>
              <a:rPr lang="en-GB" sz="1200" dirty="0" smtClean="0"/>
              <a:t>Octopus Energy in</a:t>
            </a:r>
            <a:r>
              <a:rPr lang="en-GB" sz="1200" baseline="0" dirty="0" smtClean="0"/>
              <a:t> </a:t>
            </a:r>
            <a:r>
              <a:rPr lang="en-GB" sz="1200" dirty="0" smtClean="0"/>
              <a:t>2018;</a:t>
            </a:r>
            <a:r>
              <a:rPr lang="en-GB" sz="1200" baseline="0" dirty="0" smtClean="0"/>
              <a:t> no WRP for energy suppliers in 2017</a:t>
            </a:r>
          </a:p>
          <a:p>
            <a:pPr marL="171450" lvl="0" indent="-171450">
              <a:buFont typeface="Arial" panose="020B0604020202020204" pitchFamily="34" charset="0"/>
              <a:buChar char="•"/>
            </a:pPr>
            <a:r>
              <a:rPr lang="en-GB" sz="1200" baseline="0" dirty="0" smtClean="0"/>
              <a:t>W? Switch – latest stats…</a:t>
            </a:r>
          </a:p>
          <a:p>
            <a:pPr marL="171450" lvl="0" indent="-171450">
              <a:buFont typeface="Arial" panose="020B0604020202020204" pitchFamily="34" charset="0"/>
              <a:buChar char="•"/>
            </a:pPr>
            <a:r>
              <a:rPr lang="en-GB" sz="1200" baseline="0" dirty="0" smtClean="0"/>
              <a:t>Previously worked with EDF on an approach to single-unit pricing</a:t>
            </a:r>
          </a:p>
          <a:p>
            <a:pPr marL="171450" lvl="0" indent="-171450">
              <a:buFont typeface="Arial" panose="020B0604020202020204" pitchFamily="34" charset="0"/>
              <a:buChar char="•"/>
            </a:pPr>
            <a:r>
              <a:rPr lang="en-GB" dirty="0" smtClean="0"/>
              <a:t>Regular retail market monitoring (e.g.</a:t>
            </a:r>
            <a:r>
              <a:rPr lang="en-GB" baseline="0" dirty="0" smtClean="0"/>
              <a:t> tariffs) and track consumer sentiment through bi-monthly Tracker survey: </a:t>
            </a:r>
          </a:p>
          <a:p>
            <a:pPr marL="628650" lvl="1" indent="-171450">
              <a:buFont typeface="Arial" panose="020B0604020202020204" pitchFamily="34" charset="0"/>
              <a:buChar char="•"/>
            </a:pPr>
            <a:r>
              <a:rPr lang="en-GB" baseline="0" dirty="0" smtClean="0"/>
              <a:t>Worry about energy prices - currently mid-range at 65%, higher than late 2015 (56%) but lower than 2012/13 (85%) </a:t>
            </a:r>
          </a:p>
          <a:p>
            <a:pPr marL="628650" lvl="1" indent="-171450">
              <a:buFont typeface="Arial" panose="020B0604020202020204" pitchFamily="34" charset="0"/>
              <a:buChar char="•"/>
            </a:pPr>
            <a:r>
              <a:rPr lang="en-GB" baseline="0" dirty="0" smtClean="0"/>
              <a:t>Trust in energy companies – currently fairly even (31% trust, 33% distrust), much improved since 2013 (59% distrust, 15% trust) though not changed much in last few years</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3</a:t>
            </a:fld>
            <a:endParaRPr lang="en-GB"/>
          </a:p>
        </p:txBody>
      </p:sp>
    </p:spTree>
    <p:extLst>
      <p:ext uri="{BB962C8B-B14F-4D97-AF65-F5344CB8AC3E}">
        <p14:creationId xmlns:p14="http://schemas.microsoft.com/office/powerpoint/2010/main" val="392485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pc="-80" dirty="0" smtClean="0"/>
              <a:t>Key time for energy industry – ‘cusp’ of innovation? smart meters, rise in independent suppliers, entry of multi-service suppliers (Google et al – rise of energy as an</a:t>
            </a:r>
            <a:r>
              <a:rPr lang="en-GB" spc="-80" baseline="0" dirty="0" smtClean="0"/>
              <a:t> auxiliary service</a:t>
            </a:r>
            <a:r>
              <a:rPr lang="en-GB" spc="-8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pc="-80" dirty="0" smtClean="0"/>
              <a:t>Five key tests:</a:t>
            </a:r>
          </a:p>
          <a:p>
            <a:pPr marL="800100" lvl="1" indent="-342900">
              <a:buFont typeface="+mj-lt"/>
              <a:buAutoNum type="arabicPeriod"/>
            </a:pPr>
            <a:r>
              <a:rPr lang="en-GB" sz="1200" dirty="0" smtClean="0"/>
              <a:t>It must not cause longer-term price increases</a:t>
            </a:r>
          </a:p>
          <a:p>
            <a:pPr marL="800100" lvl="1" indent="-342900">
              <a:buFont typeface="+mj-lt"/>
              <a:buAutoNum type="arabicPeriod"/>
            </a:pPr>
            <a:r>
              <a:rPr lang="en-GB" sz="1200" dirty="0" smtClean="0"/>
              <a:t>It must not remove incentives for providers to improve their service</a:t>
            </a:r>
          </a:p>
          <a:p>
            <a:pPr marL="800100" lvl="1" indent="-342900">
              <a:buFont typeface="+mj-lt"/>
              <a:buAutoNum type="arabicPeriod"/>
            </a:pPr>
            <a:r>
              <a:rPr lang="en-GB" sz="1200" b="1" dirty="0" smtClean="0">
                <a:solidFill>
                  <a:srgbClr val="FF0000"/>
                </a:solidFill>
              </a:rPr>
              <a:t>It must not stifle innovation</a:t>
            </a:r>
          </a:p>
          <a:p>
            <a:pPr marL="800100" lvl="1" indent="-342900">
              <a:buFont typeface="+mj-lt"/>
              <a:buAutoNum type="arabicPeriod"/>
            </a:pPr>
            <a:r>
              <a:rPr lang="en-GB" sz="1200" dirty="0" smtClean="0"/>
              <a:t>It must lead to a truly competitive energy market</a:t>
            </a:r>
          </a:p>
          <a:p>
            <a:pPr marL="800100" lvl="1" indent="-342900">
              <a:buFont typeface="+mj-lt"/>
              <a:buAutoNum type="arabicPeriod"/>
            </a:pPr>
            <a:r>
              <a:rPr lang="en-GB" sz="1200" dirty="0" smtClean="0"/>
              <a:t>It must have clear criteria for bringing any cap to an end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pc="-80" dirty="0" smtClean="0"/>
          </a:p>
          <a:p>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4</a:t>
            </a:fld>
            <a:endParaRPr lang="en-GB"/>
          </a:p>
        </p:txBody>
      </p:sp>
    </p:spTree>
    <p:extLst>
      <p:ext uri="{BB962C8B-B14F-4D97-AF65-F5344CB8AC3E}">
        <p14:creationId xmlns:p14="http://schemas.microsoft.com/office/powerpoint/2010/main" val="392485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Cornwall Insight – thanks to Craig </a:t>
            </a:r>
            <a:r>
              <a:rPr lang="en-GB" dirty="0" err="1" smtClean="0"/>
              <a:t>Lowery</a:t>
            </a:r>
            <a:r>
              <a:rPr lang="en-GB" dirty="0" smtClean="0"/>
              <a:t>, Adam </a:t>
            </a:r>
            <a:r>
              <a:rPr lang="en-GB" dirty="0" err="1" smtClean="0"/>
              <a:t>Boorman</a:t>
            </a:r>
            <a:r>
              <a:rPr lang="en-GB" dirty="0" smtClean="0"/>
              <a:t> and Vicky Simonds</a:t>
            </a:r>
          </a:p>
          <a:p>
            <a:pPr marL="171450" indent="-171450">
              <a:buFont typeface="Arial" panose="020B0604020202020204" pitchFamily="34" charset="0"/>
              <a:buChar char="•"/>
            </a:pPr>
            <a:r>
              <a:rPr lang="en-GB" dirty="0" smtClean="0"/>
              <a:t>Carried out in the early part of this year, and published in June (as</a:t>
            </a:r>
            <a:r>
              <a:rPr lang="en-GB" baseline="0" dirty="0" smtClean="0"/>
              <a:t> </a:t>
            </a:r>
            <a:r>
              <a:rPr lang="en-GB" dirty="0" smtClean="0"/>
              <a:t>supporting</a:t>
            </a:r>
            <a:r>
              <a:rPr lang="en-GB" baseline="0" dirty="0" smtClean="0"/>
              <a:t> evidence for consultation response)</a:t>
            </a:r>
          </a:p>
          <a:p>
            <a:pPr marL="171450" indent="-171450">
              <a:buFont typeface="Arial" panose="020B0604020202020204" pitchFamily="34" charset="0"/>
              <a:buChar char="•"/>
            </a:pPr>
            <a:r>
              <a:rPr lang="en-GB" baseline="0" dirty="0" smtClean="0"/>
              <a:t>Interviews covered range of market participants (19) from </a:t>
            </a:r>
            <a:r>
              <a:rPr lang="en-GB" b="1" baseline="0" dirty="0" smtClean="0"/>
              <a:t>throughout supply chain</a:t>
            </a:r>
            <a:r>
              <a:rPr lang="en-GB" baseline="0" dirty="0" smtClean="0"/>
              <a:t> (e.g. generators, aggregators, retail suppliers, network operators) and </a:t>
            </a:r>
            <a:r>
              <a:rPr lang="en-GB" b="1" baseline="0" dirty="0" smtClean="0"/>
              <a:t>across sectors</a:t>
            </a:r>
            <a:r>
              <a:rPr lang="en-GB" baseline="0" dirty="0" smtClean="0"/>
              <a:t> (e.g. technology providers, investors)</a:t>
            </a:r>
          </a:p>
          <a:p>
            <a:pPr marL="171450" indent="-171450">
              <a:buFont typeface="Arial" panose="020B0604020202020204" pitchFamily="34" charset="0"/>
              <a:buChar char="•"/>
            </a:pPr>
            <a:r>
              <a:rPr lang="en-GB" dirty="0" smtClean="0"/>
              <a:t>6 case studies – more detai</a:t>
            </a:r>
            <a:r>
              <a:rPr lang="en-GB" baseline="0" dirty="0" smtClean="0"/>
              <a:t>l on those later…</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5</a:t>
            </a:fld>
            <a:endParaRPr lang="en-GB"/>
          </a:p>
        </p:txBody>
      </p:sp>
    </p:spTree>
    <p:extLst>
      <p:ext uri="{BB962C8B-B14F-4D97-AF65-F5344CB8AC3E}">
        <p14:creationId xmlns:p14="http://schemas.microsoft.com/office/powerpoint/2010/main" val="392485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1260000">
              <a:buClr>
                <a:srgbClr val="FF0000"/>
              </a:buClr>
              <a:buSzPct val="100000"/>
              <a:buFont typeface="Arial" panose="020B0604020202020204" pitchFamily="34" charset="0"/>
              <a:buChar char="•"/>
            </a:pPr>
            <a:r>
              <a:rPr lang="en-GB" b="1" dirty="0" smtClean="0"/>
              <a:t>Evolution</a:t>
            </a:r>
            <a:r>
              <a:rPr lang="en-GB" dirty="0" smtClean="0"/>
              <a:t>: Regulation</a:t>
            </a:r>
            <a:r>
              <a:rPr lang="en-GB" baseline="0" dirty="0" smtClean="0"/>
              <a:t> </a:t>
            </a:r>
            <a:r>
              <a:rPr lang="en-GB" dirty="0" smtClean="0"/>
              <a:t>has already adapted</a:t>
            </a:r>
            <a:r>
              <a:rPr lang="en-GB" baseline="0" dirty="0" smtClean="0"/>
              <a:t> in response to both internal and external pressures, as </a:t>
            </a:r>
            <a:r>
              <a:rPr lang="en-GB" baseline="0" dirty="0" err="1" smtClean="0"/>
              <a:t>Ofgem</a:t>
            </a:r>
            <a:r>
              <a:rPr lang="en-GB" baseline="0" dirty="0" smtClean="0"/>
              <a:t> has made clear its intention to shift towards integrating current innovations into future ‘business as usual’:</a:t>
            </a:r>
          </a:p>
          <a:p>
            <a:pPr marL="628650" lvl="1" indent="-171450" defTabSz="1260000">
              <a:buClr>
                <a:srgbClr val="FF0000"/>
              </a:buClr>
              <a:buSzPct val="100000"/>
              <a:buFont typeface="Arial" panose="020B0604020202020204" pitchFamily="34" charset="0"/>
              <a:buChar char="•"/>
            </a:pPr>
            <a:r>
              <a:rPr lang="en-GB" dirty="0" err="1" smtClean="0"/>
              <a:t>Ofgem</a:t>
            </a:r>
            <a:r>
              <a:rPr lang="en-GB" dirty="0" smtClean="0"/>
              <a:t> Innovation Link (“one-stop shop” for advice on regulation)</a:t>
            </a:r>
          </a:p>
          <a:p>
            <a:pPr marL="628650" lvl="1" indent="-171450" defTabSz="1260000">
              <a:buClr>
                <a:srgbClr val="FF0000"/>
              </a:buClr>
              <a:buSzPct val="100000"/>
              <a:buFont typeface="Arial" panose="020B0604020202020204" pitchFamily="34" charset="0"/>
              <a:buChar char="•"/>
            </a:pPr>
            <a:r>
              <a:rPr lang="en-GB" dirty="0" smtClean="0"/>
              <a:t>Sandbox (following FCA, now adopted by </a:t>
            </a:r>
            <a:r>
              <a:rPr lang="en-GB" dirty="0" err="1" smtClean="0"/>
              <a:t>Elexon</a:t>
            </a:r>
            <a:r>
              <a:rPr lang="en-GB" dirty="0" smtClean="0"/>
              <a:t> too)</a:t>
            </a:r>
          </a:p>
          <a:p>
            <a:pPr marL="628650" lvl="1" indent="-171450" defTabSz="1260000">
              <a:buClr>
                <a:srgbClr val="FF0000"/>
              </a:buClr>
              <a:buSzPct val="100000"/>
              <a:buFont typeface="Arial" panose="020B0604020202020204" pitchFamily="34" charset="0"/>
              <a:buChar char="•"/>
            </a:pPr>
            <a:r>
              <a:rPr lang="en-GB" dirty="0" smtClean="0"/>
              <a:t>Licence derogations</a:t>
            </a:r>
          </a:p>
          <a:p>
            <a:pPr marL="628650" lvl="1" indent="-171450" defTabSz="1260000">
              <a:buClr>
                <a:srgbClr val="FF0000"/>
              </a:buClr>
              <a:buSzPct val="100000"/>
              <a:buFont typeface="Arial" panose="020B0604020202020204" pitchFamily="34" charset="0"/>
              <a:buChar char="•"/>
            </a:pPr>
            <a:r>
              <a:rPr lang="en-GB" dirty="0" smtClean="0"/>
              <a:t>Specific funding (gas &amp; electricity networks) – Network Innovation Competition (NIC) and Network Innovation Allowance (NIA)</a:t>
            </a:r>
          </a:p>
          <a:p>
            <a:pPr marL="171450" indent="-171450" defTabSz="1260000">
              <a:buClr>
                <a:srgbClr val="FF0000"/>
              </a:buClr>
              <a:buSzPct val="100000"/>
              <a:buFont typeface="Arial" panose="020B0604020202020204" pitchFamily="34" charset="0"/>
              <a:buChar char="•"/>
            </a:pPr>
            <a:r>
              <a:rPr lang="en-GB" b="1" dirty="0" smtClean="0"/>
              <a:t>Revolution</a:t>
            </a:r>
            <a:r>
              <a:rPr lang="en-GB" dirty="0" smtClean="0"/>
              <a:t>: And market changes now in progress can provide a platform</a:t>
            </a:r>
            <a:r>
              <a:rPr lang="en-GB" baseline="0" dirty="0" smtClean="0"/>
              <a:t> for future </a:t>
            </a:r>
            <a:r>
              <a:rPr lang="en-GB" dirty="0" smtClean="0"/>
              <a:t>innovation:</a:t>
            </a:r>
          </a:p>
          <a:p>
            <a:pPr marL="628650" lvl="1" indent="-171450" defTabSz="1260000">
              <a:buClr>
                <a:srgbClr val="FF0000"/>
              </a:buClr>
              <a:buSzPct val="100000"/>
              <a:buFont typeface="Arial" panose="020B0604020202020204" pitchFamily="34" charset="0"/>
              <a:buChar char="•"/>
            </a:pPr>
            <a:r>
              <a:rPr lang="en-GB" dirty="0" smtClean="0"/>
              <a:t>Faster switching for consumers (next-day switching by 2020)</a:t>
            </a:r>
          </a:p>
          <a:p>
            <a:pPr marL="628650" lvl="1" indent="-171450" defTabSz="1260000">
              <a:buClr>
                <a:srgbClr val="FF0000"/>
              </a:buClr>
              <a:buSzPct val="100000"/>
              <a:buFont typeface="Arial" panose="020B0604020202020204" pitchFamily="34" charset="0"/>
              <a:buChar char="•"/>
            </a:pPr>
            <a:r>
              <a:rPr lang="en-GB" dirty="0" smtClean="0"/>
              <a:t>Half-hourly settlement (sharing</a:t>
            </a:r>
            <a:r>
              <a:rPr lang="en-GB" baseline="0" dirty="0" smtClean="0"/>
              <a:t> of personal data; consumer research underway – we are feeding in &amp; participating in working groups)</a:t>
            </a:r>
            <a:endParaRPr lang="en-GB" dirty="0" smtClean="0"/>
          </a:p>
          <a:p>
            <a:pPr marL="628650" lvl="1" indent="-171450" defTabSz="1260000">
              <a:buClr>
                <a:srgbClr val="FF0000"/>
              </a:buClr>
              <a:buSzPct val="100000"/>
              <a:buFont typeface="Arial" panose="020B0604020202020204" pitchFamily="34" charset="0"/>
              <a:buChar char="•"/>
            </a:pPr>
            <a:r>
              <a:rPr lang="en-GB" dirty="0" smtClean="0"/>
              <a:t>Reform of “supplier hub” principle (conclusion:</a:t>
            </a:r>
            <a:r>
              <a:rPr lang="en-GB" baseline="0" dirty="0" smtClean="0"/>
              <a:t> not fit for purpose in current guise, lower barriers to entry for innovative propositions)</a:t>
            </a:r>
            <a:endParaRPr lang="en-GB" dirty="0" smtClean="0"/>
          </a:p>
          <a:p>
            <a:endParaRPr lang="en-GB" dirty="0" smtClean="0"/>
          </a:p>
          <a:p>
            <a:pPr marL="285750" marR="0" indent="-285750" algn="l" defTabSz="1260000" rtl="0" eaLnBrk="1" fontAlgn="auto" latinLnBrk="0" hangingPunct="1">
              <a:lnSpc>
                <a:spcPct val="100000"/>
              </a:lnSpc>
              <a:spcBef>
                <a:spcPts val="0"/>
              </a:spcBef>
              <a:spcAft>
                <a:spcPts val="0"/>
              </a:spcAft>
              <a:buClr>
                <a:srgbClr val="FF0000"/>
              </a:buClr>
              <a:buSzPct val="100000"/>
              <a:buFont typeface="Wingdings" panose="05000000000000000000" pitchFamily="2" charset="2"/>
              <a:buChar char="§"/>
              <a:tabLst/>
              <a:defRPr/>
            </a:pPr>
            <a:r>
              <a:rPr lang="en-GB" dirty="0" smtClean="0"/>
              <a:t>Seen quite a lot of new suppliers</a:t>
            </a:r>
            <a:r>
              <a:rPr lang="en-GB" baseline="0" dirty="0" smtClean="0"/>
              <a:t> enter the retail energy market – not just energy, but companies from other sectors too (e.g. </a:t>
            </a:r>
            <a:r>
              <a:rPr lang="en-GB" sz="1200" dirty="0" smtClean="0">
                <a:solidFill>
                  <a:schemeClr val="bg1"/>
                </a:solidFill>
              </a:rPr>
              <a:t>technology and software providers, automotive companies and battery storage providers)</a:t>
            </a:r>
          </a:p>
          <a:p>
            <a:pPr marL="285750" indent="-285750" defTabSz="1260000">
              <a:buClr>
                <a:srgbClr val="FF0000"/>
              </a:buClr>
              <a:buSzPct val="100000"/>
              <a:buFont typeface="Wingdings" panose="05000000000000000000" pitchFamily="2" charset="2"/>
              <a:buChar char="§"/>
            </a:pPr>
            <a:r>
              <a:rPr lang="en-GB" dirty="0" smtClean="0"/>
              <a:t>Sandbox - some success in facilitating innovation, but complexity of regulatory regime may still be dissuading new entrants (with untried and untested approaches) from outside sector</a:t>
            </a:r>
          </a:p>
          <a:p>
            <a:pPr marL="285750" indent="-285750" defTabSz="1260000">
              <a:buClr>
                <a:srgbClr val="FF0000"/>
              </a:buClr>
              <a:buSzPct val="100000"/>
              <a:buFont typeface="Wingdings" panose="05000000000000000000" pitchFamily="2" charset="2"/>
              <a:buChar char="§"/>
            </a:pPr>
            <a:r>
              <a:rPr lang="en-GB" dirty="0" smtClean="0"/>
              <a:t>Feedback from interviewees was that many fundamental changes still in early stages, so important to maintain co-ordinated thinking across relevant organisations from a legislative perspective</a:t>
            </a:r>
          </a:p>
          <a:p>
            <a:pPr marL="285750" indent="-285750" defTabSz="1260000">
              <a:buClr>
                <a:srgbClr val="FF0000"/>
              </a:buClr>
              <a:buSzPct val="100000"/>
              <a:buFont typeface="Wingdings" panose="05000000000000000000" pitchFamily="2" charset="2"/>
              <a:buChar char="§"/>
            </a:pPr>
            <a:r>
              <a:rPr lang="en-GB" dirty="0" smtClean="0"/>
              <a:t>Broader commercial risks resulting from tariff cap need to be minimised, and more work needs to be done to smooth path for disruptive options from non-traditional providers</a:t>
            </a:r>
          </a:p>
          <a:p>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7</a:t>
            </a:fld>
            <a:endParaRPr lang="en-GB"/>
          </a:p>
        </p:txBody>
      </p:sp>
    </p:spTree>
    <p:extLst>
      <p:ext uri="{BB962C8B-B14F-4D97-AF65-F5344CB8AC3E}">
        <p14:creationId xmlns:p14="http://schemas.microsoft.com/office/powerpoint/2010/main" val="240978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Exciting time – lots of innovation happening, and we would agree with </a:t>
            </a:r>
            <a:r>
              <a:rPr lang="en-GB" dirty="0" err="1" smtClean="0"/>
              <a:t>Ofgem’s</a:t>
            </a:r>
            <a:r>
              <a:rPr lang="en-GB" dirty="0" smtClean="0"/>
              <a:t> assessment that the potential for significant consumer benefits are huge!!</a:t>
            </a:r>
          </a:p>
          <a:p>
            <a:pPr marL="171450" indent="-171450" algn="l">
              <a:buFont typeface="Arial" panose="020B0604020202020204" pitchFamily="34" charset="0"/>
              <a:buChar char="•"/>
            </a:pPr>
            <a:r>
              <a:rPr lang="en-GB" baseline="0" dirty="0" smtClean="0"/>
              <a:t>How energy consumption is consumed/controlled:</a:t>
            </a:r>
          </a:p>
          <a:p>
            <a:pPr marL="628650" lvl="1" indent="-171450" algn="l">
              <a:buFont typeface="Arial" panose="020B0604020202020204" pitchFamily="34" charset="0"/>
              <a:buChar char="•"/>
            </a:pPr>
            <a:r>
              <a:rPr lang="en-GB" baseline="0" dirty="0" smtClean="0"/>
              <a:t>From old-style analogue meters to digital…</a:t>
            </a:r>
          </a:p>
          <a:p>
            <a:pPr marL="628650" lvl="1" indent="-171450" algn="l">
              <a:buFont typeface="Arial" panose="020B0604020202020204" pitchFamily="34" charset="0"/>
              <a:buChar char="•"/>
            </a:pPr>
            <a:r>
              <a:rPr lang="en-GB" baseline="0" dirty="0" smtClean="0"/>
              <a:t>…then smart thermostats…</a:t>
            </a:r>
          </a:p>
          <a:p>
            <a:pPr marL="628650" lvl="1" indent="-171450" algn="l">
              <a:buFont typeface="Arial" panose="020B0604020202020204" pitchFamily="34" charset="0"/>
              <a:buChar char="•"/>
            </a:pPr>
            <a:r>
              <a:rPr lang="en-GB" baseline="0" dirty="0" smtClean="0"/>
              <a:t>…and then apps for controlling your home</a:t>
            </a:r>
            <a:endParaRPr lang="en-GB" dirty="0" smtClean="0"/>
          </a:p>
          <a:p>
            <a:pPr marL="171450" indent="-171450" algn="l">
              <a:buFont typeface="Arial" panose="020B0604020202020204" pitchFamily="34" charset="0"/>
              <a:buChar char="•"/>
            </a:pPr>
            <a:r>
              <a:rPr lang="en-GB" dirty="0" smtClean="0"/>
              <a:t>How energy is generated and transmitted:</a:t>
            </a:r>
          </a:p>
          <a:p>
            <a:pPr marL="628650" lvl="1" indent="-171450" algn="l">
              <a:buFont typeface="Arial" panose="020B0604020202020204" pitchFamily="34" charset="0"/>
              <a:buChar char="•"/>
            </a:pPr>
            <a:r>
              <a:rPr lang="en-GB" dirty="0" smtClean="0"/>
              <a:t>Seen </a:t>
            </a:r>
            <a:r>
              <a:rPr lang="en-GB" dirty="0" smtClean="0"/>
              <a:t>the shift towards renewables…</a:t>
            </a:r>
          </a:p>
          <a:p>
            <a:pPr marL="628650" lvl="1" indent="-171450" algn="l">
              <a:buFont typeface="Arial" panose="020B0604020202020204" pitchFamily="34" charset="0"/>
              <a:buChar char="•"/>
            </a:pPr>
            <a:r>
              <a:rPr lang="en-GB" dirty="0" smtClean="0"/>
              <a:t>…now moving from large transmission-connected generation assets…</a:t>
            </a:r>
          </a:p>
          <a:p>
            <a:pPr marL="628650" lvl="1" indent="-171450" algn="l">
              <a:buFont typeface="Arial" panose="020B0604020202020204" pitchFamily="34" charset="0"/>
              <a:buChar char="•"/>
            </a:pPr>
            <a:r>
              <a:rPr lang="en-GB" dirty="0" smtClean="0"/>
              <a:t>…to distribution-connected, behind-the-meter</a:t>
            </a:r>
            <a:r>
              <a:rPr lang="en-GB" baseline="0" dirty="0" smtClean="0"/>
              <a:t> or </a:t>
            </a:r>
            <a:r>
              <a:rPr lang="en-GB" dirty="0" smtClean="0"/>
              <a:t>embedded small-scale generation within localised markets</a:t>
            </a:r>
          </a:p>
          <a:p>
            <a:pPr marL="171450" indent="-171450" algn="l">
              <a:buFont typeface="Arial" panose="020B0604020202020204" pitchFamily="34" charset="0"/>
              <a:buChar char="•"/>
            </a:pPr>
            <a:r>
              <a:rPr lang="en-GB" baseline="0" dirty="0" smtClean="0"/>
              <a:t>How energy is supplied: </a:t>
            </a:r>
          </a:p>
          <a:p>
            <a:pPr marL="628650" lvl="1" indent="-171450" algn="l">
              <a:buFont typeface="Arial" panose="020B0604020202020204" pitchFamily="34" charset="0"/>
              <a:buChar char="•"/>
            </a:pPr>
            <a:r>
              <a:rPr lang="en-GB" baseline="0" dirty="0" smtClean="0"/>
              <a:t>Away from vertically-integrated suppliers…</a:t>
            </a:r>
          </a:p>
          <a:p>
            <a:pPr marL="628650" lvl="1" indent="-171450" algn="l">
              <a:buFont typeface="Arial" panose="020B0604020202020204" pitchFamily="34" charset="0"/>
              <a:buChar char="•"/>
            </a:pPr>
            <a:r>
              <a:rPr lang="en-GB" baseline="0" dirty="0" smtClean="0"/>
              <a:t>…to ‘plug and play’ licensing, partnership or ‘white label’ agreements, including time-of-use tariffs…</a:t>
            </a:r>
          </a:p>
          <a:p>
            <a:pPr marL="171450" indent="-171450" algn="l">
              <a:buFont typeface="Arial" panose="020B0604020202020204" pitchFamily="34" charset="0"/>
              <a:buChar char="•"/>
            </a:pPr>
            <a:r>
              <a:rPr lang="en-GB" baseline="0" dirty="0" smtClean="0"/>
              <a:t>How </a:t>
            </a:r>
            <a:r>
              <a:rPr lang="en-GB" baseline="0" dirty="0" smtClean="0"/>
              <a:t>energy is purchased: </a:t>
            </a:r>
          </a:p>
          <a:p>
            <a:pPr marL="628650" lvl="1" indent="-171450" algn="l">
              <a:buFont typeface="Arial" panose="020B0604020202020204" pitchFamily="34" charset="0"/>
              <a:buChar char="•"/>
            </a:pPr>
            <a:r>
              <a:rPr lang="en-GB" baseline="0" dirty="0" smtClean="0"/>
              <a:t>From Price Comparison Websites on your desktop or laptop…</a:t>
            </a:r>
          </a:p>
          <a:p>
            <a:pPr marL="628650" lvl="1" indent="-171450" algn="l">
              <a:buFont typeface="Arial" panose="020B0604020202020204" pitchFamily="34" charset="0"/>
              <a:buChar char="•"/>
            </a:pPr>
            <a:r>
              <a:rPr lang="en-GB" baseline="0" dirty="0" smtClean="0"/>
              <a:t>…to mobile-based apps &amp; next-generation intermediaries (digital concierge services that switch/manage on your behalf)…</a:t>
            </a:r>
          </a:p>
          <a:p>
            <a:pPr marL="628650" lvl="1" indent="-171450" algn="l">
              <a:buFont typeface="Arial" panose="020B0604020202020204" pitchFamily="34" charset="0"/>
              <a:buChar char="•"/>
            </a:pPr>
            <a:r>
              <a:rPr lang="en-GB" baseline="0" dirty="0" smtClean="0"/>
              <a:t>…to being able to switch via Alexa, or other smart-enabled devices that could switch by themselves</a:t>
            </a:r>
            <a:r>
              <a:rPr lang="en-GB" baseline="0" dirty="0" smtClean="0"/>
              <a:t>?</a:t>
            </a:r>
          </a:p>
          <a:p>
            <a:pPr marL="628650" lvl="1" indent="-171450" algn="l">
              <a:buFont typeface="Arial" panose="020B0604020202020204" pitchFamily="34" charset="0"/>
              <a:buChar char="•"/>
            </a:pPr>
            <a:r>
              <a:rPr lang="en-GB" baseline="0" dirty="0" smtClean="0"/>
              <a:t>…to potential ‘smart home’ solutions, with energy as an auxiliary service (as part of a bundle?)</a:t>
            </a:r>
          </a:p>
          <a:p>
            <a:pPr marL="171450" indent="-171450" algn="l">
              <a:buFont typeface="Arial" panose="020B0604020202020204" pitchFamily="34" charset="0"/>
              <a:buChar char="•"/>
            </a:pPr>
            <a:r>
              <a:rPr lang="en-GB" baseline="0" dirty="0" smtClean="0"/>
              <a:t>How energy is stored: </a:t>
            </a:r>
          </a:p>
          <a:p>
            <a:pPr marL="628650" lvl="1" indent="-171450" algn="l">
              <a:buFont typeface="Arial" panose="020B0604020202020204" pitchFamily="34" charset="0"/>
              <a:buChar char="•"/>
            </a:pPr>
            <a:r>
              <a:rPr lang="en-GB" baseline="0" dirty="0" smtClean="0"/>
              <a:t>From large-scale storage…</a:t>
            </a:r>
          </a:p>
          <a:p>
            <a:pPr marL="628650" lvl="1" indent="-171450" algn="l">
              <a:buFont typeface="Arial" panose="020B0604020202020204" pitchFamily="34" charset="0"/>
              <a:buChar char="•"/>
            </a:pPr>
            <a:r>
              <a:rPr lang="en-GB" baseline="0" dirty="0" smtClean="0"/>
              <a:t>…to small-scale home storage…</a:t>
            </a:r>
          </a:p>
          <a:p>
            <a:pPr marL="628650" lvl="1" indent="-171450" algn="l">
              <a:buFont typeface="Arial" panose="020B0604020202020204" pitchFamily="34" charset="0"/>
              <a:buChar char="•"/>
            </a:pPr>
            <a:r>
              <a:rPr lang="en-GB" baseline="0" dirty="0" smtClean="0"/>
              <a:t>…and then embedded storage within EVs</a:t>
            </a:r>
          </a:p>
          <a:p>
            <a:pPr marL="628650" lvl="1" indent="-171450" algn="l">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8</a:t>
            </a:fld>
            <a:endParaRPr lang="en-GB"/>
          </a:p>
        </p:txBody>
      </p:sp>
    </p:spTree>
    <p:extLst>
      <p:ext uri="{BB962C8B-B14F-4D97-AF65-F5344CB8AC3E}">
        <p14:creationId xmlns:p14="http://schemas.microsoft.com/office/powerpoint/2010/main" val="39536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Local energy market initiatives – typically respond to </a:t>
            </a:r>
            <a:r>
              <a:rPr lang="en-GB" sz="1200" dirty="0" smtClean="0"/>
              <a:t>network constraints, or shared ownership</a:t>
            </a:r>
            <a:r>
              <a:rPr lang="en-GB" sz="1200" baseline="0" dirty="0" smtClean="0"/>
              <a:t> of </a:t>
            </a:r>
            <a:r>
              <a:rPr lang="en-GB" sz="1200" dirty="0" smtClean="0"/>
              <a:t>local low-carbon generation asset</a:t>
            </a: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9</a:t>
            </a:fld>
            <a:endParaRPr lang="en-GB"/>
          </a:p>
        </p:txBody>
      </p:sp>
    </p:spTree>
    <p:extLst>
      <p:ext uri="{BB962C8B-B14F-4D97-AF65-F5344CB8AC3E}">
        <p14:creationId xmlns:p14="http://schemas.microsoft.com/office/powerpoint/2010/main" val="105586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1260000" rtl="0" eaLnBrk="1" fontAlgn="auto" latinLnBrk="0" hangingPunct="1">
              <a:lnSpc>
                <a:spcPct val="100000"/>
              </a:lnSpc>
              <a:spcBef>
                <a:spcPts val="0"/>
              </a:spcBef>
              <a:spcAft>
                <a:spcPts val="0"/>
              </a:spcAft>
              <a:buClr>
                <a:srgbClr val="FF0000"/>
              </a:buClr>
              <a:buSzPct val="100000"/>
              <a:buFont typeface="Arial" panose="020B0604020202020204" pitchFamily="34" charset="0"/>
              <a:buChar char="•"/>
              <a:tabLst/>
              <a:defRPr/>
            </a:pPr>
            <a:r>
              <a:rPr lang="en-GB" dirty="0" smtClean="0"/>
              <a:t>Obviously, great unknown is structure of cap:</a:t>
            </a:r>
          </a:p>
          <a:p>
            <a:pPr marL="628650" marR="0" lvl="1" indent="-171450" algn="l" defTabSz="1260000" rtl="0" eaLnBrk="1" fontAlgn="auto" latinLnBrk="0" hangingPunct="1">
              <a:lnSpc>
                <a:spcPct val="100000"/>
              </a:lnSpc>
              <a:spcBef>
                <a:spcPts val="0"/>
              </a:spcBef>
              <a:spcAft>
                <a:spcPts val="0"/>
              </a:spcAft>
              <a:buClr>
                <a:srgbClr val="FF0000"/>
              </a:buClr>
              <a:buSzPct val="100000"/>
              <a:buFont typeface="Arial" panose="020B0604020202020204" pitchFamily="34" charset="0"/>
              <a:buChar char="•"/>
              <a:tabLst/>
              <a:defRPr/>
            </a:pPr>
            <a:r>
              <a:rPr lang="en-GB" dirty="0" err="1" smtClean="0"/>
              <a:t>Ofgem</a:t>
            </a:r>
            <a:r>
              <a:rPr lang="en-GB" dirty="0" smtClean="0"/>
              <a:t> consultation on 6</a:t>
            </a:r>
            <a:r>
              <a:rPr lang="en-GB" baseline="30000" dirty="0" smtClean="0"/>
              <a:t>th</a:t>
            </a:r>
            <a:r>
              <a:rPr lang="en-GB" dirty="0" smtClean="0"/>
              <a:t> September; </a:t>
            </a:r>
          </a:p>
          <a:p>
            <a:pPr marL="628650" marR="0" lvl="1" indent="-171450" algn="l" defTabSz="1260000" rtl="0" eaLnBrk="1" fontAlgn="auto" latinLnBrk="0" hangingPunct="1">
              <a:lnSpc>
                <a:spcPct val="100000"/>
              </a:lnSpc>
              <a:spcBef>
                <a:spcPts val="0"/>
              </a:spcBef>
              <a:spcAft>
                <a:spcPts val="0"/>
              </a:spcAft>
              <a:buClr>
                <a:srgbClr val="FF0000"/>
              </a:buClr>
              <a:buSzPct val="100000"/>
              <a:buFont typeface="Arial" panose="020B0604020202020204" pitchFamily="34" charset="0"/>
              <a:buChar char="•"/>
              <a:tabLst/>
              <a:defRPr/>
            </a:pPr>
            <a:r>
              <a:rPr lang="en-GB" dirty="0" smtClean="0"/>
              <a:t>Disclosure</a:t>
            </a:r>
            <a:r>
              <a:rPr lang="en-GB" baseline="0" dirty="0" smtClean="0"/>
              <a:t> Room (bottom-up estimate for wholesale cost allowances</a:t>
            </a:r>
            <a:r>
              <a:rPr lang="en-GB" dirty="0" smtClean="0"/>
              <a:t>) </a:t>
            </a:r>
            <a:r>
              <a:rPr lang="en-GB" baseline="0" dirty="0" smtClean="0"/>
              <a:t>opened this week </a:t>
            </a:r>
            <a:endParaRPr lang="en-GB" dirty="0" smtClean="0"/>
          </a:p>
          <a:p>
            <a:pPr marL="171450" indent="-171450" defTabSz="1260000">
              <a:buClr>
                <a:srgbClr val="FF0000"/>
              </a:buClr>
              <a:buSzPct val="100000"/>
              <a:buFont typeface="Arial" panose="020B0604020202020204" pitchFamily="34" charset="0"/>
              <a:buChar char="•"/>
            </a:pPr>
            <a:r>
              <a:rPr lang="en-GB" dirty="0" smtClean="0"/>
              <a:t>If similar to PPM</a:t>
            </a:r>
            <a:r>
              <a:rPr lang="en-GB" baseline="0" dirty="0" smtClean="0"/>
              <a:t> </a:t>
            </a:r>
            <a:r>
              <a:rPr lang="en-GB" dirty="0" smtClean="0"/>
              <a:t>cap, could be “reference price and cost index” approach (i.e. initial level of cap set on relative basis, reflecting outcome of CMA’s competitive benchmark analysis, then allowed to change over time according to movements in cost indices)</a:t>
            </a:r>
          </a:p>
        </p:txBody>
      </p:sp>
      <p:sp>
        <p:nvSpPr>
          <p:cNvPr id="4" name="Slide Number Placeholder 3"/>
          <p:cNvSpPr>
            <a:spLocks noGrp="1"/>
          </p:cNvSpPr>
          <p:nvPr>
            <p:ph type="sldNum" sz="quarter" idx="10"/>
          </p:nvPr>
        </p:nvSpPr>
        <p:spPr/>
        <p:txBody>
          <a:bodyPr/>
          <a:lstStyle/>
          <a:p>
            <a:fld id="{296E5BDA-9685-438A-B9F3-0CB1C2020A80}" type="slidenum">
              <a:rPr lang="en-GB" smtClean="0"/>
              <a:t>11</a:t>
            </a:fld>
            <a:endParaRPr lang="en-GB"/>
          </a:p>
        </p:txBody>
      </p:sp>
    </p:spTree>
    <p:extLst>
      <p:ext uri="{BB962C8B-B14F-4D97-AF65-F5344CB8AC3E}">
        <p14:creationId xmlns:p14="http://schemas.microsoft.com/office/powerpoint/2010/main" val="57438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Short-term cost reductions (focus on maintaining profit margins) or long-term diversification</a:t>
            </a:r>
            <a:r>
              <a:rPr lang="en-GB" sz="1200" baseline="0" dirty="0" smtClean="0"/>
              <a:t> (focus on customer retention)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Latter likely to involve greater emphasis on innovation, both for new product offerings and competing beyond price (to find new points of differentiation between suppliers)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6E5BDA-9685-438A-B9F3-0CB1C2020A80}" type="slidenum">
              <a:rPr lang="en-GB" smtClean="0"/>
              <a:t>12</a:t>
            </a:fld>
            <a:endParaRPr lang="en-GB"/>
          </a:p>
        </p:txBody>
      </p:sp>
    </p:spTree>
    <p:extLst>
      <p:ext uri="{BB962C8B-B14F-4D97-AF65-F5344CB8AC3E}">
        <p14:creationId xmlns:p14="http://schemas.microsoft.com/office/powerpoint/2010/main" val="82476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Which? image title slide ">
    <p:spTree>
      <p:nvGrpSpPr>
        <p:cNvPr id="1" name=""/>
        <p:cNvGrpSpPr/>
        <p:nvPr/>
      </p:nvGrpSpPr>
      <p:grpSpPr>
        <a:xfrm>
          <a:off x="0" y="0"/>
          <a:ext cx="0" cy="0"/>
          <a:chOff x="0" y="0"/>
          <a:chExt cx="0" cy="0"/>
        </a:xfrm>
      </p:grpSpPr>
      <p:sp>
        <p:nvSpPr>
          <p:cNvPr id="5" name="Rectangle 4"/>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3"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9"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1" name="Text Placeholder 4"/>
          <p:cNvSpPr>
            <a:spLocks noGrp="1"/>
          </p:cNvSpPr>
          <p:nvPr>
            <p:ph type="body" sz="quarter" idx="13" hasCustomPrompt="1"/>
          </p:nvPr>
        </p:nvSpPr>
        <p:spPr>
          <a:xfrm>
            <a:off x="7596336" y="4840003"/>
            <a:ext cx="1008112" cy="163433"/>
          </a:xfrm>
          <a:prstGeom prst="rect">
            <a:avLst/>
          </a:prstGeom>
        </p:spPr>
        <p:txBody>
          <a:bodyPr lIns="36000" tIns="0" rIns="36000" bIns="0" anchor="ctr" anchorCtr="0"/>
          <a:lstStyle>
            <a:lvl1pPr marL="0" indent="0" algn="l">
              <a:buNone/>
              <a:defRPr sz="7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fld id="{97773517-EF93-46FC-A7B8-4D9700B5DB49}" type="datetime4">
              <a:rPr lang="en-GB" smtClean="0"/>
              <a:t>30 August 2018</a:t>
            </a:fld>
            <a:endParaRPr lang="en-GB" dirty="0"/>
          </a:p>
        </p:txBody>
      </p:sp>
      <p:sp>
        <p:nvSpPr>
          <p:cNvPr id="11" name="Text Placeholder 2"/>
          <p:cNvSpPr>
            <a:spLocks noGrp="1"/>
          </p:cNvSpPr>
          <p:nvPr>
            <p:ph type="body" sz="quarter" idx="10"/>
          </p:nvPr>
        </p:nvSpPr>
        <p:spPr>
          <a:xfrm>
            <a:off x="251520" y="1113588"/>
            <a:ext cx="8640960" cy="2466274"/>
          </a:xfrm>
          <a:prstGeom prst="rect">
            <a:avLst/>
          </a:prstGeom>
        </p:spPr>
        <p:txBody>
          <a:bodyPr anchor="ctr" anchorCtr="1"/>
          <a:lstStyle>
            <a:lvl1pPr marL="0" indent="0" algn="ctr">
              <a:lnSpc>
                <a:spcPct val="100000"/>
              </a:lnSpc>
              <a:spcBef>
                <a:spcPts val="0"/>
              </a:spcBef>
              <a:buNone/>
              <a:defRPr sz="4000" b="1" spc="-15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grpSp>
        <p:nvGrpSpPr>
          <p:cNvPr id="14" name="Group 5"/>
          <p:cNvGrpSpPr>
            <a:grpSpLocks noChangeAspect="1"/>
          </p:cNvGrpSpPr>
          <p:nvPr userDrawn="1"/>
        </p:nvGrpSpPr>
        <p:grpSpPr bwMode="auto">
          <a:xfrm rot="900000">
            <a:off x="-133001" y="21378"/>
            <a:ext cx="1884055" cy="3397476"/>
            <a:chOff x="-416" y="975"/>
            <a:chExt cx="671" cy="1210"/>
          </a:xfrm>
          <a:solidFill>
            <a:srgbClr val="E30613">
              <a:alpha val="10000"/>
            </a:srgbClr>
          </a:solidFill>
        </p:grpSpPr>
        <p:sp>
          <p:nvSpPr>
            <p:cNvPr id="16" name="Freeform 15"/>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7285938"/>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 White plain title slide">
    <p:spTree>
      <p:nvGrpSpPr>
        <p:cNvPr id="1" name=""/>
        <p:cNvGrpSpPr/>
        <p:nvPr/>
      </p:nvGrpSpPr>
      <p:grpSpPr>
        <a:xfrm>
          <a:off x="0" y="0"/>
          <a:ext cx="0" cy="0"/>
          <a:chOff x="0" y="0"/>
          <a:chExt cx="0" cy="0"/>
        </a:xfrm>
      </p:grpSpPr>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userDrawn="1"/>
        </p:nvSpPr>
        <p:spPr>
          <a:xfrm>
            <a:off x="251520" y="1113236"/>
            <a:ext cx="8640960" cy="1350169"/>
          </a:xfrm>
          <a:prstGeom prst="rect">
            <a:avLst/>
          </a:prstGeom>
        </p:spPr>
        <p:txBody>
          <a:bodyPr anchor="b" anchorCtr="1"/>
          <a:lstStyle>
            <a:lvl1pPr marL="0" indent="0" algn="ctr" rtl="0" eaLnBrk="1" fontAlgn="base" hangingPunct="1">
              <a:lnSpc>
                <a:spcPts val="4400"/>
              </a:lnSpc>
              <a:spcBef>
                <a:spcPts val="0"/>
              </a:spcBef>
              <a:spcAft>
                <a:spcPct val="0"/>
              </a:spcAft>
              <a:buClr>
                <a:srgbClr val="CC3300"/>
              </a:buClr>
              <a:buSzPct val="50000"/>
              <a:buNone/>
              <a:defRPr sz="4000" b="1" spc="-30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nSpc>
                <a:spcPct val="100000"/>
              </a:lnSpc>
            </a:pPr>
            <a:endParaRPr lang="en-GB" kern="0" spc="-150" baseline="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9"/>
          <p:cNvSpPr txBox="1">
            <a:spLocks/>
          </p:cNvSpPr>
          <p:nvPr userDrawn="1"/>
        </p:nvSpPr>
        <p:spPr>
          <a:xfrm>
            <a:off x="974728" y="2679763"/>
            <a:ext cx="7197725" cy="971885"/>
          </a:xfrm>
          <a:prstGeom prst="rect">
            <a:avLst/>
          </a:prstGeom>
        </p:spPr>
        <p:txBody>
          <a:bodyPr anchor="t" anchorCtr="1"/>
          <a:lstStyle>
            <a:lvl1pPr marL="0" indent="0" algn="ctr" rtl="0" eaLnBrk="1" fontAlgn="base" hangingPunct="1">
              <a:lnSpc>
                <a:spcPts val="3000"/>
              </a:lnSpc>
              <a:spcBef>
                <a:spcPts val="0"/>
              </a:spcBef>
              <a:spcAft>
                <a:spcPct val="0"/>
              </a:spcAft>
              <a:buClr>
                <a:srgbClr val="CC3300"/>
              </a:buClr>
              <a:buSzPct val="50000"/>
              <a:buNone/>
              <a:defRPr sz="2400" b="1" spc="-1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nSpc>
                <a:spcPct val="100000"/>
              </a:lnSpc>
            </a:pPr>
            <a:endParaRPr lang="en-GB" kern="0" spc="-100" baseline="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21"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2"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sp>
        <p:nvSpPr>
          <p:cNvPr id="18" name="Text Placeholder 2"/>
          <p:cNvSpPr>
            <a:spLocks noGrp="1"/>
          </p:cNvSpPr>
          <p:nvPr>
            <p:ph type="body" sz="quarter" idx="10"/>
          </p:nvPr>
        </p:nvSpPr>
        <p:spPr>
          <a:xfrm>
            <a:off x="251520" y="1227536"/>
            <a:ext cx="8640960" cy="1235869"/>
          </a:xfrm>
          <a:prstGeom prst="rect">
            <a:avLst/>
          </a:prstGeom>
        </p:spPr>
        <p:txBody>
          <a:bodyPr anchor="b" anchorCtr="1"/>
          <a:lstStyle>
            <a:lvl1pPr marL="0" indent="0" algn="ctr">
              <a:lnSpc>
                <a:spcPct val="100000"/>
              </a:lnSpc>
              <a:spcBef>
                <a:spcPts val="0"/>
              </a:spcBef>
              <a:buNone/>
              <a:defRPr sz="4000" b="1" spc="-15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cxnSp>
        <p:nvCxnSpPr>
          <p:cNvPr id="8" name="Straight Connector 7"/>
          <p:cNvCxnSpPr/>
          <p:nvPr userDrawn="1"/>
        </p:nvCxnSpPr>
        <p:spPr>
          <a:xfrm>
            <a:off x="974436" y="2571750"/>
            <a:ext cx="7197964"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424569232"/>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 Plain section title slide">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6" name="Rectangle 15"/>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9"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0"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6" name="Straight Connector 5"/>
          <p:cNvCxnSpPr/>
          <p:nvPr userDrawn="1"/>
        </p:nvCxnSpPr>
        <p:spPr>
          <a:xfrm>
            <a:off x="974436" y="2571750"/>
            <a:ext cx="7197964"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2800" b="1" spc="-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000" b="1" spc="-50" baseline="0">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3839504993"/>
      </p:ext>
    </p:extLst>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ullet lis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39552" y="1131590"/>
            <a:ext cx="7992888" cy="3330370"/>
          </a:xfrm>
          <a:prstGeom prst="rect">
            <a:avLst/>
          </a:prstGeom>
        </p:spPr>
        <p:txBody>
          <a:bodyPr/>
          <a:lstStyle>
            <a:lvl1pPr marL="285750" indent="-285750" defTabSz="1260000">
              <a:lnSpc>
                <a:spcPts val="2200"/>
              </a:lnSpc>
              <a:spcBef>
                <a:spcPts val="0"/>
              </a:spcBef>
              <a:buClr>
                <a:srgbClr val="FF0000"/>
              </a:buClr>
              <a:buSzPct val="100000"/>
              <a:buFont typeface="Wingdings" panose="05000000000000000000" pitchFamily="2" charset="2"/>
              <a:buChar char="§"/>
              <a:defRPr b="0" spc="-80" baseline="0">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57350" indent="-285750">
              <a:buClr>
                <a:srgbClr val="FF0000"/>
              </a:buClr>
              <a:buSzPct val="10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114550" indent="-285750">
              <a:buClr>
                <a:srgbClr val="FF0000"/>
              </a:buClr>
              <a:buSzPct val="10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6pPr>
            <a:lvl7pPr marL="2971800" indent="-22860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7pPr>
            <a:lvl8pPr marL="3429000" indent="-22860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8pPr>
            <a:lvl9pPr marL="3886200" indent="-22860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3" name="Text Placeholder 2"/>
          <p:cNvSpPr>
            <a:spLocks noGrp="1"/>
          </p:cNvSpPr>
          <p:nvPr>
            <p:ph type="body" sz="quarter" idx="10"/>
          </p:nvPr>
        </p:nvSpPr>
        <p:spPr>
          <a:xfrm>
            <a:off x="539554" y="483518"/>
            <a:ext cx="8001677" cy="484968"/>
          </a:xfrm>
          <a:prstGeom prst="rect">
            <a:avLst/>
          </a:prstGeom>
        </p:spPr>
        <p:txBody>
          <a:bodyPr anchor="b" anchorCtr="0"/>
          <a:lstStyle>
            <a:lvl1pPr marL="0" indent="0" algn="l">
              <a:lnSpc>
                <a:spcPct val="100000"/>
              </a:lnSpc>
              <a:spcBef>
                <a:spcPts val="0"/>
              </a:spcBef>
              <a:buNone/>
              <a:defRPr sz="2400" b="1" spc="-10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2" name="Rectangle 11"/>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21"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2"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11" name="Straight Connector 10"/>
          <p:cNvCxnSpPr/>
          <p:nvPr userDrawn="1"/>
        </p:nvCxnSpPr>
        <p:spPr>
          <a:xfrm>
            <a:off x="539552" y="948183"/>
            <a:ext cx="8001678"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949815461"/>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 Text slide with headin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554" y="482936"/>
            <a:ext cx="8001677" cy="484968"/>
          </a:xfrm>
          <a:prstGeom prst="rect">
            <a:avLst/>
          </a:prstGeom>
        </p:spPr>
        <p:txBody>
          <a:bodyPr anchor="b" anchorCtr="0"/>
          <a:lstStyle>
            <a:lvl1pPr marL="0" indent="0" algn="l">
              <a:lnSpc>
                <a:spcPct val="100000"/>
              </a:lnSpc>
              <a:spcBef>
                <a:spcPts val="0"/>
              </a:spcBef>
              <a:buNone/>
              <a:defRPr sz="2400" b="1" spc="-10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4"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8" name="Text Placeholder 5"/>
          <p:cNvSpPr>
            <a:spLocks noGrp="1"/>
          </p:cNvSpPr>
          <p:nvPr>
            <p:ph type="body" sz="quarter" idx="17"/>
          </p:nvPr>
        </p:nvSpPr>
        <p:spPr>
          <a:xfrm>
            <a:off x="539552" y="1131591"/>
            <a:ext cx="7992888" cy="3276364"/>
          </a:xfrm>
          <a:prstGeom prst="rect">
            <a:avLst/>
          </a:prstGeom>
        </p:spPr>
        <p:txBody>
          <a:bodyPr/>
          <a:lstStyle>
            <a:lvl1pPr marL="0" indent="0">
              <a:lnSpc>
                <a:spcPts val="2200"/>
              </a:lnSpc>
              <a:spcBef>
                <a:spcPts val="0"/>
              </a:spcBef>
              <a:buNone/>
              <a:defRPr b="0" spc="-80" baseline="0">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2" name="Rectangle 11"/>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21"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2"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13" name="Straight Connector 12"/>
          <p:cNvCxnSpPr/>
          <p:nvPr userDrawn="1"/>
        </p:nvCxnSpPr>
        <p:spPr>
          <a:xfrm>
            <a:off x="539552" y="948183"/>
            <a:ext cx="8001678"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2331691032"/>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 Heading slide with no text">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3" name="Text Placeholder 2"/>
          <p:cNvSpPr>
            <a:spLocks noGrp="1"/>
          </p:cNvSpPr>
          <p:nvPr>
            <p:ph type="body" sz="quarter" idx="10"/>
          </p:nvPr>
        </p:nvSpPr>
        <p:spPr>
          <a:xfrm>
            <a:off x="548902" y="482936"/>
            <a:ext cx="7992328" cy="484968"/>
          </a:xfrm>
          <a:prstGeom prst="rect">
            <a:avLst/>
          </a:prstGeom>
        </p:spPr>
        <p:txBody>
          <a:bodyPr anchor="b" anchorCtr="0"/>
          <a:lstStyle>
            <a:lvl1pPr marL="0" indent="0" algn="l">
              <a:lnSpc>
                <a:spcPct val="100000"/>
              </a:lnSpc>
              <a:spcBef>
                <a:spcPts val="0"/>
              </a:spcBef>
              <a:buNone/>
              <a:defRPr sz="2400" b="1" spc="-10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2" name="Rectangle 11"/>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21"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2"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10" name="Straight Connector 9"/>
          <p:cNvCxnSpPr/>
          <p:nvPr userDrawn="1"/>
        </p:nvCxnSpPr>
        <p:spPr>
          <a:xfrm>
            <a:off x="539552" y="948183"/>
            <a:ext cx="8001678"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3950360442"/>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 Bullet list and imag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39552" y="1059582"/>
            <a:ext cx="3816424" cy="3402379"/>
          </a:xfrm>
          <a:prstGeom prst="rect">
            <a:avLst/>
          </a:prstGeom>
          <a:ln>
            <a:noFill/>
          </a:ln>
        </p:spPr>
        <p:txBody>
          <a:bodyPr/>
          <a:lstStyle>
            <a:lvl1pPr marL="180975" indent="-180975" defTabSz="1260000">
              <a:lnSpc>
                <a:spcPts val="2200"/>
              </a:lnSpc>
              <a:spcBef>
                <a:spcPts val="0"/>
              </a:spcBef>
              <a:buClr>
                <a:srgbClr val="FF0000"/>
              </a:buClr>
              <a:buSzPct val="100000"/>
              <a:buFont typeface="Wingdings" panose="05000000000000000000" pitchFamily="2" charset="2"/>
              <a:buChar char="§"/>
              <a:defRPr b="0" spc="-50" baseline="0">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4" name="Picture Placeholder 3"/>
          <p:cNvSpPr>
            <a:spLocks noGrp="1"/>
          </p:cNvSpPr>
          <p:nvPr>
            <p:ph type="pic" sz="quarter" idx="13"/>
          </p:nvPr>
        </p:nvSpPr>
        <p:spPr>
          <a:xfrm>
            <a:off x="4572000" y="1059582"/>
            <a:ext cx="3960440" cy="3402378"/>
          </a:xfrm>
          <a:prstGeom prst="rect">
            <a:avLst/>
          </a:prstGeom>
          <a:ln>
            <a:noFill/>
            <a:miter lim="800000"/>
          </a:ln>
        </p:spPr>
        <p:txBody>
          <a:bodyPr anchor="ctr" anchorCtr="1"/>
          <a:lstStyle>
            <a:lvl1pPr marL="0" indent="0" algn="ctr">
              <a:buNone/>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icon to add picture</a:t>
            </a:r>
            <a:endParaRPr lang="en-GB" dirty="0"/>
          </a:p>
        </p:txBody>
      </p:sp>
      <p:sp>
        <p:nvSpPr>
          <p:cNvPr id="13" name="Text Placeholder 4"/>
          <p:cNvSpPr>
            <a:spLocks noGrp="1"/>
          </p:cNvSpPr>
          <p:nvPr>
            <p:ph type="body" sz="quarter" idx="15"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8" name="Text Placeholder 2"/>
          <p:cNvSpPr>
            <a:spLocks noGrp="1"/>
          </p:cNvSpPr>
          <p:nvPr>
            <p:ph type="body" sz="quarter" idx="10"/>
          </p:nvPr>
        </p:nvSpPr>
        <p:spPr>
          <a:xfrm>
            <a:off x="539554" y="483518"/>
            <a:ext cx="8001677" cy="484968"/>
          </a:xfrm>
          <a:prstGeom prst="rect">
            <a:avLst/>
          </a:prstGeom>
        </p:spPr>
        <p:txBody>
          <a:bodyPr anchor="b" anchorCtr="0"/>
          <a:lstStyle>
            <a:lvl1pPr marL="0" indent="0" algn="l">
              <a:lnSpc>
                <a:spcPct val="100000"/>
              </a:lnSpc>
              <a:spcBef>
                <a:spcPts val="0"/>
              </a:spcBef>
              <a:buNone/>
              <a:defRPr sz="2400" b="1" spc="-50" baseline="0">
                <a:solidFill>
                  <a:srgbClr val="FF0000"/>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5" name="Rectangle 14"/>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23"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4"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12" name="Straight Connector 11"/>
          <p:cNvCxnSpPr/>
          <p:nvPr userDrawn="1"/>
        </p:nvCxnSpPr>
        <p:spPr>
          <a:xfrm>
            <a:off x="539552" y="948183"/>
            <a:ext cx="8001678"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869558738"/>
      </p:ext>
    </p:extLst>
  </p:cSld>
  <p:clrMapOvr>
    <a:masterClrMapping/>
  </p:clrMapOvr>
  <p:transition spd="slow">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 Single image and cap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7564" y="4137926"/>
            <a:ext cx="7956884" cy="378041"/>
          </a:xfrm>
          <a:prstGeom prst="rect">
            <a:avLst/>
          </a:prstGeom>
        </p:spPr>
        <p:txBody>
          <a:bodyPr anchor="t" anchorCtr="1"/>
          <a:lstStyle>
            <a:lvl1pPr marL="0" indent="0" algn="ctr">
              <a:lnSpc>
                <a:spcPts val="1700"/>
              </a:lnSpc>
              <a:spcBef>
                <a:spcPts val="0"/>
              </a:spcBef>
              <a:buNone/>
              <a:defRPr sz="1200" b="1" spc="-3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4" name="Picture Placeholder 3"/>
          <p:cNvSpPr>
            <a:spLocks noGrp="1"/>
          </p:cNvSpPr>
          <p:nvPr>
            <p:ph type="pic" sz="quarter" idx="13"/>
          </p:nvPr>
        </p:nvSpPr>
        <p:spPr>
          <a:xfrm>
            <a:off x="647564" y="555526"/>
            <a:ext cx="7956884" cy="3474386"/>
          </a:xfrm>
          <a:prstGeom prst="rect">
            <a:avLst/>
          </a:prstGeom>
          <a:ln w="9525">
            <a:noFill/>
            <a:miter lim="800000"/>
          </a:ln>
        </p:spPr>
        <p:txBody>
          <a:bodyPr anchor="ctr" anchorCtr="1"/>
          <a:lstStyle>
            <a:lvl1pPr marL="0" indent="0" algn="ctr">
              <a:buNone/>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icon to add picture</a:t>
            </a:r>
            <a:endParaRPr lang="en-GB" dirty="0"/>
          </a:p>
        </p:txBody>
      </p:sp>
      <p:sp>
        <p:nvSpPr>
          <p:cNvPr id="13" name="Text Placeholder 4"/>
          <p:cNvSpPr>
            <a:spLocks noGrp="1"/>
          </p:cNvSpPr>
          <p:nvPr>
            <p:ph type="body" sz="quarter" idx="15"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1" name="Rectangle 10"/>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9"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0"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863847612"/>
      </p:ext>
    </p:extLst>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1 Two Images and caption opt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8000" y="4137925"/>
            <a:ext cx="3852000" cy="378042"/>
          </a:xfrm>
          <a:prstGeom prst="rect">
            <a:avLst/>
          </a:prstGeom>
        </p:spPr>
        <p:txBody>
          <a:bodyPr anchor="t" anchorCtr="1"/>
          <a:lstStyle>
            <a:lvl1pPr marL="0" indent="0" algn="ctr">
              <a:lnSpc>
                <a:spcPts val="1700"/>
              </a:lnSpc>
              <a:spcBef>
                <a:spcPts val="0"/>
              </a:spcBef>
              <a:buNone/>
              <a:defRPr sz="1200" b="1" spc="-3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4" name="Picture Placeholder 3"/>
          <p:cNvSpPr>
            <a:spLocks noGrp="1"/>
          </p:cNvSpPr>
          <p:nvPr>
            <p:ph type="pic" sz="quarter" idx="13"/>
          </p:nvPr>
        </p:nvSpPr>
        <p:spPr>
          <a:xfrm>
            <a:off x="647564" y="555526"/>
            <a:ext cx="3852428" cy="3474386"/>
          </a:xfrm>
          <a:prstGeom prst="rect">
            <a:avLst/>
          </a:prstGeom>
          <a:ln w="9525">
            <a:noFill/>
            <a:miter lim="800000"/>
          </a:ln>
        </p:spPr>
        <p:txBody>
          <a:bodyPr anchor="ctr" anchorCtr="1"/>
          <a:lstStyle>
            <a:lvl1pPr marL="0" indent="0" algn="ctr">
              <a:buNone/>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icon to add picture</a:t>
            </a:r>
            <a:endParaRPr lang="en-GB" dirty="0"/>
          </a:p>
        </p:txBody>
      </p:sp>
      <p:sp>
        <p:nvSpPr>
          <p:cNvPr id="9" name="Picture Placeholder 3"/>
          <p:cNvSpPr>
            <a:spLocks noGrp="1"/>
          </p:cNvSpPr>
          <p:nvPr>
            <p:ph type="pic" sz="quarter" idx="14"/>
          </p:nvPr>
        </p:nvSpPr>
        <p:spPr>
          <a:xfrm>
            <a:off x="4644008" y="556192"/>
            <a:ext cx="3960440" cy="3474386"/>
          </a:xfrm>
          <a:prstGeom prst="rect">
            <a:avLst/>
          </a:prstGeom>
          <a:ln w="9525">
            <a:noFill/>
            <a:miter lim="800000"/>
          </a:ln>
        </p:spPr>
        <p:txBody>
          <a:bodyPr anchor="ctr" anchorCtr="1"/>
          <a:lstStyle>
            <a:lvl1pPr marL="0" indent="0" algn="ctr">
              <a:buNone/>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icon to add picture</a:t>
            </a:r>
            <a:endParaRPr lang="en-GB" dirty="0"/>
          </a:p>
        </p:txBody>
      </p:sp>
      <p:sp>
        <p:nvSpPr>
          <p:cNvPr id="10" name="Text Placeholder 2"/>
          <p:cNvSpPr>
            <a:spLocks noGrp="1"/>
          </p:cNvSpPr>
          <p:nvPr>
            <p:ph type="body" sz="quarter" idx="15"/>
          </p:nvPr>
        </p:nvSpPr>
        <p:spPr>
          <a:xfrm>
            <a:off x="4716016" y="3435846"/>
            <a:ext cx="3816424" cy="486000"/>
          </a:xfrm>
          <a:prstGeom prst="rect">
            <a:avLst/>
          </a:prstGeom>
        </p:spPr>
        <p:txBody>
          <a:bodyPr wrap="square" anchor="b" anchorCtr="1"/>
          <a:lstStyle>
            <a:lvl1pPr marL="0" indent="0" algn="ctr">
              <a:lnSpc>
                <a:spcPts val="1700"/>
              </a:lnSpc>
              <a:spcBef>
                <a:spcPts val="0"/>
              </a:spcBef>
              <a:buNone/>
              <a:defRPr sz="1200" b="1" spc="-3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5" name="Text Placeholder 4"/>
          <p:cNvSpPr>
            <a:spLocks noGrp="1"/>
          </p:cNvSpPr>
          <p:nvPr>
            <p:ph type="body" sz="quarter" idx="17"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3" name="Rectangle 12"/>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9"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0"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2268561104"/>
      </p:ext>
    </p:extLst>
  </p:cSld>
  <p:clrMapOvr>
    <a:masterClrMapping/>
  </p:clrMapOvr>
  <p:transition spd="slow">
    <p:pu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 Blank slide with logo and footer">
    <p:spTree>
      <p:nvGrpSpPr>
        <p:cNvPr id="1" name=""/>
        <p:cNvGrpSpPr/>
        <p:nvPr/>
      </p:nvGrpSpPr>
      <p:grpSpPr>
        <a:xfrm>
          <a:off x="0" y="0"/>
          <a:ext cx="0" cy="0"/>
          <a:chOff x="0" y="0"/>
          <a:chExt cx="0" cy="0"/>
        </a:xfrm>
      </p:grpSpPr>
      <p:sp>
        <p:nvSpPr>
          <p:cNvPr id="14" name="Text Placeholder 4"/>
          <p:cNvSpPr>
            <a:spLocks noGrp="1"/>
          </p:cNvSpPr>
          <p:nvPr>
            <p:ph type="body" sz="quarter" idx="14" hasCustomPrompt="1"/>
          </p:nvPr>
        </p:nvSpPr>
        <p:spPr>
          <a:xfrm>
            <a:off x="7524328"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1" name="Rectangle 10"/>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7"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8"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spTree>
    <p:extLst>
      <p:ext uri="{BB962C8B-B14F-4D97-AF65-F5344CB8AC3E}">
        <p14:creationId xmlns:p14="http://schemas.microsoft.com/office/powerpoint/2010/main" val="2103908192"/>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1 Which? image title slide ">
    <p:spTree>
      <p:nvGrpSpPr>
        <p:cNvPr id="1" name=""/>
        <p:cNvGrpSpPr/>
        <p:nvPr/>
      </p:nvGrpSpPr>
      <p:grpSpPr>
        <a:xfrm>
          <a:off x="0" y="0"/>
          <a:ext cx="0" cy="0"/>
          <a:chOff x="0" y="0"/>
          <a:chExt cx="0" cy="0"/>
        </a:xfrm>
      </p:grpSpPr>
      <p:sp>
        <p:nvSpPr>
          <p:cNvPr id="5" name="Rectangle 4"/>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3"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9"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21" name="Text Placeholder 4"/>
          <p:cNvSpPr>
            <a:spLocks noGrp="1"/>
          </p:cNvSpPr>
          <p:nvPr>
            <p:ph type="body" sz="quarter" idx="13" hasCustomPrompt="1"/>
          </p:nvPr>
        </p:nvSpPr>
        <p:spPr>
          <a:xfrm>
            <a:off x="7596336" y="4840003"/>
            <a:ext cx="1008112" cy="163433"/>
          </a:xfrm>
          <a:prstGeom prst="rect">
            <a:avLst/>
          </a:prstGeom>
        </p:spPr>
        <p:txBody>
          <a:bodyPr lIns="36000" tIns="0" rIns="36000" bIns="0" anchor="ctr" anchorCtr="0"/>
          <a:lstStyle>
            <a:lvl1pPr marL="0" indent="0" algn="l">
              <a:buNone/>
              <a:defRPr sz="7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fld id="{97773517-EF93-46FC-A7B8-4D9700B5DB49}" type="datetime4">
              <a:rPr lang="en-GB" smtClean="0"/>
              <a:t>30 August 2018</a:t>
            </a:fld>
            <a:endParaRPr lang="en-GB" dirty="0"/>
          </a:p>
        </p:txBody>
      </p:sp>
      <p:sp>
        <p:nvSpPr>
          <p:cNvPr id="11" name="Text Placeholder 2"/>
          <p:cNvSpPr>
            <a:spLocks noGrp="1"/>
          </p:cNvSpPr>
          <p:nvPr>
            <p:ph type="body" sz="quarter" idx="10"/>
          </p:nvPr>
        </p:nvSpPr>
        <p:spPr>
          <a:xfrm>
            <a:off x="251520" y="1113588"/>
            <a:ext cx="8640960" cy="2466274"/>
          </a:xfrm>
          <a:prstGeom prst="rect">
            <a:avLst/>
          </a:prstGeom>
        </p:spPr>
        <p:txBody>
          <a:bodyPr anchor="ctr" anchorCtr="1"/>
          <a:lstStyle>
            <a:lvl1pPr marL="0" indent="0" algn="ctr">
              <a:lnSpc>
                <a:spcPct val="100000"/>
              </a:lnSpc>
              <a:spcBef>
                <a:spcPts val="0"/>
              </a:spcBef>
              <a:buNone/>
              <a:defRPr sz="4000" b="1" spc="-15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grpSp>
        <p:nvGrpSpPr>
          <p:cNvPr id="14" name="Group 5"/>
          <p:cNvGrpSpPr>
            <a:grpSpLocks noChangeAspect="1"/>
          </p:cNvGrpSpPr>
          <p:nvPr userDrawn="1"/>
        </p:nvGrpSpPr>
        <p:grpSpPr bwMode="auto">
          <a:xfrm rot="900000">
            <a:off x="-133001" y="21378"/>
            <a:ext cx="1884055" cy="3397476"/>
            <a:chOff x="-416" y="975"/>
            <a:chExt cx="671" cy="1210"/>
          </a:xfrm>
          <a:solidFill>
            <a:srgbClr val="E30613">
              <a:alpha val="10000"/>
            </a:srgbClr>
          </a:solidFill>
        </p:grpSpPr>
        <p:sp>
          <p:nvSpPr>
            <p:cNvPr id="16" name="Freeform 15"/>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936638"/>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White plain title slide with sub head">
    <p:spTree>
      <p:nvGrpSpPr>
        <p:cNvPr id="1" name=""/>
        <p:cNvGrpSpPr/>
        <p:nvPr/>
      </p:nvGrpSpPr>
      <p:grpSpPr>
        <a:xfrm>
          <a:off x="0" y="0"/>
          <a:ext cx="0" cy="0"/>
          <a:chOff x="0" y="0"/>
          <a:chExt cx="0" cy="0"/>
        </a:xfrm>
      </p:grpSpPr>
      <p:sp>
        <p:nvSpPr>
          <p:cNvPr id="9" name="Rectangle 8"/>
          <p:cNvSpPr/>
          <p:nvPr userDrawn="1"/>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1" name="Text Placeholder 4"/>
          <p:cNvSpPr>
            <a:spLocks noGrp="1"/>
          </p:cNvSpPr>
          <p:nvPr>
            <p:ph type="body" sz="quarter" idx="14" hasCustomPrompt="1"/>
          </p:nvPr>
        </p:nvSpPr>
        <p:spPr>
          <a:xfrm>
            <a:off x="7524327" y="4840003"/>
            <a:ext cx="72008" cy="163433"/>
          </a:xfrm>
          <a:prstGeom prst="rect">
            <a:avLst/>
          </a:prstGeom>
        </p:spPr>
        <p:txBody>
          <a:bodyPr lIns="0" tIns="0" rIns="0" bIns="0" anchor="ctr" anchorCtr="1"/>
          <a:lstStyle>
            <a:lvl1pPr marL="0" indent="0" algn="ctr">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sz="800" b="1" dirty="0" smtClean="0">
                <a:solidFill>
                  <a:srgbClr val="FF0000"/>
                </a:solidFill>
                <a:latin typeface="Verdana"/>
                <a:ea typeface="Verdana" panose="020B0604030504040204" pitchFamily="34" charset="0"/>
                <a:cs typeface="Verdana" panose="020B0604030504040204" pitchFamily="34" charset="0"/>
              </a:rPr>
              <a:t>|</a:t>
            </a:r>
            <a:endParaRPr lang="en-GB" dirty="0"/>
          </a:p>
        </p:txBody>
      </p:sp>
      <p:sp>
        <p:nvSpPr>
          <p:cNvPr id="18"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9"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cxnSp>
        <p:nvCxnSpPr>
          <p:cNvPr id="6" name="Straight Connector 5"/>
          <p:cNvCxnSpPr/>
          <p:nvPr userDrawn="1"/>
        </p:nvCxnSpPr>
        <p:spPr>
          <a:xfrm>
            <a:off x="971600" y="2571750"/>
            <a:ext cx="7200800"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100" baseline="0">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4" name="Text Placeholder 2"/>
          <p:cNvSpPr>
            <a:spLocks noGrp="1"/>
          </p:cNvSpPr>
          <p:nvPr>
            <p:ph type="body" sz="quarter" idx="17"/>
          </p:nvPr>
        </p:nvSpPr>
        <p:spPr>
          <a:xfrm>
            <a:off x="251520" y="1203598"/>
            <a:ext cx="8640960" cy="1236202"/>
          </a:xfrm>
          <a:prstGeom prst="rect">
            <a:avLst/>
          </a:prstGeom>
        </p:spPr>
        <p:txBody>
          <a:bodyPr anchor="b" anchorCtr="1"/>
          <a:lstStyle>
            <a:lvl1pPr marL="0" indent="0" algn="ctr">
              <a:lnSpc>
                <a:spcPct val="100000"/>
              </a:lnSpc>
              <a:spcBef>
                <a:spcPts val="0"/>
              </a:spcBef>
              <a:buNone/>
              <a:defRPr sz="4000" b="1" spc="-150" baseline="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grpSp>
        <p:nvGrpSpPr>
          <p:cNvPr id="15" name="Group 5"/>
          <p:cNvGrpSpPr>
            <a:grpSpLocks noChangeAspect="1"/>
          </p:cNvGrpSpPr>
          <p:nvPr userDrawn="1"/>
        </p:nvGrpSpPr>
        <p:grpSpPr bwMode="auto">
          <a:xfrm rot="900000">
            <a:off x="-133001" y="21378"/>
            <a:ext cx="1884055" cy="3397476"/>
            <a:chOff x="-416" y="975"/>
            <a:chExt cx="671" cy="1210"/>
          </a:xfrm>
          <a:solidFill>
            <a:srgbClr val="E30613">
              <a:alpha val="10000"/>
            </a:srgbClr>
          </a:solidFill>
        </p:grpSpPr>
        <p:sp>
          <p:nvSpPr>
            <p:cNvPr id="16" name="Freeform 15"/>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4845223"/>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A Red main 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E30613"/>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sp>
        <p:nvSpPr>
          <p:cNvPr id="15" name="AutoShape 4"/>
          <p:cNvSpPr>
            <a:spLocks noChangeAspect="1" noChangeArrowheads="1" noTextEdit="1"/>
          </p:cNvSpPr>
          <p:nvPr userDrawn="1"/>
        </p:nvSpPr>
        <p:spPr bwMode="auto">
          <a:xfrm>
            <a:off x="-3132856" y="496783"/>
            <a:ext cx="4925295" cy="665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21" name="Freeform 20"/>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17"/>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400" cy="550800"/>
          </a:xfrm>
          <a:prstGeom prst="rect">
            <a:avLst/>
          </a:prstGeom>
        </p:spPr>
      </p:pic>
    </p:spTree>
    <p:extLst>
      <p:ext uri="{BB962C8B-B14F-4D97-AF65-F5344CB8AC3E}">
        <p14:creationId xmlns:p14="http://schemas.microsoft.com/office/powerpoint/2010/main" val="3264909621"/>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B Yellow main title slide">
    <p:spTree>
      <p:nvGrpSpPr>
        <p:cNvPr id="1" name=""/>
        <p:cNvGrpSpPr/>
        <p:nvPr/>
      </p:nvGrpSpPr>
      <p:grpSpPr>
        <a:xfrm>
          <a:off x="0" y="0"/>
          <a:ext cx="0" cy="0"/>
          <a:chOff x="0" y="0"/>
          <a:chExt cx="0" cy="0"/>
        </a:xfrm>
      </p:grpSpPr>
      <p:sp>
        <p:nvSpPr>
          <p:cNvPr id="9" name="Rectangle 8"/>
          <p:cNvSpPr/>
          <p:nvPr userDrawn="1"/>
        </p:nvSpPr>
        <p:spPr>
          <a:xfrm>
            <a:off x="0" y="890"/>
            <a:ext cx="9144000" cy="5142609"/>
          </a:xfrm>
          <a:prstGeom prst="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grpSp>
        <p:nvGrpSpPr>
          <p:cNvPr id="14"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15" name="Freeform 14"/>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244" cy="551026"/>
          </a:xfrm>
          <a:prstGeom prst="rect">
            <a:avLst/>
          </a:prstGeom>
        </p:spPr>
      </p:pic>
    </p:spTree>
    <p:extLst>
      <p:ext uri="{BB962C8B-B14F-4D97-AF65-F5344CB8AC3E}">
        <p14:creationId xmlns:p14="http://schemas.microsoft.com/office/powerpoint/2010/main" val="101012750"/>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C Green main 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grpSp>
        <p:nvGrpSpPr>
          <p:cNvPr id="14"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15" name="Freeform 14"/>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244" cy="551026"/>
          </a:xfrm>
          <a:prstGeom prst="rect">
            <a:avLst/>
          </a:prstGeom>
        </p:spPr>
      </p:pic>
    </p:spTree>
    <p:extLst>
      <p:ext uri="{BB962C8B-B14F-4D97-AF65-F5344CB8AC3E}">
        <p14:creationId xmlns:p14="http://schemas.microsoft.com/office/powerpoint/2010/main" val="101012750"/>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D Blue main 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grpSp>
        <p:nvGrpSpPr>
          <p:cNvPr id="11"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13" name="Freeform 12"/>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244" cy="551026"/>
          </a:xfrm>
          <a:prstGeom prst="rect">
            <a:avLst/>
          </a:prstGeom>
        </p:spPr>
      </p:pic>
    </p:spTree>
    <p:extLst>
      <p:ext uri="{BB962C8B-B14F-4D97-AF65-F5344CB8AC3E}">
        <p14:creationId xmlns:p14="http://schemas.microsoft.com/office/powerpoint/2010/main" val="101012750"/>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E Purple main 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96368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grpSp>
        <p:nvGrpSpPr>
          <p:cNvPr id="11"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13" name="Freeform 12"/>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5" name="Picture 14"/>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400" cy="550800"/>
          </a:xfrm>
          <a:prstGeom prst="rect">
            <a:avLst/>
          </a:prstGeom>
        </p:spPr>
      </p:pic>
    </p:spTree>
    <p:extLst>
      <p:ext uri="{BB962C8B-B14F-4D97-AF65-F5344CB8AC3E}">
        <p14:creationId xmlns:p14="http://schemas.microsoft.com/office/powerpoint/2010/main" val="84613060"/>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F Pink main 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E02A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aseline="-25000" dirty="0"/>
          </a:p>
        </p:txBody>
      </p:sp>
      <p:cxnSp>
        <p:nvCxnSpPr>
          <p:cNvPr id="6" name="Straight Connector 5"/>
          <p:cNvCxnSpPr/>
          <p:nvPr userDrawn="1"/>
        </p:nvCxnSpPr>
        <p:spPr>
          <a:xfrm>
            <a:off x="974436" y="2571750"/>
            <a:ext cx="7197964"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51520" y="1113236"/>
            <a:ext cx="8640960" cy="1350169"/>
          </a:xfrm>
          <a:prstGeom prst="rect">
            <a:avLst/>
          </a:prstGeom>
        </p:spPr>
        <p:txBody>
          <a:bodyPr anchor="b" anchorCtr="1"/>
          <a:lstStyle>
            <a:lvl1pPr marL="0" indent="0" algn="ctr">
              <a:lnSpc>
                <a:spcPct val="100000"/>
              </a:lnSpc>
              <a:spcBef>
                <a:spcPts val="0"/>
              </a:spcBef>
              <a:buNone/>
              <a:defRPr sz="4000" b="1" spc="-50" baseline="0">
                <a:solidFill>
                  <a:schemeClr val="bg1"/>
                </a:solidFill>
                <a:latin typeface="Tahom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9"/>
          <p:cNvSpPr>
            <a:spLocks noGrp="1"/>
          </p:cNvSpPr>
          <p:nvPr>
            <p:ph type="body" sz="quarter" idx="11"/>
          </p:nvPr>
        </p:nvSpPr>
        <p:spPr>
          <a:xfrm>
            <a:off x="251520" y="2679763"/>
            <a:ext cx="8640960" cy="971885"/>
          </a:xfrm>
          <a:prstGeom prst="rect">
            <a:avLst/>
          </a:prstGeom>
        </p:spPr>
        <p:txBody>
          <a:bodyPr anchor="t" anchorCtr="1"/>
          <a:lstStyle>
            <a:lvl1pPr marL="0" indent="0" algn="ctr">
              <a:lnSpc>
                <a:spcPct val="100000"/>
              </a:lnSpc>
              <a:spcBef>
                <a:spcPts val="0"/>
              </a:spcBef>
              <a:buNone/>
              <a:defRPr sz="2400" b="1" spc="-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text styles</a:t>
            </a:r>
          </a:p>
        </p:txBody>
      </p:sp>
      <p:sp>
        <p:nvSpPr>
          <p:cNvPr id="16"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7" name="Text Placeholder 4"/>
          <p:cNvSpPr txBox="1">
            <a:spLocks/>
          </p:cNvSpPr>
          <p:nvPr userDrawn="1"/>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grpSp>
        <p:nvGrpSpPr>
          <p:cNvPr id="11" name="Group 5"/>
          <p:cNvGrpSpPr>
            <a:grpSpLocks noChangeAspect="1"/>
          </p:cNvGrpSpPr>
          <p:nvPr userDrawn="1"/>
        </p:nvGrpSpPr>
        <p:grpSpPr bwMode="auto">
          <a:xfrm rot="900000">
            <a:off x="-133001" y="21378"/>
            <a:ext cx="1884055" cy="3397476"/>
            <a:chOff x="-416" y="975"/>
            <a:chExt cx="671" cy="1210"/>
          </a:xfrm>
          <a:solidFill>
            <a:schemeClr val="bg1">
              <a:alpha val="30000"/>
            </a:schemeClr>
          </a:solidFill>
        </p:grpSpPr>
        <p:sp>
          <p:nvSpPr>
            <p:cNvPr id="13" name="Freeform 12"/>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17"/>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8174326" y="0"/>
            <a:ext cx="860400" cy="550800"/>
          </a:xfrm>
          <a:prstGeom prst="rect">
            <a:avLst/>
          </a:prstGeom>
        </p:spPr>
      </p:pic>
    </p:spTree>
    <p:extLst>
      <p:ext uri="{BB962C8B-B14F-4D97-AF65-F5344CB8AC3E}">
        <p14:creationId xmlns:p14="http://schemas.microsoft.com/office/powerpoint/2010/main" val="277714618"/>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974436" y="2571750"/>
            <a:ext cx="7197964" cy="0"/>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Text Placeholder 9"/>
          <p:cNvSpPr txBox="1">
            <a:spLocks/>
          </p:cNvSpPr>
          <p:nvPr/>
        </p:nvSpPr>
        <p:spPr>
          <a:xfrm>
            <a:off x="974728" y="2679763"/>
            <a:ext cx="7197725" cy="971885"/>
          </a:xfrm>
          <a:prstGeom prst="rect">
            <a:avLst/>
          </a:prstGeom>
        </p:spPr>
        <p:txBody>
          <a:bodyPr anchor="t" anchorCtr="1"/>
          <a:lstStyle>
            <a:lvl1pPr marL="0" indent="0" algn="ctr" rtl="0" eaLnBrk="1" fontAlgn="base" hangingPunct="1">
              <a:lnSpc>
                <a:spcPts val="3000"/>
              </a:lnSpc>
              <a:spcBef>
                <a:spcPts val="0"/>
              </a:spcBef>
              <a:spcAft>
                <a:spcPct val="0"/>
              </a:spcAft>
              <a:buClr>
                <a:srgbClr val="CC3300"/>
              </a:buClr>
              <a:buSzPct val="50000"/>
              <a:buNone/>
              <a:defRPr sz="2400" b="1" spc="-1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endParaRPr lang="en-GB" kern="0" spc="-100" baseline="0" dirty="0">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4"/>
          <p:cNvSpPr txBox="1">
            <a:spLocks/>
          </p:cNvSpPr>
          <p:nvPr/>
        </p:nvSpPr>
        <p:spPr>
          <a:xfrm>
            <a:off x="7524327" y="4840003"/>
            <a:ext cx="72008" cy="163433"/>
          </a:xfrm>
          <a:prstGeom prst="rect">
            <a:avLst/>
          </a:prstGeom>
        </p:spPr>
        <p:txBody>
          <a:bodyPr lIns="0" tIns="0" rIns="0" bIns="0" anchor="ctr" anchorCtr="1"/>
          <a:lstStyle>
            <a:lvl1pPr marL="0" indent="0" algn="ctr" rtl="0" eaLnBrk="1" fontAlgn="base" hangingPunct="1">
              <a:spcBef>
                <a:spcPct val="20000"/>
              </a:spcBef>
              <a:spcAft>
                <a:spcPct val="0"/>
              </a:spcAft>
              <a:buClr>
                <a:srgbClr val="CC3300"/>
              </a:buClr>
              <a:buSzPct val="50000"/>
              <a:buNone/>
              <a:defRPr sz="700" b="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r>
              <a:rPr lang="en-US" sz="800" b="1" kern="0" smtClean="0">
                <a:latin typeface="Verdana"/>
              </a:rPr>
              <a:t>|</a:t>
            </a:r>
            <a:endParaRPr lang="en-GB" kern="0" dirty="0"/>
          </a:p>
        </p:txBody>
      </p:sp>
      <p:sp>
        <p:nvSpPr>
          <p:cNvPr id="5" name="Slide Number Placeholder 4"/>
          <p:cNvSpPr>
            <a:spLocks noGrp="1"/>
          </p:cNvSpPr>
          <p:nvPr>
            <p:ph type="sldNum" sz="quarter" idx="4"/>
          </p:nvPr>
        </p:nvSpPr>
        <p:spPr>
          <a:xfrm>
            <a:off x="8532440" y="4831276"/>
            <a:ext cx="405408" cy="180887"/>
          </a:xfrm>
          <a:prstGeom prst="rect">
            <a:avLst/>
          </a:prstGeom>
        </p:spPr>
        <p:txBody>
          <a:bodyPr vert="horz" lIns="91440" tIns="45720" rIns="91440" bIns="45720" rtlCol="0" anchor="ctr"/>
          <a:lstStyle>
            <a:lvl1pPr algn="ctr">
              <a:defRPr sz="7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7C432C-F938-4071-968E-951AD5E58DD6}" type="slidenum">
              <a:rPr lang="en-GB" smtClean="0"/>
              <a:pPr/>
              <a:t>‹#›</a:t>
            </a:fld>
            <a:endParaRPr lang="en-GB"/>
          </a:p>
        </p:txBody>
      </p:sp>
      <p:sp>
        <p:nvSpPr>
          <p:cNvPr id="15" name="Text Placeholder 4"/>
          <p:cNvSpPr txBox="1">
            <a:spLocks/>
          </p:cNvSpPr>
          <p:nvPr/>
        </p:nvSpPr>
        <p:spPr>
          <a:xfrm>
            <a:off x="7596336" y="4840003"/>
            <a:ext cx="1008112" cy="163433"/>
          </a:xfrm>
          <a:prstGeom prst="rect">
            <a:avLst/>
          </a:prstGeom>
        </p:spPr>
        <p:txBody>
          <a:bodyPr lIns="36000" tIns="0" rIns="36000" bIns="0" anchor="ctr" anchorCtr="0"/>
          <a:lstStyle>
            <a:lvl1pPr marL="0" indent="0" algn="l" rtl="0" eaLnBrk="1" fontAlgn="base" hangingPunct="1">
              <a:spcBef>
                <a:spcPct val="20000"/>
              </a:spcBef>
              <a:spcAft>
                <a:spcPct val="0"/>
              </a:spcAft>
              <a:buClr>
                <a:srgbClr val="CC3300"/>
              </a:buClr>
              <a:buSzPct val="50000"/>
              <a:buNone/>
              <a:defRPr sz="7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fld id="{97773517-EF93-46FC-A7B8-4D9700B5DB49}" type="datetime4">
              <a:rPr lang="en-GB" b="1" kern="0" smtClean="0">
                <a:solidFill>
                  <a:schemeClr val="tx1"/>
                </a:solidFill>
              </a:rPr>
              <a:pPr/>
              <a:t>30 August 2018</a:t>
            </a:fld>
            <a:endParaRPr lang="en-GB" b="1" kern="0" dirty="0">
              <a:solidFill>
                <a:schemeClr val="tx1"/>
              </a:solidFill>
            </a:endParaRPr>
          </a:p>
        </p:txBody>
      </p:sp>
      <p:sp>
        <p:nvSpPr>
          <p:cNvPr id="9" name="Rectangle 8"/>
          <p:cNvSpPr/>
          <p:nvPr/>
        </p:nvSpPr>
        <p:spPr bwMode="auto">
          <a:xfrm>
            <a:off x="0" y="0"/>
            <a:ext cx="9144000" cy="514800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74326" y="8798"/>
            <a:ext cx="860244" cy="551026"/>
          </a:xfrm>
          <a:prstGeom prst="rect">
            <a:avLst/>
          </a:prstGeom>
        </p:spPr>
      </p:pic>
      <p:grpSp>
        <p:nvGrpSpPr>
          <p:cNvPr id="34" name="Group 5"/>
          <p:cNvGrpSpPr>
            <a:grpSpLocks noChangeAspect="1"/>
          </p:cNvGrpSpPr>
          <p:nvPr/>
        </p:nvGrpSpPr>
        <p:grpSpPr bwMode="auto">
          <a:xfrm rot="900000">
            <a:off x="-133001" y="21378"/>
            <a:ext cx="1884055" cy="3397476"/>
            <a:chOff x="-416" y="975"/>
            <a:chExt cx="671" cy="1210"/>
          </a:xfrm>
          <a:solidFill>
            <a:srgbClr val="E30613">
              <a:alpha val="10000"/>
            </a:srgbClr>
          </a:solidFill>
        </p:grpSpPr>
        <p:sp>
          <p:nvSpPr>
            <p:cNvPr id="35" name="Freeform 34"/>
            <p:cNvSpPr>
              <a:spLocks/>
            </p:cNvSpPr>
            <p:nvPr userDrawn="1"/>
          </p:nvSpPr>
          <p:spPr bwMode="auto">
            <a:xfrm>
              <a:off x="-416" y="975"/>
              <a:ext cx="671" cy="917"/>
            </a:xfrm>
            <a:custGeom>
              <a:avLst/>
              <a:gdLst>
                <a:gd name="T0" fmla="*/ 131 w 284"/>
                <a:gd name="T1" fmla="*/ 0 h 388"/>
                <a:gd name="T2" fmla="*/ 0 w 284"/>
                <a:gd name="T3" fmla="*/ 37 h 388"/>
                <a:gd name="T4" fmla="*/ 0 w 284"/>
                <a:gd name="T5" fmla="*/ 106 h 388"/>
                <a:gd name="T6" fmla="*/ 94 w 284"/>
                <a:gd name="T7" fmla="*/ 96 h 388"/>
                <a:gd name="T8" fmla="*/ 175 w 284"/>
                <a:gd name="T9" fmla="*/ 151 h 388"/>
                <a:gd name="T10" fmla="*/ 127 w 284"/>
                <a:gd name="T11" fmla="*/ 224 h 388"/>
                <a:gd name="T12" fmla="*/ 59 w 284"/>
                <a:gd name="T13" fmla="*/ 340 h 388"/>
                <a:gd name="T14" fmla="*/ 59 w 284"/>
                <a:gd name="T15" fmla="*/ 388 h 388"/>
                <a:gd name="T16" fmla="*/ 99 w 284"/>
                <a:gd name="T17" fmla="*/ 388 h 388"/>
                <a:gd name="T18" fmla="*/ 164 w 284"/>
                <a:gd name="T19" fmla="*/ 388 h 388"/>
                <a:gd name="T20" fmla="*/ 164 w 284"/>
                <a:gd name="T21" fmla="*/ 353 h 388"/>
                <a:gd name="T22" fmla="*/ 221 w 284"/>
                <a:gd name="T23" fmla="*/ 269 h 388"/>
                <a:gd name="T24" fmla="*/ 284 w 284"/>
                <a:gd name="T25" fmla="*/ 137 h 388"/>
                <a:gd name="T26" fmla="*/ 131 w 284"/>
                <a:gd name="T2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88">
                  <a:moveTo>
                    <a:pt x="131" y="0"/>
                  </a:moveTo>
                  <a:cubicBezTo>
                    <a:pt x="87" y="0"/>
                    <a:pt x="32" y="12"/>
                    <a:pt x="0" y="37"/>
                  </a:cubicBezTo>
                  <a:cubicBezTo>
                    <a:pt x="0" y="106"/>
                    <a:pt x="0" y="106"/>
                    <a:pt x="0" y="106"/>
                  </a:cubicBezTo>
                  <a:cubicBezTo>
                    <a:pt x="35" y="99"/>
                    <a:pt x="76" y="96"/>
                    <a:pt x="94" y="96"/>
                  </a:cubicBezTo>
                  <a:cubicBezTo>
                    <a:pt x="144" y="96"/>
                    <a:pt x="175" y="111"/>
                    <a:pt x="175" y="151"/>
                  </a:cubicBezTo>
                  <a:cubicBezTo>
                    <a:pt x="175" y="187"/>
                    <a:pt x="157" y="198"/>
                    <a:pt x="127" y="224"/>
                  </a:cubicBezTo>
                  <a:cubicBezTo>
                    <a:pt x="90" y="256"/>
                    <a:pt x="59" y="271"/>
                    <a:pt x="59" y="340"/>
                  </a:cubicBezTo>
                  <a:cubicBezTo>
                    <a:pt x="59" y="388"/>
                    <a:pt x="59" y="388"/>
                    <a:pt x="59" y="388"/>
                  </a:cubicBezTo>
                  <a:cubicBezTo>
                    <a:pt x="99" y="388"/>
                    <a:pt x="99" y="388"/>
                    <a:pt x="99" y="388"/>
                  </a:cubicBezTo>
                  <a:cubicBezTo>
                    <a:pt x="164" y="388"/>
                    <a:pt x="164" y="388"/>
                    <a:pt x="164" y="388"/>
                  </a:cubicBezTo>
                  <a:cubicBezTo>
                    <a:pt x="164" y="353"/>
                    <a:pt x="164" y="353"/>
                    <a:pt x="164" y="353"/>
                  </a:cubicBezTo>
                  <a:cubicBezTo>
                    <a:pt x="164" y="312"/>
                    <a:pt x="186" y="297"/>
                    <a:pt x="221" y="269"/>
                  </a:cubicBezTo>
                  <a:cubicBezTo>
                    <a:pt x="264" y="234"/>
                    <a:pt x="284" y="193"/>
                    <a:pt x="284" y="137"/>
                  </a:cubicBezTo>
                  <a:cubicBezTo>
                    <a:pt x="284" y="58"/>
                    <a:pt x="232"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userDrawn="1"/>
          </p:nvSpPr>
          <p:spPr bwMode="auto">
            <a:xfrm>
              <a:off x="-288" y="1960"/>
              <a:ext cx="272" cy="225"/>
            </a:xfrm>
            <a:custGeom>
              <a:avLst/>
              <a:gdLst>
                <a:gd name="T0" fmla="*/ 91 w 115"/>
                <a:gd name="T1" fmla="*/ 0 h 95"/>
                <a:gd name="T2" fmla="*/ 24 w 115"/>
                <a:gd name="T3" fmla="*/ 0 h 95"/>
                <a:gd name="T4" fmla="*/ 0 w 115"/>
                <a:gd name="T5" fmla="*/ 24 h 95"/>
                <a:gd name="T6" fmla="*/ 0 w 115"/>
                <a:gd name="T7" fmla="*/ 70 h 95"/>
                <a:gd name="T8" fmla="*/ 24 w 115"/>
                <a:gd name="T9" fmla="*/ 95 h 95"/>
                <a:gd name="T10" fmla="*/ 91 w 115"/>
                <a:gd name="T11" fmla="*/ 95 h 95"/>
                <a:gd name="T12" fmla="*/ 115 w 115"/>
                <a:gd name="T13" fmla="*/ 70 h 95"/>
                <a:gd name="T14" fmla="*/ 115 w 115"/>
                <a:gd name="T15" fmla="*/ 24 h 95"/>
                <a:gd name="T16" fmla="*/ 91 w 11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5">
                  <a:moveTo>
                    <a:pt x="91" y="0"/>
                  </a:moveTo>
                  <a:cubicBezTo>
                    <a:pt x="24" y="0"/>
                    <a:pt x="24" y="0"/>
                    <a:pt x="24" y="0"/>
                  </a:cubicBezTo>
                  <a:cubicBezTo>
                    <a:pt x="11" y="0"/>
                    <a:pt x="0" y="11"/>
                    <a:pt x="0" y="24"/>
                  </a:cubicBezTo>
                  <a:cubicBezTo>
                    <a:pt x="0" y="70"/>
                    <a:pt x="0" y="70"/>
                    <a:pt x="0" y="70"/>
                  </a:cubicBezTo>
                  <a:cubicBezTo>
                    <a:pt x="0" y="84"/>
                    <a:pt x="11" y="95"/>
                    <a:pt x="24" y="95"/>
                  </a:cubicBezTo>
                  <a:cubicBezTo>
                    <a:pt x="91" y="95"/>
                    <a:pt x="91" y="95"/>
                    <a:pt x="91" y="95"/>
                  </a:cubicBezTo>
                  <a:cubicBezTo>
                    <a:pt x="104" y="95"/>
                    <a:pt x="115" y="84"/>
                    <a:pt x="115" y="70"/>
                  </a:cubicBezTo>
                  <a:cubicBezTo>
                    <a:pt x="115" y="24"/>
                    <a:pt x="115" y="24"/>
                    <a:pt x="115" y="24"/>
                  </a:cubicBezTo>
                  <a:cubicBezTo>
                    <a:pt x="115" y="11"/>
                    <a:pt x="104"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708" r:id="rId1"/>
    <p:sldLayoutId id="2147483713" r:id="rId2"/>
    <p:sldLayoutId id="2147483683" r:id="rId3"/>
    <p:sldLayoutId id="2147483684" r:id="rId4"/>
    <p:sldLayoutId id="2147483712" r:id="rId5"/>
    <p:sldLayoutId id="2147483710" r:id="rId6"/>
    <p:sldLayoutId id="2147483711" r:id="rId7"/>
    <p:sldLayoutId id="2147483714" r:id="rId8"/>
    <p:sldLayoutId id="2147483715" r:id="rId9"/>
    <p:sldLayoutId id="2147483707" r:id="rId10"/>
    <p:sldLayoutId id="2147483686" r:id="rId11"/>
    <p:sldLayoutId id="2147483689" r:id="rId12"/>
    <p:sldLayoutId id="2147483687" r:id="rId13"/>
    <p:sldLayoutId id="2147483691" r:id="rId14"/>
    <p:sldLayoutId id="2147483690" r:id="rId15"/>
    <p:sldLayoutId id="2147483692" r:id="rId16"/>
    <p:sldLayoutId id="2147483693" r:id="rId17"/>
    <p:sldLayoutId id="2147483688" r:id="rId18"/>
  </p:sldLayoutIdLst>
  <p:transition spd="slow">
    <p:push/>
  </p:transition>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tx2"/>
          </a:solidFill>
          <a:latin typeface="+mj-lt"/>
          <a:ea typeface="+mj-ea"/>
          <a:cs typeface="ＭＳ Ｐゴシック" charset="0"/>
        </a:defRPr>
      </a:lvl1pPr>
      <a:lvl2pPr algn="l" rtl="0" eaLnBrk="1" fontAlgn="base" hangingPunct="1">
        <a:spcBef>
          <a:spcPct val="0"/>
        </a:spcBef>
        <a:spcAft>
          <a:spcPct val="0"/>
        </a:spcAft>
        <a:defRPr sz="2800" b="1">
          <a:solidFill>
            <a:schemeClr val="tx2"/>
          </a:solidFill>
          <a:latin typeface="Trebuchet MS" charset="0"/>
          <a:ea typeface="ＭＳ Ｐゴシック" charset="0"/>
          <a:cs typeface="ＭＳ Ｐゴシック" charset="0"/>
        </a:defRPr>
      </a:lvl2pPr>
      <a:lvl3pPr algn="l" rtl="0" eaLnBrk="1" fontAlgn="base" hangingPunct="1">
        <a:spcBef>
          <a:spcPct val="0"/>
        </a:spcBef>
        <a:spcAft>
          <a:spcPct val="0"/>
        </a:spcAft>
        <a:defRPr sz="2800" b="1">
          <a:solidFill>
            <a:schemeClr val="tx2"/>
          </a:solidFill>
          <a:latin typeface="Trebuchet MS" charset="0"/>
          <a:ea typeface="ＭＳ Ｐゴシック" charset="0"/>
          <a:cs typeface="ＭＳ Ｐゴシック" charset="0"/>
        </a:defRPr>
      </a:lvl3pPr>
      <a:lvl4pPr algn="l" rtl="0" eaLnBrk="1" fontAlgn="base" hangingPunct="1">
        <a:spcBef>
          <a:spcPct val="0"/>
        </a:spcBef>
        <a:spcAft>
          <a:spcPct val="0"/>
        </a:spcAft>
        <a:defRPr sz="2800" b="1">
          <a:solidFill>
            <a:schemeClr val="tx2"/>
          </a:solidFill>
          <a:latin typeface="Trebuchet MS" charset="0"/>
          <a:ea typeface="ＭＳ Ｐゴシック" charset="0"/>
          <a:cs typeface="ＭＳ Ｐゴシック" charset="0"/>
        </a:defRPr>
      </a:lvl4pPr>
      <a:lvl5pPr algn="l" rtl="0" eaLnBrk="1" fontAlgn="base" hangingPunct="1">
        <a:spcBef>
          <a:spcPct val="0"/>
        </a:spcBef>
        <a:spcAft>
          <a:spcPct val="0"/>
        </a:spcAft>
        <a:defRPr sz="2800" b="1">
          <a:solidFill>
            <a:schemeClr val="tx2"/>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tx2"/>
          </a:solidFill>
          <a:latin typeface="Trebuchet MS" charset="0"/>
          <a:ea typeface="ＭＳ Ｐゴシック" charset="0"/>
        </a:defRPr>
      </a:lvl6pPr>
      <a:lvl7pPr marL="914400" algn="l" rtl="0" eaLnBrk="1" fontAlgn="base" hangingPunct="1">
        <a:spcBef>
          <a:spcPct val="0"/>
        </a:spcBef>
        <a:spcAft>
          <a:spcPct val="0"/>
        </a:spcAft>
        <a:defRPr sz="2800" b="1">
          <a:solidFill>
            <a:schemeClr val="tx2"/>
          </a:solidFill>
          <a:latin typeface="Trebuchet MS" charset="0"/>
          <a:ea typeface="ＭＳ Ｐゴシック" charset="0"/>
        </a:defRPr>
      </a:lvl7pPr>
      <a:lvl8pPr marL="1371600" algn="l" rtl="0" eaLnBrk="1" fontAlgn="base" hangingPunct="1">
        <a:spcBef>
          <a:spcPct val="0"/>
        </a:spcBef>
        <a:spcAft>
          <a:spcPct val="0"/>
        </a:spcAft>
        <a:defRPr sz="2800" b="1">
          <a:solidFill>
            <a:schemeClr val="tx2"/>
          </a:solidFill>
          <a:latin typeface="Trebuchet MS" charset="0"/>
          <a:ea typeface="ＭＳ Ｐゴシック" charset="0"/>
        </a:defRPr>
      </a:lvl8pPr>
      <a:lvl9pPr marL="1828800" algn="l" rtl="0" eaLnBrk="1" fontAlgn="base" hangingPunct="1">
        <a:spcBef>
          <a:spcPct val="0"/>
        </a:spcBef>
        <a:spcAft>
          <a:spcPct val="0"/>
        </a:spcAft>
        <a:defRPr sz="2800" b="1">
          <a:solidFill>
            <a:schemeClr val="tx2"/>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CC3300"/>
        </a:buClr>
        <a:buSzPct val="50000"/>
        <a:buBlip>
          <a:blip r:embed="rId20"/>
        </a:buBlip>
        <a:defRPr sz="16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20"/>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about-which.s3.amazonaws.com/policy/media/documents/5b606d6d13ff5-5b3388561d9bd-Ofgem_price%20cap_WHICH.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3.png"/><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hyperlink" Target="http://www.flaticon.com/" TargetMode="External"/><Relationship Id="rId5" Type="http://schemas.openxmlformats.org/officeDocument/2006/relationships/image" Target="../media/image15.png"/><Relationship Id="rId15" Type="http://schemas.openxmlformats.org/officeDocument/2006/relationships/image" Target="../media/image1.jpe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Technological change and innovation in energy market: </a:t>
            </a:r>
          </a:p>
          <a:p>
            <a:r>
              <a:rPr lang="en-GB" dirty="0"/>
              <a:t>impact of the price cap</a:t>
            </a:r>
          </a:p>
        </p:txBody>
      </p:sp>
      <p:sp>
        <p:nvSpPr>
          <p:cNvPr id="3" name="Text Placeholder 2"/>
          <p:cNvSpPr>
            <a:spLocks noGrp="1"/>
          </p:cNvSpPr>
          <p:nvPr>
            <p:ph type="body" sz="quarter" idx="11"/>
          </p:nvPr>
        </p:nvSpPr>
        <p:spPr/>
        <p:txBody>
          <a:bodyPr/>
          <a:lstStyle/>
          <a:p>
            <a:r>
              <a:rPr lang="en-GB" dirty="0"/>
              <a:t>British Institute of Energy Economics conference</a:t>
            </a:r>
          </a:p>
          <a:p>
            <a:r>
              <a:rPr lang="en-GB" dirty="0"/>
              <a:t>Tuesday 18</a:t>
            </a:r>
            <a:r>
              <a:rPr lang="en-GB" baseline="30000" dirty="0"/>
              <a:t>th</a:t>
            </a:r>
            <a:r>
              <a:rPr lang="en-GB" dirty="0"/>
              <a:t> September 2018</a:t>
            </a:r>
          </a:p>
          <a:p>
            <a:endParaRPr lang="en-GB" dirty="0"/>
          </a:p>
          <a:p>
            <a:r>
              <a:rPr lang="en-GB" dirty="0"/>
              <a:t>Philip O’Donnell, Which?</a:t>
            </a:r>
          </a:p>
          <a:p>
            <a:endParaRPr lang="en-GB"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1</a:t>
            </a:fld>
            <a:endParaRPr lang="en-GB"/>
          </a:p>
        </p:txBody>
      </p:sp>
    </p:spTree>
    <p:extLst>
      <p:ext uri="{BB962C8B-B14F-4D97-AF65-F5344CB8AC3E}">
        <p14:creationId xmlns:p14="http://schemas.microsoft.com/office/powerpoint/2010/main" val="274470877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How will innovation be affected by the default tariff cap?</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10</a:t>
            </a:fld>
            <a:endParaRPr lang="en-GB"/>
          </a:p>
        </p:txBody>
      </p:sp>
    </p:spTree>
    <p:extLst>
      <p:ext uri="{BB962C8B-B14F-4D97-AF65-F5344CB8AC3E}">
        <p14:creationId xmlns:p14="http://schemas.microsoft.com/office/powerpoint/2010/main" val="376206807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Innovation &amp; price cap: influencing factors</a:t>
            </a:r>
            <a:endParaRPr lang="en-GB" dirty="0"/>
          </a:p>
        </p:txBody>
      </p:sp>
      <p:sp>
        <p:nvSpPr>
          <p:cNvPr id="3" name="Text Placeholder 2"/>
          <p:cNvSpPr>
            <a:spLocks noGrp="1"/>
          </p:cNvSpPr>
          <p:nvPr>
            <p:ph type="body" sz="quarter" idx="14"/>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11</a:t>
            </a:fld>
            <a:endParaRPr lang="en-GB"/>
          </a:p>
        </p:txBody>
      </p:sp>
      <p:sp>
        <p:nvSpPr>
          <p:cNvPr id="6" name="Right Arrow 5"/>
          <p:cNvSpPr/>
          <p:nvPr/>
        </p:nvSpPr>
        <p:spPr bwMode="auto">
          <a:xfrm>
            <a:off x="5148064" y="987574"/>
            <a:ext cx="3206824" cy="756000"/>
          </a:xfrm>
          <a:prstGeom prst="rightArrow">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7" name="Right Arrow 6"/>
          <p:cNvSpPr/>
          <p:nvPr/>
        </p:nvSpPr>
        <p:spPr bwMode="auto">
          <a:xfrm rot="10800000">
            <a:off x="467544" y="987574"/>
            <a:ext cx="3151584" cy="756000"/>
          </a:xfrm>
          <a:prstGeom prst="rightArrow">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17" name="Text Placeholder 3"/>
          <p:cNvSpPr txBox="1">
            <a:spLocks/>
          </p:cNvSpPr>
          <p:nvPr/>
        </p:nvSpPr>
        <p:spPr>
          <a:xfrm>
            <a:off x="5072608" y="1635646"/>
            <a:ext cx="3459832" cy="3312368"/>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defTabSz="1260000">
              <a:spcBef>
                <a:spcPts val="600"/>
              </a:spcBef>
              <a:buClr>
                <a:srgbClr val="FF0000"/>
              </a:buClr>
              <a:buSzPct val="100000"/>
            </a:pPr>
            <a:r>
              <a:rPr lang="en-GB" kern="0" dirty="0" smtClean="0"/>
              <a:t>…forces more rapid innovation as needs and customer demands evolve </a:t>
            </a:r>
          </a:p>
          <a:p>
            <a:pPr defTabSz="1260000">
              <a:spcBef>
                <a:spcPts val="600"/>
              </a:spcBef>
              <a:buClr>
                <a:srgbClr val="FF0000"/>
              </a:buClr>
              <a:buSzPct val="100000"/>
            </a:pPr>
            <a:r>
              <a:rPr lang="en-GB" kern="0" dirty="0"/>
              <a:t>…lower-cost suppliers use cost advantage to extend offerings</a:t>
            </a:r>
          </a:p>
          <a:p>
            <a:pPr defTabSz="1260000">
              <a:spcBef>
                <a:spcPts val="600"/>
              </a:spcBef>
              <a:buClr>
                <a:srgbClr val="FF0000"/>
              </a:buClr>
              <a:buSzPct val="100000"/>
            </a:pPr>
            <a:r>
              <a:rPr lang="en-GB" kern="0" dirty="0" smtClean="0"/>
              <a:t>…increased (non-)price competition, as suppliers innovate and try to differentiate</a:t>
            </a:r>
          </a:p>
          <a:p>
            <a:pPr defTabSz="1260000">
              <a:spcBef>
                <a:spcPts val="600"/>
              </a:spcBef>
              <a:buClr>
                <a:srgbClr val="FF0000"/>
              </a:buClr>
              <a:buSzPct val="100000"/>
            </a:pPr>
            <a:r>
              <a:rPr lang="en-GB" kern="0" dirty="0" smtClean="0"/>
              <a:t>…suppliers with large SVT base will have to innovate to retain customers</a:t>
            </a:r>
          </a:p>
          <a:p>
            <a:pPr defTabSz="1260000">
              <a:spcBef>
                <a:spcPts val="600"/>
              </a:spcBef>
              <a:buClr>
                <a:srgbClr val="FF0000"/>
              </a:buClr>
              <a:buSzPct val="100000"/>
            </a:pPr>
            <a:r>
              <a:rPr lang="en-GB" kern="0" dirty="0" smtClean="0"/>
              <a:t>…non-default tariff customers promotes engagement and broader bundling offer</a:t>
            </a:r>
          </a:p>
        </p:txBody>
      </p:sp>
      <p:sp>
        <p:nvSpPr>
          <p:cNvPr id="18" name="Text Placeholder 3"/>
          <p:cNvSpPr txBox="1">
            <a:spLocks/>
          </p:cNvSpPr>
          <p:nvPr/>
        </p:nvSpPr>
        <p:spPr>
          <a:xfrm>
            <a:off x="526386" y="1635646"/>
            <a:ext cx="3092742" cy="3312368"/>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r" defTabSz="1260000">
              <a:buClr>
                <a:srgbClr val="FF0000"/>
              </a:buClr>
              <a:buSzPct val="100000"/>
            </a:pPr>
            <a:r>
              <a:rPr lang="en-GB" kern="0" dirty="0" smtClean="0"/>
              <a:t>…if cap is seen as enduring rather than transitory measure</a:t>
            </a:r>
          </a:p>
          <a:p>
            <a:pPr algn="r" defTabSz="1260000">
              <a:spcBef>
                <a:spcPts val="600"/>
              </a:spcBef>
              <a:buClr>
                <a:srgbClr val="FF0000"/>
              </a:buClr>
              <a:buSzPct val="100000"/>
            </a:pPr>
            <a:r>
              <a:rPr lang="en-GB" kern="0" dirty="0"/>
              <a:t>…increased exit of smaller suppliers, if not able to preserve slim margins</a:t>
            </a:r>
          </a:p>
          <a:p>
            <a:pPr algn="r" defTabSz="1260000">
              <a:spcBef>
                <a:spcPts val="600"/>
              </a:spcBef>
              <a:buClr>
                <a:srgbClr val="FF0000"/>
              </a:buClr>
              <a:buSzPct val="100000"/>
            </a:pPr>
            <a:r>
              <a:rPr lang="en-GB" kern="0" dirty="0" smtClean="0"/>
              <a:t>…increased consolidation, leading to reduction in consumer choice</a:t>
            </a:r>
          </a:p>
          <a:p>
            <a:pPr algn="r" defTabSz="1260000">
              <a:spcBef>
                <a:spcPts val="600"/>
              </a:spcBef>
              <a:buClr>
                <a:srgbClr val="FF0000"/>
              </a:buClr>
              <a:buSzPct val="100000"/>
            </a:pPr>
            <a:r>
              <a:rPr lang="en-GB" kern="0" dirty="0" smtClean="0"/>
              <a:t>…suppliers with smaller SVT base cannot survive margin squeeze</a:t>
            </a:r>
          </a:p>
          <a:p>
            <a:pPr algn="r" defTabSz="1260000">
              <a:spcBef>
                <a:spcPts val="600"/>
              </a:spcBef>
              <a:buClr>
                <a:srgbClr val="FF0000"/>
              </a:buClr>
              <a:buSzPct val="100000"/>
            </a:pPr>
            <a:r>
              <a:rPr lang="en-GB" kern="0" dirty="0" smtClean="0"/>
              <a:t>…constraints on financial capacity to invest and innovate </a:t>
            </a:r>
          </a:p>
        </p:txBody>
      </p:sp>
      <p:sp>
        <p:nvSpPr>
          <p:cNvPr id="19" name="TextBox 18"/>
          <p:cNvSpPr txBox="1"/>
          <p:nvPr/>
        </p:nvSpPr>
        <p:spPr>
          <a:xfrm>
            <a:off x="1484040" y="1167215"/>
            <a:ext cx="1575792" cy="400110"/>
          </a:xfrm>
          <a:prstGeom prst="rect">
            <a:avLst/>
          </a:prstGeom>
          <a:noFill/>
        </p:spPr>
        <p:txBody>
          <a:bodyPr wrap="square" rtlCol="0">
            <a:spAutoFit/>
          </a:bodyPr>
          <a:lstStyle/>
          <a:p>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Inhibitor</a:t>
            </a: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5876528" y="1163528"/>
            <a:ext cx="1575792" cy="400110"/>
          </a:xfrm>
          <a:prstGeom prst="rect">
            <a:avLst/>
          </a:prstGeom>
          <a:noFill/>
        </p:spPr>
        <p:txBody>
          <a:bodyPr wrap="square" rtlCol="0">
            <a:spAutoFit/>
          </a:bodyPr>
          <a:lstStyle/>
          <a:p>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Catalyst</a:t>
            </a: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Placeholder 3"/>
          <p:cNvSpPr txBox="1">
            <a:spLocks/>
          </p:cNvSpPr>
          <p:nvPr/>
        </p:nvSpPr>
        <p:spPr>
          <a:xfrm>
            <a:off x="3563888" y="1635646"/>
            <a:ext cx="1584176" cy="2592288"/>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ctr" defTabSz="1260000">
              <a:buClr>
                <a:srgbClr val="FF0000"/>
              </a:buClr>
              <a:buSzPct val="100000"/>
            </a:pPr>
            <a:r>
              <a:rPr lang="en-GB" b="1" kern="0" dirty="0" smtClean="0"/>
              <a:t>Consumer engagement</a:t>
            </a:r>
          </a:p>
          <a:p>
            <a:pPr algn="ctr" defTabSz="1260000">
              <a:spcBef>
                <a:spcPts val="600"/>
              </a:spcBef>
              <a:buClr>
                <a:srgbClr val="FF0000"/>
              </a:buClr>
              <a:buSzPct val="100000"/>
            </a:pPr>
            <a:r>
              <a:rPr lang="en-GB" b="1" kern="0" dirty="0" smtClean="0"/>
              <a:t>Supplier reaction</a:t>
            </a:r>
          </a:p>
          <a:p>
            <a:pPr algn="ctr" defTabSz="1260000">
              <a:spcBef>
                <a:spcPts val="600"/>
              </a:spcBef>
              <a:buClr>
                <a:srgbClr val="FF0000"/>
              </a:buClr>
              <a:buSzPct val="100000"/>
            </a:pPr>
            <a:r>
              <a:rPr lang="en-GB" b="1" kern="0" dirty="0" smtClean="0"/>
              <a:t>Market conditions</a:t>
            </a:r>
          </a:p>
          <a:p>
            <a:pPr algn="ctr" defTabSz="1260000">
              <a:spcBef>
                <a:spcPts val="600"/>
              </a:spcBef>
              <a:buClr>
                <a:srgbClr val="FF0000"/>
              </a:buClr>
              <a:buSzPct val="100000"/>
            </a:pPr>
            <a:r>
              <a:rPr lang="en-GB" b="1" kern="0" dirty="0" smtClean="0"/>
              <a:t>SVT customer base</a:t>
            </a:r>
          </a:p>
          <a:p>
            <a:pPr algn="ctr" defTabSz="1260000">
              <a:spcBef>
                <a:spcPts val="600"/>
              </a:spcBef>
              <a:buClr>
                <a:srgbClr val="FF0000"/>
              </a:buClr>
              <a:buSzPct val="100000"/>
            </a:pPr>
            <a:r>
              <a:rPr lang="en-GB" b="1" kern="0" dirty="0" smtClean="0"/>
              <a:t>Profitability</a:t>
            </a:r>
          </a:p>
        </p:txBody>
      </p:sp>
      <p:cxnSp>
        <p:nvCxnSpPr>
          <p:cNvPr id="24" name="Straight Connector 23"/>
          <p:cNvCxnSpPr/>
          <p:nvPr/>
        </p:nvCxnSpPr>
        <p:spPr bwMode="auto">
          <a:xfrm>
            <a:off x="539552" y="2283718"/>
            <a:ext cx="788734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a:off x="539552" y="2931790"/>
            <a:ext cx="788734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Connector 28"/>
          <p:cNvCxnSpPr/>
          <p:nvPr/>
        </p:nvCxnSpPr>
        <p:spPr bwMode="auto">
          <a:xfrm>
            <a:off x="539552" y="3579862"/>
            <a:ext cx="788734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Straight Connector 29"/>
          <p:cNvCxnSpPr/>
          <p:nvPr/>
        </p:nvCxnSpPr>
        <p:spPr bwMode="auto">
          <a:xfrm>
            <a:off x="539552" y="4155926"/>
            <a:ext cx="788734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Straight Connector 30"/>
          <p:cNvCxnSpPr/>
          <p:nvPr/>
        </p:nvCxnSpPr>
        <p:spPr bwMode="auto">
          <a:xfrm>
            <a:off x="539552" y="4803998"/>
            <a:ext cx="788734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68593183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Impact of price cap on innovation: Conclusions</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marL="285750" indent="-285750" defTabSz="1260000">
              <a:buClr>
                <a:srgbClr val="FF0000"/>
              </a:buClr>
              <a:buSzPct val="100000"/>
              <a:buFont typeface="Wingdings" panose="05000000000000000000" pitchFamily="2" charset="2"/>
              <a:buChar char="§"/>
            </a:pPr>
            <a:r>
              <a:rPr lang="en-GB" sz="1800" dirty="0"/>
              <a:t>Suppliers </a:t>
            </a:r>
            <a:r>
              <a:rPr lang="en-GB" sz="1800" dirty="0" smtClean="0"/>
              <a:t>face strategic </a:t>
            </a:r>
            <a:r>
              <a:rPr lang="en-GB" sz="1800" dirty="0"/>
              <a:t>choice in their response to </a:t>
            </a:r>
            <a:r>
              <a:rPr lang="en-GB" sz="1800" dirty="0" smtClean="0"/>
              <a:t>price cap: </a:t>
            </a:r>
            <a:r>
              <a:rPr lang="en-GB" sz="1800" b="1" dirty="0" smtClean="0"/>
              <a:t>short-term cost reductions</a:t>
            </a:r>
            <a:r>
              <a:rPr lang="en-GB" sz="1800" dirty="0" smtClean="0"/>
              <a:t> or </a:t>
            </a:r>
            <a:r>
              <a:rPr lang="en-GB" sz="1800" b="1" dirty="0" smtClean="0"/>
              <a:t>long-term diversification</a:t>
            </a:r>
            <a:endParaRPr lang="en-GB" sz="1800" dirty="0" smtClean="0"/>
          </a:p>
          <a:p>
            <a:pPr defTabSz="1260000">
              <a:buClr>
                <a:srgbClr val="FF0000"/>
              </a:buClr>
              <a:buSzPct val="100000"/>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How </a:t>
            </a:r>
            <a:r>
              <a:rPr lang="en-GB" sz="1800" dirty="0"/>
              <a:t>suppliers make this </a:t>
            </a:r>
            <a:r>
              <a:rPr lang="en-GB" sz="1800" dirty="0" smtClean="0"/>
              <a:t>choice likely </a:t>
            </a:r>
            <a:r>
              <a:rPr lang="en-GB" sz="1800" dirty="0"/>
              <a:t>to depend on a </a:t>
            </a:r>
            <a:r>
              <a:rPr lang="en-GB" sz="1800" b="1" dirty="0"/>
              <a:t>range of factors</a:t>
            </a:r>
            <a:r>
              <a:rPr lang="en-GB" sz="1800" dirty="0"/>
              <a:t>, including </a:t>
            </a:r>
            <a:r>
              <a:rPr lang="en-GB" sz="1800" dirty="0" smtClean="0"/>
              <a:t>size </a:t>
            </a:r>
            <a:r>
              <a:rPr lang="en-GB" sz="1800" dirty="0"/>
              <a:t>and </a:t>
            </a:r>
            <a:r>
              <a:rPr lang="en-GB" sz="1800" dirty="0" smtClean="0"/>
              <a:t>proportion </a:t>
            </a:r>
            <a:r>
              <a:rPr lang="en-GB" sz="1800" dirty="0"/>
              <a:t>of </a:t>
            </a:r>
            <a:r>
              <a:rPr lang="en-GB" sz="1800" dirty="0" smtClean="0"/>
              <a:t>customers on </a:t>
            </a:r>
            <a:r>
              <a:rPr lang="en-GB" sz="1800" dirty="0"/>
              <a:t>default </a:t>
            </a:r>
            <a:r>
              <a:rPr lang="en-GB" sz="1800" dirty="0" smtClean="0"/>
              <a:t>tariffs</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Underlying </a:t>
            </a:r>
            <a:r>
              <a:rPr lang="en-GB" sz="1800" dirty="0"/>
              <a:t>trend of innovation </a:t>
            </a:r>
            <a:r>
              <a:rPr lang="en-GB" sz="1800" b="1" dirty="0" smtClean="0"/>
              <a:t>expected to </a:t>
            </a:r>
            <a:r>
              <a:rPr lang="en-GB" sz="1800" b="1" dirty="0"/>
              <a:t>continue </a:t>
            </a:r>
            <a:r>
              <a:rPr lang="en-GB" sz="1800" dirty="0"/>
              <a:t>under </a:t>
            </a:r>
            <a:r>
              <a:rPr lang="en-GB" sz="1800" dirty="0" smtClean="0"/>
              <a:t>price </a:t>
            </a:r>
            <a:r>
              <a:rPr lang="en-GB" sz="1800" dirty="0"/>
              <a:t>cap, though </a:t>
            </a:r>
            <a:r>
              <a:rPr lang="en-GB" sz="1800" dirty="0" smtClean="0"/>
              <a:t>possible acceleration/slowing depends </a:t>
            </a:r>
            <a:r>
              <a:rPr lang="en-GB" sz="1800" dirty="0"/>
              <a:t>on supplier responses and </a:t>
            </a:r>
            <a:r>
              <a:rPr lang="en-GB" sz="1800" dirty="0" smtClean="0"/>
              <a:t>ability </a:t>
            </a:r>
            <a:r>
              <a:rPr lang="en-GB" sz="1800" dirty="0"/>
              <a:t>to </a:t>
            </a:r>
            <a:r>
              <a:rPr lang="en-GB" sz="1800" dirty="0" smtClean="0"/>
              <a:t>adapt</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Supplier </a:t>
            </a:r>
            <a:r>
              <a:rPr lang="en-GB" sz="1800" dirty="0"/>
              <a:t>landscape </a:t>
            </a:r>
            <a:r>
              <a:rPr lang="en-GB" sz="1800" b="1" dirty="0" smtClean="0"/>
              <a:t>already </a:t>
            </a:r>
            <a:r>
              <a:rPr lang="en-GB" sz="1800" b="1" dirty="0"/>
              <a:t>changing </a:t>
            </a:r>
            <a:r>
              <a:rPr lang="en-GB" sz="1800" dirty="0" smtClean="0"/>
              <a:t>– larger </a:t>
            </a:r>
            <a:r>
              <a:rPr lang="en-GB" sz="1800" dirty="0"/>
              <a:t>suppliers </a:t>
            </a:r>
            <a:r>
              <a:rPr lang="en-GB" sz="1800" dirty="0" smtClean="0"/>
              <a:t>losing customers and changing policy </a:t>
            </a:r>
            <a:r>
              <a:rPr lang="en-GB" sz="1800" dirty="0"/>
              <a:t>on default tariffs, while mergers and consolidation </a:t>
            </a:r>
            <a:r>
              <a:rPr lang="en-GB" sz="1800" dirty="0" smtClean="0"/>
              <a:t>set </a:t>
            </a:r>
            <a:r>
              <a:rPr lang="en-GB" sz="1800" dirty="0"/>
              <a:t>to </a:t>
            </a:r>
            <a:r>
              <a:rPr lang="en-GB" sz="1800" dirty="0" smtClean="0"/>
              <a:t>continue</a:t>
            </a:r>
            <a:endParaRPr lang="en-GB" sz="1800"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12</a:t>
            </a:fld>
            <a:endParaRPr lang="en-GB"/>
          </a:p>
        </p:txBody>
      </p:sp>
    </p:spTree>
    <p:extLst>
      <p:ext uri="{BB962C8B-B14F-4D97-AF65-F5344CB8AC3E}">
        <p14:creationId xmlns:p14="http://schemas.microsoft.com/office/powerpoint/2010/main" val="3982828015"/>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lessons can we learn from other markets?</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13</a:t>
            </a:fld>
            <a:endParaRPr lang="en-GB"/>
          </a:p>
        </p:txBody>
      </p:sp>
    </p:spTree>
    <p:extLst>
      <p:ext uri="{BB962C8B-B14F-4D97-AF65-F5344CB8AC3E}">
        <p14:creationId xmlns:p14="http://schemas.microsoft.com/office/powerpoint/2010/main" val="295520758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Case studies: Other price-capped markets</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a:xfrm>
            <a:off x="539552" y="1131591"/>
            <a:ext cx="8280920" cy="3276364"/>
          </a:xfrm>
        </p:spPr>
        <p:txBody>
          <a:bodyPr/>
          <a:lstStyle/>
          <a:p>
            <a:pPr marL="285750" indent="-285750" defTabSz="1260000">
              <a:buClr>
                <a:srgbClr val="FF0000"/>
              </a:buClr>
              <a:buSzPct val="100000"/>
              <a:buFont typeface="Wingdings" panose="05000000000000000000" pitchFamily="2" charset="2"/>
              <a:buChar char="§"/>
            </a:pPr>
            <a:r>
              <a:rPr lang="en-GB" sz="1800" dirty="0"/>
              <a:t>Looked</a:t>
            </a:r>
            <a:r>
              <a:rPr lang="en-GB" sz="1800" dirty="0" smtClean="0"/>
              <a:t> at six other comparator markets, with price caps in place:</a:t>
            </a:r>
          </a:p>
          <a:p>
            <a:pPr marL="1028700" lvl="1" defTabSz="1260000">
              <a:spcBef>
                <a:spcPts val="600"/>
              </a:spcBef>
              <a:buClr>
                <a:srgbClr val="FF0000"/>
              </a:buClr>
              <a:buSzPct val="100000"/>
              <a:buFont typeface="Wingdings" panose="05000000000000000000" pitchFamily="2" charset="2"/>
              <a:buChar char="§"/>
            </a:pPr>
            <a:r>
              <a:rPr lang="en-GB" sz="1800" dirty="0" smtClean="0"/>
              <a:t>Pre-payment </a:t>
            </a:r>
            <a:r>
              <a:rPr lang="en-GB" sz="1800" dirty="0"/>
              <a:t>Meter (PPM) energy </a:t>
            </a:r>
            <a:r>
              <a:rPr lang="en-GB" sz="1800" dirty="0" smtClean="0"/>
              <a:t>cap, GB</a:t>
            </a:r>
          </a:p>
          <a:p>
            <a:pPr marL="1028700" lvl="1" defTabSz="1260000">
              <a:spcBef>
                <a:spcPts val="600"/>
              </a:spcBef>
              <a:buClr>
                <a:srgbClr val="FF0000"/>
              </a:buClr>
              <a:buSzPct val="100000"/>
              <a:buFont typeface="Wingdings" panose="05000000000000000000" pitchFamily="2" charset="2"/>
              <a:buChar char="§"/>
            </a:pPr>
            <a:r>
              <a:rPr lang="en-GB" sz="1800" dirty="0" smtClean="0"/>
              <a:t>Domestic </a:t>
            </a:r>
            <a:r>
              <a:rPr lang="en-GB" sz="1800" dirty="0"/>
              <a:t>energy </a:t>
            </a:r>
            <a:r>
              <a:rPr lang="en-GB" sz="1800" dirty="0" smtClean="0"/>
              <a:t>market, Northern Ireland</a:t>
            </a:r>
            <a:endParaRPr lang="en-GB" sz="1800" dirty="0"/>
          </a:p>
          <a:p>
            <a:pPr marL="1028700" lvl="1" defTabSz="1260000">
              <a:spcBef>
                <a:spcPts val="600"/>
              </a:spcBef>
              <a:buClr>
                <a:srgbClr val="FF0000"/>
              </a:buClr>
              <a:buSzPct val="100000"/>
              <a:buFont typeface="Wingdings" panose="05000000000000000000" pitchFamily="2" charset="2"/>
              <a:buChar char="§"/>
            </a:pPr>
            <a:r>
              <a:rPr lang="en-GB" sz="1800" dirty="0" smtClean="0"/>
              <a:t>“</a:t>
            </a:r>
            <a:r>
              <a:rPr lang="en-GB" sz="1800" dirty="0" err="1" smtClean="0"/>
              <a:t>Tutela</a:t>
            </a:r>
            <a:r>
              <a:rPr lang="en-GB" sz="1800" dirty="0" smtClean="0"/>
              <a:t> </a:t>
            </a:r>
            <a:r>
              <a:rPr lang="en-GB" sz="1800" dirty="0"/>
              <a:t>simile” domestic electricity </a:t>
            </a:r>
            <a:r>
              <a:rPr lang="en-GB" sz="1800" dirty="0" smtClean="0"/>
              <a:t>tariff, Italy</a:t>
            </a:r>
            <a:endParaRPr lang="en-GB" sz="1800" dirty="0"/>
          </a:p>
          <a:p>
            <a:pPr marL="1028700" lvl="1" defTabSz="1260000">
              <a:spcBef>
                <a:spcPts val="600"/>
              </a:spcBef>
              <a:buClr>
                <a:srgbClr val="FF0000"/>
              </a:buClr>
              <a:buSzPct val="100000"/>
              <a:buFont typeface="Wingdings" panose="05000000000000000000" pitchFamily="2" charset="2"/>
              <a:buChar char="§"/>
            </a:pPr>
            <a:r>
              <a:rPr lang="en-GB" sz="1800" dirty="0" smtClean="0"/>
              <a:t>Retail </a:t>
            </a:r>
            <a:r>
              <a:rPr lang="en-GB" sz="1800" dirty="0"/>
              <a:t>energy </a:t>
            </a:r>
            <a:r>
              <a:rPr lang="en-GB" sz="1800" dirty="0" smtClean="0"/>
              <a:t>market, California</a:t>
            </a:r>
            <a:endParaRPr lang="en-GB" sz="1800" dirty="0"/>
          </a:p>
          <a:p>
            <a:pPr marL="1028700" lvl="1" defTabSz="1260000">
              <a:spcBef>
                <a:spcPts val="600"/>
              </a:spcBef>
              <a:buClr>
                <a:srgbClr val="FF0000"/>
              </a:buClr>
              <a:buSzPct val="100000"/>
              <a:buFont typeface="Wingdings" panose="05000000000000000000" pitchFamily="2" charset="2"/>
              <a:buChar char="§"/>
            </a:pPr>
            <a:r>
              <a:rPr lang="en-GB" sz="1800" dirty="0" smtClean="0"/>
              <a:t>Water </a:t>
            </a:r>
            <a:r>
              <a:rPr lang="en-GB" sz="1800" dirty="0"/>
              <a:t>and sewerage retail </a:t>
            </a:r>
            <a:r>
              <a:rPr lang="en-GB" sz="1800" dirty="0" smtClean="0"/>
              <a:t>supply, England </a:t>
            </a:r>
            <a:r>
              <a:rPr lang="en-GB" sz="1800" dirty="0"/>
              <a:t>&amp; </a:t>
            </a:r>
            <a:r>
              <a:rPr lang="en-GB" sz="1800" dirty="0" smtClean="0"/>
              <a:t>Wales </a:t>
            </a:r>
            <a:endParaRPr lang="en-GB" sz="1800" dirty="0"/>
          </a:p>
          <a:p>
            <a:pPr marL="1028700" lvl="1" defTabSz="1260000">
              <a:spcBef>
                <a:spcPts val="600"/>
              </a:spcBef>
              <a:buClr>
                <a:srgbClr val="FF0000"/>
              </a:buClr>
              <a:buSzPct val="100000"/>
              <a:buFont typeface="Wingdings" panose="05000000000000000000" pitchFamily="2" charset="2"/>
              <a:buChar char="§"/>
            </a:pPr>
            <a:r>
              <a:rPr lang="en-GB" sz="1800" dirty="0" smtClean="0"/>
              <a:t>Broadband </a:t>
            </a:r>
            <a:r>
              <a:rPr lang="en-GB" sz="1800" dirty="0"/>
              <a:t>and </a:t>
            </a:r>
            <a:r>
              <a:rPr lang="en-GB" sz="1800" dirty="0" smtClean="0"/>
              <a:t>telephony, UK</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Today, focus on two in particular: </a:t>
            </a:r>
            <a:r>
              <a:rPr lang="en-GB" sz="1800" b="1" dirty="0" smtClean="0"/>
              <a:t>PPM</a:t>
            </a:r>
            <a:r>
              <a:rPr lang="en-GB" sz="1800" dirty="0" smtClean="0"/>
              <a:t> and </a:t>
            </a:r>
            <a:r>
              <a:rPr lang="en-GB" sz="1800" b="1" dirty="0" smtClean="0"/>
              <a:t>Italian market</a:t>
            </a:r>
            <a:endParaRPr lang="en-GB" sz="1800" b="1" dirty="0"/>
          </a:p>
          <a:p>
            <a:pPr marL="285750" defTabSz="1260000">
              <a:buClr>
                <a:srgbClr val="FF0000"/>
              </a:buClr>
              <a:buSzPct val="100000"/>
              <a:buFont typeface="Wingdings" panose="05000000000000000000" pitchFamily="2" charset="2"/>
              <a:buChar char="§"/>
            </a:pPr>
            <a:endParaRPr lang="en-GB" sz="1800"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14</a:t>
            </a:fld>
            <a:endParaRPr lang="en-GB"/>
          </a:p>
        </p:txBody>
      </p:sp>
    </p:spTree>
    <p:extLst>
      <p:ext uri="{BB962C8B-B14F-4D97-AF65-F5344CB8AC3E}">
        <p14:creationId xmlns:p14="http://schemas.microsoft.com/office/powerpoint/2010/main" val="400858033"/>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Case study: PPM energy cap, GB</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a:xfrm>
            <a:off x="539552" y="1131591"/>
            <a:ext cx="8280920" cy="3276364"/>
          </a:xfrm>
        </p:spPr>
        <p:txBody>
          <a:bodyPr/>
          <a:lstStyle/>
          <a:p>
            <a:pPr marL="285750" indent="-285750" defTabSz="1260000">
              <a:buClr>
                <a:srgbClr val="FF0000"/>
              </a:buClr>
              <a:buSzPct val="100000"/>
              <a:buFont typeface="Wingdings" panose="05000000000000000000" pitchFamily="2" charset="2"/>
              <a:buChar char="§"/>
            </a:pPr>
            <a:r>
              <a:rPr lang="en-GB" sz="1800" dirty="0" smtClean="0"/>
              <a:t>Around </a:t>
            </a:r>
            <a:r>
              <a:rPr lang="en-GB" sz="1800" b="1" dirty="0" smtClean="0"/>
              <a:t>4m PPM customers</a:t>
            </a:r>
            <a:r>
              <a:rPr lang="en-GB" sz="1800" dirty="0" smtClean="0"/>
              <a:t> originally </a:t>
            </a:r>
            <a:r>
              <a:rPr lang="en-GB" sz="1800" dirty="0"/>
              <a:t>covered by </a:t>
            </a:r>
            <a:r>
              <a:rPr lang="en-GB" sz="1800" dirty="0" smtClean="0"/>
              <a:t>cap (April 2017); extended </a:t>
            </a:r>
            <a:r>
              <a:rPr lang="en-GB" sz="1800" dirty="0"/>
              <a:t>to </a:t>
            </a:r>
            <a:r>
              <a:rPr lang="en-GB" sz="1800" dirty="0" smtClean="0"/>
              <a:t>cover further 2m </a:t>
            </a:r>
            <a:r>
              <a:rPr lang="en-GB" sz="1800" dirty="0"/>
              <a:t>Warm Home Discount </a:t>
            </a:r>
            <a:r>
              <a:rPr lang="en-GB" sz="1800" dirty="0" smtClean="0"/>
              <a:t>(WHD) customers at end </a:t>
            </a:r>
            <a:r>
              <a:rPr lang="en-GB" sz="1800" dirty="0"/>
              <a:t>of </a:t>
            </a:r>
            <a:r>
              <a:rPr lang="en-GB" sz="1800" dirty="0" smtClean="0"/>
              <a:t>2017</a:t>
            </a:r>
            <a:endParaRPr lang="en-GB" sz="1800" dirty="0"/>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b="1" dirty="0" smtClean="0"/>
              <a:t>Supplier behaviour differed by size</a:t>
            </a:r>
            <a:r>
              <a:rPr lang="en-GB" sz="1800" dirty="0" smtClean="0"/>
              <a:t> – pricing of large &amp; medium </a:t>
            </a:r>
            <a:r>
              <a:rPr lang="en-GB" sz="1800" dirty="0"/>
              <a:t>suppliers </a:t>
            </a:r>
            <a:r>
              <a:rPr lang="en-GB" sz="1800" dirty="0" smtClean="0"/>
              <a:t>clustered at/near the </a:t>
            </a:r>
            <a:r>
              <a:rPr lang="en-GB" sz="1800" dirty="0"/>
              <a:t>cap, while smaller suppliers </a:t>
            </a:r>
            <a:r>
              <a:rPr lang="en-GB" sz="1800" dirty="0" smtClean="0"/>
              <a:t>tended </a:t>
            </a:r>
            <a:r>
              <a:rPr lang="en-GB" sz="1800" dirty="0"/>
              <a:t>to be £40-60 </a:t>
            </a:r>
            <a:r>
              <a:rPr lang="en-GB" sz="1800" dirty="0" smtClean="0"/>
              <a:t>below</a:t>
            </a:r>
          </a:p>
          <a:p>
            <a:pPr marL="285750" indent="-285750" defTabSz="1260000">
              <a:buClr>
                <a:srgbClr val="FF0000"/>
              </a:buClr>
              <a:buSzPct val="100000"/>
              <a:buFont typeface="Wingdings" panose="05000000000000000000" pitchFamily="2" charset="2"/>
              <a:buChar char="§"/>
            </a:pPr>
            <a:endParaRPr lang="en-GB" sz="1800" dirty="0"/>
          </a:p>
          <a:p>
            <a:pPr marL="285750" indent="-285750" defTabSz="1260000">
              <a:buClr>
                <a:srgbClr val="FF0000"/>
              </a:buClr>
              <a:buSzPct val="100000"/>
              <a:buFont typeface="Wingdings" panose="05000000000000000000" pitchFamily="2" charset="2"/>
              <a:buChar char="§"/>
            </a:pPr>
            <a:r>
              <a:rPr lang="en-GB" sz="1800" dirty="0" smtClean="0"/>
              <a:t>Due </a:t>
            </a:r>
            <a:r>
              <a:rPr lang="en-GB" sz="1800" dirty="0"/>
              <a:t>to </a:t>
            </a:r>
            <a:r>
              <a:rPr lang="en-GB" sz="1800" dirty="0" smtClean="0"/>
              <a:t>reduced price dispersion of tariffs, suppliers </a:t>
            </a:r>
            <a:r>
              <a:rPr lang="en-GB" sz="1800" b="1" dirty="0" smtClean="0"/>
              <a:t>differentiated in other ways </a:t>
            </a:r>
            <a:r>
              <a:rPr lang="en-GB" sz="1800" dirty="0" smtClean="0"/>
              <a:t>(e.g. online </a:t>
            </a:r>
            <a:r>
              <a:rPr lang="en-GB" sz="1800" dirty="0"/>
              <a:t>account </a:t>
            </a:r>
            <a:r>
              <a:rPr lang="en-GB" sz="1800" dirty="0" smtClean="0"/>
              <a:t>management, smart meter tariffs, diversification)</a:t>
            </a:r>
          </a:p>
          <a:p>
            <a:pPr defTabSz="1260000">
              <a:buClr>
                <a:srgbClr val="FF0000"/>
              </a:buClr>
              <a:buSzPct val="100000"/>
            </a:pPr>
            <a:endParaRPr lang="en-GB" sz="1800" dirty="0"/>
          </a:p>
          <a:p>
            <a:pPr marL="285750" indent="-285750" defTabSz="1260000">
              <a:buClr>
                <a:srgbClr val="FF0000"/>
              </a:buClr>
              <a:buSzPct val="100000"/>
              <a:buFont typeface="Wingdings" panose="05000000000000000000" pitchFamily="2" charset="2"/>
              <a:buChar char="§"/>
            </a:pPr>
            <a:r>
              <a:rPr lang="en-GB" sz="1800" dirty="0"/>
              <a:t>Overall, </a:t>
            </a:r>
            <a:r>
              <a:rPr lang="en-GB" sz="1800" b="1" dirty="0" smtClean="0"/>
              <a:t>positive </a:t>
            </a:r>
            <a:r>
              <a:rPr lang="en-GB" sz="1800" b="1" dirty="0"/>
              <a:t>impact on </a:t>
            </a:r>
            <a:r>
              <a:rPr lang="en-GB" sz="1800" b="1" dirty="0" smtClean="0"/>
              <a:t>innovation</a:t>
            </a:r>
            <a:r>
              <a:rPr lang="en-GB" sz="1800" dirty="0" smtClean="0"/>
              <a:t>, as a result of increased competition among suppliers on </a:t>
            </a:r>
            <a:r>
              <a:rPr lang="en-GB" sz="1800" dirty="0"/>
              <a:t>non-price factors</a:t>
            </a:r>
          </a:p>
          <a:p>
            <a:pPr defTabSz="1260000">
              <a:buClr>
                <a:srgbClr val="FF0000"/>
              </a:buClr>
              <a:buSzPct val="100000"/>
            </a:pPr>
            <a:endParaRPr lang="en-GB" sz="1800"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15</a:t>
            </a:fld>
            <a:endParaRPr lang="en-GB"/>
          </a:p>
        </p:txBody>
      </p:sp>
    </p:spTree>
    <p:extLst>
      <p:ext uri="{BB962C8B-B14F-4D97-AF65-F5344CB8AC3E}">
        <p14:creationId xmlns:p14="http://schemas.microsoft.com/office/powerpoint/2010/main" val="2532312350"/>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Case study: ‘</a:t>
            </a:r>
            <a:r>
              <a:rPr lang="en-GB" dirty="0" err="1" smtClean="0"/>
              <a:t>Tutela</a:t>
            </a:r>
            <a:r>
              <a:rPr lang="en-GB" dirty="0" smtClean="0"/>
              <a:t> simile’ electricity tariff, Italy</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a:xfrm>
            <a:off x="539552" y="1131591"/>
            <a:ext cx="8280920" cy="3276364"/>
          </a:xfrm>
        </p:spPr>
        <p:txBody>
          <a:bodyPr/>
          <a:lstStyle/>
          <a:p>
            <a:pPr marL="285750" indent="-285750" defTabSz="1260000">
              <a:buClr>
                <a:srgbClr val="FF0000"/>
              </a:buClr>
              <a:buSzPct val="100000"/>
              <a:buFont typeface="Wingdings" panose="05000000000000000000" pitchFamily="2" charset="2"/>
              <a:buChar char="§"/>
            </a:pPr>
            <a:r>
              <a:rPr lang="en-GB" sz="1800" dirty="0" smtClean="0"/>
              <a:t>In Italy, electricity </a:t>
            </a:r>
            <a:r>
              <a:rPr lang="en-GB" sz="1800" dirty="0"/>
              <a:t>price controls </a:t>
            </a:r>
            <a:r>
              <a:rPr lang="en-GB" sz="1800" dirty="0" smtClean="0"/>
              <a:t>intended to </a:t>
            </a:r>
            <a:r>
              <a:rPr lang="en-GB" sz="1800" b="1" dirty="0" smtClean="0"/>
              <a:t>protect customers</a:t>
            </a:r>
            <a:r>
              <a:rPr lang="en-GB" sz="1800" dirty="0" smtClean="0"/>
              <a:t>, </a:t>
            </a:r>
            <a:r>
              <a:rPr lang="en-GB" sz="1800" dirty="0"/>
              <a:t>while serving as </a:t>
            </a:r>
            <a:r>
              <a:rPr lang="en-GB" sz="1800" dirty="0" smtClean="0"/>
              <a:t>transitional </a:t>
            </a:r>
            <a:r>
              <a:rPr lang="en-GB" sz="1800" dirty="0"/>
              <a:t>arrangement to full market </a:t>
            </a:r>
            <a:r>
              <a:rPr lang="en-GB" sz="1800" dirty="0" smtClean="0"/>
              <a:t>opening, scheduled for 2019</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b="1" dirty="0" smtClean="0"/>
              <a:t>Smart meter rollout more advanced </a:t>
            </a:r>
            <a:r>
              <a:rPr lang="en-GB" sz="1800" dirty="0" smtClean="0"/>
              <a:t>in Italy (started in 2001, 35m installed </a:t>
            </a:r>
            <a:r>
              <a:rPr lang="en-GB" sz="1800" dirty="0"/>
              <a:t>by 2017) and </a:t>
            </a:r>
            <a:r>
              <a:rPr lang="en-GB" sz="1800" dirty="0" err="1" smtClean="0"/>
              <a:t>ToU</a:t>
            </a:r>
            <a:r>
              <a:rPr lang="en-GB" sz="1800" dirty="0" smtClean="0"/>
              <a:t> (two-rate) tariffs mandatory for some customers (28m)</a:t>
            </a:r>
          </a:p>
          <a:p>
            <a:pPr defTabSz="1260000">
              <a:buClr>
                <a:srgbClr val="FF0000"/>
              </a:buClr>
              <a:buSzPct val="100000"/>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However, higher penetration of smart </a:t>
            </a:r>
            <a:r>
              <a:rPr lang="en-GB" sz="1800" dirty="0"/>
              <a:t>meters </a:t>
            </a:r>
            <a:r>
              <a:rPr lang="en-GB" sz="1800" dirty="0" smtClean="0"/>
              <a:t>has </a:t>
            </a:r>
            <a:r>
              <a:rPr lang="en-GB" sz="1800" b="1" dirty="0" smtClean="0"/>
              <a:t>not increased switching </a:t>
            </a:r>
            <a:r>
              <a:rPr lang="en-GB" sz="1800" dirty="0" smtClean="0"/>
              <a:t>– incumbent supplier (Enel) retains 86% </a:t>
            </a:r>
            <a:r>
              <a:rPr lang="en-GB" sz="1800" dirty="0"/>
              <a:t>market </a:t>
            </a:r>
            <a:r>
              <a:rPr lang="en-GB" sz="1800" dirty="0" smtClean="0"/>
              <a:t>share</a:t>
            </a:r>
          </a:p>
          <a:p>
            <a:pPr marL="285750" indent="-285750" defTabSz="1260000">
              <a:buClr>
                <a:srgbClr val="FF0000"/>
              </a:buClr>
              <a:buSzPct val="100000"/>
              <a:buFont typeface="Wingdings" panose="05000000000000000000" pitchFamily="2" charset="2"/>
              <a:buChar char="§"/>
            </a:pPr>
            <a:endParaRPr lang="en-GB" sz="1800" dirty="0"/>
          </a:p>
          <a:p>
            <a:pPr marL="285750" indent="-285750" defTabSz="1260000">
              <a:buClr>
                <a:srgbClr val="FF0000"/>
              </a:buClr>
              <a:buSzPct val="100000"/>
              <a:buFont typeface="Wingdings" panose="05000000000000000000" pitchFamily="2" charset="2"/>
              <a:buChar char="§"/>
            </a:pPr>
            <a:r>
              <a:rPr lang="en-GB" sz="1800" dirty="0" smtClean="0"/>
              <a:t>Despite lack of competition, Enel has stressed </a:t>
            </a:r>
            <a:r>
              <a:rPr lang="en-GB" sz="1800" b="1" dirty="0" smtClean="0"/>
              <a:t>commitment </a:t>
            </a:r>
            <a:r>
              <a:rPr lang="en-GB" sz="1800" b="1" dirty="0"/>
              <a:t>to innovation </a:t>
            </a:r>
            <a:r>
              <a:rPr lang="en-GB" sz="1800" dirty="0" smtClean="0"/>
              <a:t>(e.g. targets </a:t>
            </a:r>
            <a:r>
              <a:rPr lang="en-GB" sz="1800" dirty="0"/>
              <a:t>for </a:t>
            </a:r>
            <a:r>
              <a:rPr lang="en-GB" sz="1800" dirty="0" smtClean="0"/>
              <a:t>DSR </a:t>
            </a:r>
            <a:r>
              <a:rPr lang="en-GB" sz="1800" dirty="0"/>
              <a:t>capacity, </a:t>
            </a:r>
            <a:r>
              <a:rPr lang="en-GB" sz="1800" dirty="0" smtClean="0"/>
              <a:t>low-carbon </a:t>
            </a:r>
            <a:r>
              <a:rPr lang="en-GB" sz="1800" dirty="0"/>
              <a:t>transport, smart lighting, battery </a:t>
            </a:r>
            <a:r>
              <a:rPr lang="en-GB" sz="1800" dirty="0" smtClean="0"/>
              <a:t>storage)</a:t>
            </a:r>
          </a:p>
        </p:txBody>
      </p:sp>
      <p:sp>
        <p:nvSpPr>
          <p:cNvPr id="5" name="Slide Number Placeholder 4"/>
          <p:cNvSpPr>
            <a:spLocks noGrp="1"/>
          </p:cNvSpPr>
          <p:nvPr>
            <p:ph type="sldNum" sz="quarter" idx="4"/>
          </p:nvPr>
        </p:nvSpPr>
        <p:spPr/>
        <p:txBody>
          <a:bodyPr/>
          <a:lstStyle/>
          <a:p>
            <a:fld id="{B87C432C-F938-4071-968E-951AD5E58DD6}" type="slidenum">
              <a:rPr lang="en-GB" smtClean="0"/>
              <a:pPr/>
              <a:t>16</a:t>
            </a:fld>
            <a:endParaRPr lang="en-GB"/>
          </a:p>
        </p:txBody>
      </p:sp>
    </p:spTree>
    <p:extLst>
      <p:ext uri="{BB962C8B-B14F-4D97-AF65-F5344CB8AC3E}">
        <p14:creationId xmlns:p14="http://schemas.microsoft.com/office/powerpoint/2010/main" val="1175286117"/>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Conclusions</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17</a:t>
            </a:fld>
            <a:endParaRPr lang="en-GB"/>
          </a:p>
        </p:txBody>
      </p:sp>
    </p:spTree>
    <p:extLst>
      <p:ext uri="{BB962C8B-B14F-4D97-AF65-F5344CB8AC3E}">
        <p14:creationId xmlns:p14="http://schemas.microsoft.com/office/powerpoint/2010/main" val="956336885"/>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Conclusions: implications &amp; challenges for </a:t>
            </a:r>
            <a:r>
              <a:rPr lang="en-GB" dirty="0" err="1" smtClean="0"/>
              <a:t>Ofgem</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marL="285750" lvl="1" defTabSz="1260000">
              <a:lnSpc>
                <a:spcPts val="2200"/>
              </a:lnSpc>
              <a:spcBef>
                <a:spcPts val="0"/>
              </a:spcBef>
              <a:buClr>
                <a:srgbClr val="FF0000"/>
              </a:buClr>
              <a:buSzPct val="100000"/>
              <a:buFont typeface="Wingdings" panose="05000000000000000000" pitchFamily="2" charset="2"/>
              <a:buChar char="§"/>
            </a:pPr>
            <a:r>
              <a:rPr lang="en-GB" sz="1800" spc="-80" dirty="0">
                <a:latin typeface="Tahoma" panose="020B0604030504040204" pitchFamily="34" charset="0"/>
                <a:ea typeface="Tahoma" panose="020B0604030504040204" pitchFamily="34" charset="0"/>
                <a:cs typeface="Tahoma" panose="020B0604030504040204" pitchFamily="34" charset="0"/>
              </a:rPr>
              <a:t>Communicate transitory nature of price cap and </a:t>
            </a:r>
            <a:r>
              <a:rPr lang="en-GB" sz="1800" b="1" spc="-80" dirty="0">
                <a:latin typeface="Tahoma" panose="020B0604030504040204" pitchFamily="34" charset="0"/>
                <a:ea typeface="Tahoma" panose="020B0604030504040204" pitchFamily="34" charset="0"/>
                <a:cs typeface="Tahoma" panose="020B0604030504040204" pitchFamily="34" charset="0"/>
              </a:rPr>
              <a:t>encourage increased consumer engagement</a:t>
            </a:r>
            <a:r>
              <a:rPr lang="en-GB" sz="1800" spc="-80" dirty="0">
                <a:latin typeface="Tahoma" panose="020B0604030504040204" pitchFamily="34" charset="0"/>
                <a:ea typeface="Tahoma" panose="020B0604030504040204" pitchFamily="34" charset="0"/>
                <a:cs typeface="Tahoma" panose="020B0604030504040204" pitchFamily="34" charset="0"/>
              </a:rPr>
              <a:t>, </a:t>
            </a:r>
            <a:r>
              <a:rPr lang="en-GB" sz="1800" spc="-80" dirty="0" smtClean="0">
                <a:latin typeface="Tahoma" panose="020B0604030504040204" pitchFamily="34" charset="0"/>
                <a:ea typeface="Tahoma" panose="020B0604030504040204" pitchFamily="34" charset="0"/>
                <a:cs typeface="Tahoma" panose="020B0604030504040204" pitchFamily="34" charset="0"/>
              </a:rPr>
              <a:t>alongside smart </a:t>
            </a:r>
            <a:r>
              <a:rPr lang="en-GB" sz="1800" spc="-80" dirty="0">
                <a:latin typeface="Tahoma" panose="020B0604030504040204" pitchFamily="34" charset="0"/>
                <a:ea typeface="Tahoma" panose="020B0604030504040204" pitchFamily="34" charset="0"/>
                <a:cs typeface="Tahoma" panose="020B0604030504040204" pitchFamily="34" charset="0"/>
              </a:rPr>
              <a:t>meter rollout;</a:t>
            </a:r>
          </a:p>
          <a:p>
            <a:pPr marL="285750" lvl="1" defTabSz="1260000">
              <a:lnSpc>
                <a:spcPts val="2200"/>
              </a:lnSpc>
              <a:spcBef>
                <a:spcPts val="0"/>
              </a:spcBef>
              <a:buClr>
                <a:srgbClr val="FF0000"/>
              </a:buClr>
              <a:buSzPct val="100000"/>
              <a:buFont typeface="Wingdings" panose="05000000000000000000" pitchFamily="2" charset="2"/>
              <a:buChar char="§"/>
            </a:pPr>
            <a:endParaRPr lang="en-GB" sz="1800" spc="-80" dirty="0" smtClean="0">
              <a:latin typeface="Tahoma" panose="020B0604030504040204" pitchFamily="34" charset="0"/>
              <a:ea typeface="Tahoma" panose="020B0604030504040204" pitchFamily="34" charset="0"/>
              <a:cs typeface="Tahoma" panose="020B0604030504040204" pitchFamily="34" charset="0"/>
            </a:endParaRPr>
          </a:p>
          <a:p>
            <a:pPr marL="285750" lvl="1" defTabSz="1260000">
              <a:lnSpc>
                <a:spcPts val="2200"/>
              </a:lnSpc>
              <a:spcBef>
                <a:spcPts val="0"/>
              </a:spcBef>
              <a:buClr>
                <a:srgbClr val="FF0000"/>
              </a:buClr>
              <a:buSzPct val="100000"/>
              <a:buFont typeface="Wingdings" panose="05000000000000000000" pitchFamily="2" charset="2"/>
              <a:buChar char="§"/>
            </a:pPr>
            <a:r>
              <a:rPr lang="en-GB" sz="1800" spc="-80" dirty="0" smtClean="0">
                <a:latin typeface="Tahoma" panose="020B0604030504040204" pitchFamily="34" charset="0"/>
                <a:ea typeface="Tahoma" panose="020B0604030504040204" pitchFamily="34" charset="0"/>
                <a:cs typeface="Tahoma" panose="020B0604030504040204" pitchFamily="34" charset="0"/>
              </a:rPr>
              <a:t>Ensure </a:t>
            </a:r>
            <a:r>
              <a:rPr lang="en-GB" sz="1800" b="1" spc="-80" dirty="0">
                <a:latin typeface="Tahoma" panose="020B0604030504040204" pitchFamily="34" charset="0"/>
                <a:ea typeface="Tahoma" panose="020B0604030504040204" pitchFamily="34" charset="0"/>
                <a:cs typeface="Tahoma" panose="020B0604030504040204" pitchFamily="34" charset="0"/>
              </a:rPr>
              <a:t>proactive regulatory regime </a:t>
            </a:r>
            <a:r>
              <a:rPr lang="en-GB" sz="1800" spc="-80" dirty="0">
                <a:latin typeface="Tahoma" panose="020B0604030504040204" pitchFamily="34" charset="0"/>
                <a:ea typeface="Tahoma" panose="020B0604030504040204" pitchFamily="34" charset="0"/>
                <a:cs typeface="Tahoma" panose="020B0604030504040204" pitchFamily="34" charset="0"/>
              </a:rPr>
              <a:t>to encourage both evolution of products, and revolution (through market </a:t>
            </a:r>
            <a:r>
              <a:rPr lang="en-GB" sz="1800" spc="-80" dirty="0" smtClean="0">
                <a:latin typeface="Tahoma" panose="020B0604030504040204" pitchFamily="34" charset="0"/>
                <a:ea typeface="Tahoma" panose="020B0604030504040204" pitchFamily="34" charset="0"/>
                <a:cs typeface="Tahoma" panose="020B0604030504040204" pitchFamily="34" charset="0"/>
              </a:rPr>
              <a:t>disruptors, and use of ‘sandbox’);</a:t>
            </a:r>
            <a:endParaRPr lang="en-GB" sz="1800" spc="-80" dirty="0">
              <a:latin typeface="Tahoma" panose="020B0604030504040204" pitchFamily="34" charset="0"/>
              <a:ea typeface="Tahoma" panose="020B0604030504040204" pitchFamily="34" charset="0"/>
              <a:cs typeface="Tahoma" panose="020B0604030504040204" pitchFamily="34" charset="0"/>
            </a:endParaRPr>
          </a:p>
          <a:p>
            <a:pPr marL="0" lvl="1" indent="0" defTabSz="1260000">
              <a:lnSpc>
                <a:spcPts val="2200"/>
              </a:lnSpc>
              <a:spcBef>
                <a:spcPts val="0"/>
              </a:spcBef>
              <a:buClr>
                <a:srgbClr val="FF0000"/>
              </a:buClr>
              <a:buSzPct val="100000"/>
              <a:buNone/>
            </a:pPr>
            <a:endParaRPr lang="en-GB" sz="1800" b="1" spc="-80" dirty="0" smtClean="0">
              <a:latin typeface="Tahoma" panose="020B0604030504040204" pitchFamily="34" charset="0"/>
              <a:ea typeface="Tahoma" panose="020B0604030504040204" pitchFamily="34" charset="0"/>
              <a:cs typeface="Tahoma" panose="020B0604030504040204" pitchFamily="34" charset="0"/>
            </a:endParaRPr>
          </a:p>
          <a:p>
            <a:pPr marL="285750" lvl="1" defTabSz="1260000">
              <a:lnSpc>
                <a:spcPts val="2200"/>
              </a:lnSpc>
              <a:spcBef>
                <a:spcPts val="0"/>
              </a:spcBef>
              <a:buClr>
                <a:srgbClr val="FF0000"/>
              </a:buClr>
              <a:buSzPct val="100000"/>
              <a:buFont typeface="Wingdings" panose="05000000000000000000" pitchFamily="2" charset="2"/>
              <a:buChar char="§"/>
            </a:pPr>
            <a:r>
              <a:rPr lang="en-GB" sz="1800" b="1" spc="-80" dirty="0" smtClean="0">
                <a:latin typeface="Tahoma" panose="020B0604030504040204" pitchFamily="34" charset="0"/>
                <a:ea typeface="Tahoma" panose="020B0604030504040204" pitchFamily="34" charset="0"/>
                <a:cs typeface="Tahoma" panose="020B0604030504040204" pitchFamily="34" charset="0"/>
              </a:rPr>
              <a:t>Minimise </a:t>
            </a:r>
            <a:r>
              <a:rPr lang="en-GB" sz="1800" b="1" spc="-80" dirty="0">
                <a:latin typeface="Tahoma" panose="020B0604030504040204" pitchFamily="34" charset="0"/>
                <a:ea typeface="Tahoma" panose="020B0604030504040204" pitchFamily="34" charset="0"/>
                <a:cs typeface="Tahoma" panose="020B0604030504040204" pitchFamily="34" charset="0"/>
              </a:rPr>
              <a:t>regulatory uncertainty </a:t>
            </a:r>
            <a:r>
              <a:rPr lang="en-GB" sz="1800" spc="-80" dirty="0">
                <a:latin typeface="Tahoma" panose="020B0604030504040204" pitchFamily="34" charset="0"/>
                <a:ea typeface="Tahoma" panose="020B0604030504040204" pitchFamily="34" charset="0"/>
                <a:cs typeface="Tahoma" panose="020B0604030504040204" pitchFamily="34" charset="0"/>
              </a:rPr>
              <a:t>by communicating effectively to both suppliers and consumers on cap removal and updates; and</a:t>
            </a:r>
          </a:p>
          <a:p>
            <a:pPr marL="285750" lvl="1" defTabSz="1260000">
              <a:lnSpc>
                <a:spcPts val="2200"/>
              </a:lnSpc>
              <a:spcBef>
                <a:spcPts val="0"/>
              </a:spcBef>
              <a:buClr>
                <a:srgbClr val="FF0000"/>
              </a:buClr>
              <a:buSzPct val="100000"/>
              <a:buFont typeface="Wingdings" panose="05000000000000000000" pitchFamily="2" charset="2"/>
              <a:buChar char="§"/>
            </a:pPr>
            <a:endParaRPr lang="en-GB" sz="1800" spc="-80" dirty="0" smtClean="0">
              <a:latin typeface="Tahoma" panose="020B0604030504040204" pitchFamily="34" charset="0"/>
              <a:ea typeface="Tahoma" panose="020B0604030504040204" pitchFamily="34" charset="0"/>
              <a:cs typeface="Tahoma" panose="020B0604030504040204" pitchFamily="34" charset="0"/>
            </a:endParaRPr>
          </a:p>
          <a:p>
            <a:pPr marL="285750" lvl="1" defTabSz="1260000">
              <a:lnSpc>
                <a:spcPts val="2200"/>
              </a:lnSpc>
              <a:spcBef>
                <a:spcPts val="0"/>
              </a:spcBef>
              <a:buClr>
                <a:srgbClr val="FF0000"/>
              </a:buClr>
              <a:buSzPct val="100000"/>
              <a:buFont typeface="Wingdings" panose="05000000000000000000" pitchFamily="2" charset="2"/>
              <a:buChar char="§"/>
            </a:pPr>
            <a:r>
              <a:rPr lang="en-GB" sz="1800" spc="-80" dirty="0" smtClean="0">
                <a:latin typeface="Tahoma" panose="020B0604030504040204" pitchFamily="34" charset="0"/>
                <a:ea typeface="Tahoma" panose="020B0604030504040204" pitchFamily="34" charset="0"/>
                <a:cs typeface="Tahoma" panose="020B0604030504040204" pitchFamily="34" charset="0"/>
              </a:rPr>
              <a:t>Provide </a:t>
            </a:r>
            <a:r>
              <a:rPr lang="en-GB" sz="1800" spc="-80" dirty="0">
                <a:latin typeface="Tahoma" panose="020B0604030504040204" pitchFamily="34" charset="0"/>
                <a:ea typeface="Tahoma" panose="020B0604030504040204" pitchFamily="34" charset="0"/>
                <a:cs typeface="Tahoma" panose="020B0604030504040204" pitchFamily="34" charset="0"/>
              </a:rPr>
              <a:t>clarity on how </a:t>
            </a:r>
            <a:r>
              <a:rPr lang="en-GB" sz="1800" b="1" spc="-80" dirty="0">
                <a:latin typeface="Tahoma" panose="020B0604030504040204" pitchFamily="34" charset="0"/>
                <a:ea typeface="Tahoma" panose="020B0604030504040204" pitchFamily="34" charset="0"/>
                <a:cs typeface="Tahoma" panose="020B0604030504040204" pitchFamily="34" charset="0"/>
              </a:rPr>
              <a:t>forthcoming policy changes </a:t>
            </a:r>
            <a:r>
              <a:rPr lang="en-GB" sz="1800" spc="-80" dirty="0">
                <a:latin typeface="Tahoma" panose="020B0604030504040204" pitchFamily="34" charset="0"/>
                <a:ea typeface="Tahoma" panose="020B0604030504040204" pitchFamily="34" charset="0"/>
                <a:cs typeface="Tahoma" panose="020B0604030504040204" pitchFamily="34" charset="0"/>
              </a:rPr>
              <a:t>will interact with one another and the price cap</a:t>
            </a:r>
          </a:p>
        </p:txBody>
      </p:sp>
      <p:sp>
        <p:nvSpPr>
          <p:cNvPr id="5" name="Slide Number Placeholder 4"/>
          <p:cNvSpPr>
            <a:spLocks noGrp="1"/>
          </p:cNvSpPr>
          <p:nvPr>
            <p:ph type="sldNum" sz="quarter" idx="4"/>
          </p:nvPr>
        </p:nvSpPr>
        <p:spPr/>
        <p:txBody>
          <a:bodyPr/>
          <a:lstStyle/>
          <a:p>
            <a:fld id="{B87C432C-F938-4071-968E-951AD5E58DD6}" type="slidenum">
              <a:rPr lang="en-GB" smtClean="0"/>
              <a:pPr/>
              <a:t>18</a:t>
            </a:fld>
            <a:endParaRPr lang="en-GB"/>
          </a:p>
        </p:txBody>
      </p:sp>
    </p:spTree>
    <p:extLst>
      <p:ext uri="{BB962C8B-B14F-4D97-AF65-F5344CB8AC3E}">
        <p14:creationId xmlns:p14="http://schemas.microsoft.com/office/powerpoint/2010/main" val="1590843835"/>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Conclusions: implications for Which? </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marL="285750" indent="-285750" defTabSz="1260000">
              <a:buClr>
                <a:srgbClr val="FF0000"/>
              </a:buClr>
              <a:buSzPct val="100000"/>
              <a:buFont typeface="Wingdings" panose="05000000000000000000" pitchFamily="2" charset="2"/>
              <a:buChar char="§"/>
            </a:pPr>
            <a:r>
              <a:rPr lang="en-GB" sz="1800" dirty="0" smtClean="0"/>
              <a:t>Despite impending price cap, continue to </a:t>
            </a:r>
            <a:r>
              <a:rPr lang="en-GB" sz="1800" b="1" dirty="0" smtClean="0"/>
              <a:t>encourage consumers to engage </a:t>
            </a:r>
            <a:r>
              <a:rPr lang="en-GB" sz="1800" dirty="0" smtClean="0"/>
              <a:t>with market and support them in choosing best deal for their energy supply</a:t>
            </a:r>
          </a:p>
          <a:p>
            <a:pPr marL="285750" indent="-285750" defTabSz="1260000">
              <a:buClr>
                <a:srgbClr val="FF0000"/>
              </a:buClr>
              <a:buSzPct val="100000"/>
              <a:buFont typeface="Wingdings" panose="05000000000000000000" pitchFamily="2" charset="2"/>
              <a:buChar char="§"/>
            </a:pPr>
            <a:endParaRPr lang="en-GB" sz="1800" dirty="0"/>
          </a:p>
          <a:p>
            <a:pPr marL="285750" indent="-285750" defTabSz="1260000">
              <a:buClr>
                <a:srgbClr val="FF0000"/>
              </a:buClr>
              <a:buSzPct val="100000"/>
              <a:buFont typeface="Wingdings" panose="05000000000000000000" pitchFamily="2" charset="2"/>
              <a:buChar char="§"/>
            </a:pPr>
            <a:r>
              <a:rPr lang="en-GB" sz="1800" dirty="0" smtClean="0"/>
              <a:t>Work with others to ensure </a:t>
            </a:r>
            <a:r>
              <a:rPr lang="en-GB" sz="1800" b="1" dirty="0" smtClean="0"/>
              <a:t>implementation of measures to support innovation </a:t>
            </a:r>
            <a:r>
              <a:rPr lang="en-GB" sz="1800" dirty="0"/>
              <a:t>(e.g. </a:t>
            </a:r>
            <a:r>
              <a:rPr lang="en-GB" sz="1800" dirty="0" err="1"/>
              <a:t>midata</a:t>
            </a:r>
            <a:r>
              <a:rPr lang="en-GB" sz="1800" dirty="0"/>
              <a:t>, Smart Data Review) are </a:t>
            </a:r>
            <a:r>
              <a:rPr lang="en-GB" sz="1800" dirty="0" smtClean="0"/>
              <a:t>facilitated </a:t>
            </a:r>
            <a:r>
              <a:rPr lang="en-GB" sz="1800" dirty="0"/>
              <a:t>in </a:t>
            </a:r>
            <a:r>
              <a:rPr lang="en-GB" sz="1800" dirty="0" smtClean="0"/>
              <a:t>best </a:t>
            </a:r>
            <a:r>
              <a:rPr lang="en-GB" sz="1800" dirty="0"/>
              <a:t>way </a:t>
            </a:r>
            <a:r>
              <a:rPr lang="en-GB" sz="1800" dirty="0" smtClean="0"/>
              <a:t>possible</a:t>
            </a:r>
          </a:p>
          <a:p>
            <a:pPr marL="285750" indent="-285750" defTabSz="1260000">
              <a:buClr>
                <a:srgbClr val="FF0000"/>
              </a:buClr>
              <a:buSzPct val="100000"/>
              <a:buFont typeface="Wingdings" panose="05000000000000000000" pitchFamily="2" charset="2"/>
              <a:buChar char="§"/>
            </a:pPr>
            <a:endParaRPr lang="en-GB" sz="1800" dirty="0"/>
          </a:p>
          <a:p>
            <a:pPr marL="285750" indent="-285750" defTabSz="1260000">
              <a:buClr>
                <a:srgbClr val="FF0000"/>
              </a:buClr>
              <a:buSzPct val="100000"/>
              <a:buFont typeface="Wingdings" panose="05000000000000000000" pitchFamily="2" charset="2"/>
              <a:buChar char="§"/>
            </a:pPr>
            <a:r>
              <a:rPr lang="en-GB" sz="1800" dirty="0" smtClean="0"/>
              <a:t>Encourage </a:t>
            </a:r>
            <a:r>
              <a:rPr lang="en-GB" sz="1800" dirty="0" err="1"/>
              <a:t>Ofgem</a:t>
            </a:r>
            <a:r>
              <a:rPr lang="en-GB" sz="1800" dirty="0"/>
              <a:t> to </a:t>
            </a:r>
            <a:r>
              <a:rPr lang="en-GB" sz="1800" dirty="0" smtClean="0"/>
              <a:t>facilitate innovation </a:t>
            </a:r>
            <a:r>
              <a:rPr lang="en-GB" sz="1800" dirty="0"/>
              <a:t>in </a:t>
            </a:r>
            <a:r>
              <a:rPr lang="en-GB" sz="1800" b="1" dirty="0" smtClean="0"/>
              <a:t>best </a:t>
            </a:r>
            <a:r>
              <a:rPr lang="en-GB" sz="1800" b="1" dirty="0"/>
              <a:t>interests of consumers</a:t>
            </a:r>
            <a:r>
              <a:rPr lang="en-GB" sz="1800" dirty="0"/>
              <a:t>, balancing consumer protection with space to allow </a:t>
            </a:r>
            <a:r>
              <a:rPr lang="en-GB" sz="1800" dirty="0" smtClean="0"/>
              <a:t>testing </a:t>
            </a:r>
            <a:r>
              <a:rPr lang="en-GB" sz="1800" dirty="0"/>
              <a:t>of new business </a:t>
            </a:r>
            <a:r>
              <a:rPr lang="en-GB" sz="1800" dirty="0" smtClean="0"/>
              <a:t>models</a:t>
            </a:r>
          </a:p>
          <a:p>
            <a:pPr defTabSz="1260000">
              <a:buClr>
                <a:srgbClr val="FF0000"/>
              </a:buClr>
              <a:buSzPct val="100000"/>
            </a:pPr>
            <a:endParaRPr lang="en-GB" sz="1800" dirty="0"/>
          </a:p>
          <a:p>
            <a:pPr marL="285750" indent="-285750" defTabSz="1260000">
              <a:buClr>
                <a:srgbClr val="FF0000"/>
              </a:buClr>
              <a:buSzPct val="100000"/>
              <a:buFont typeface="Wingdings" panose="05000000000000000000" pitchFamily="2" charset="2"/>
              <a:buChar char="§"/>
            </a:pPr>
            <a:endParaRPr lang="en-GB" sz="1800"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19</a:t>
            </a:fld>
            <a:endParaRPr lang="en-GB"/>
          </a:p>
        </p:txBody>
      </p:sp>
    </p:spTree>
    <p:extLst>
      <p:ext uri="{BB962C8B-B14F-4D97-AF65-F5344CB8AC3E}">
        <p14:creationId xmlns:p14="http://schemas.microsoft.com/office/powerpoint/2010/main" val="100919471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1800" dirty="0"/>
              <a:t>Which? is the </a:t>
            </a:r>
            <a:r>
              <a:rPr lang="en-GB" sz="1800" b="1" dirty="0"/>
              <a:t>largest consumer organisation in the </a:t>
            </a:r>
            <a:r>
              <a:rPr lang="en-GB" sz="1800" b="1" dirty="0" smtClean="0"/>
              <a:t>UK</a:t>
            </a:r>
            <a:r>
              <a:rPr lang="en-GB" sz="1800" dirty="0" smtClean="0"/>
              <a:t> – more </a:t>
            </a:r>
            <a:r>
              <a:rPr lang="en-GB" sz="1800" dirty="0"/>
              <a:t>than 1.3 million members and </a:t>
            </a:r>
            <a:r>
              <a:rPr lang="en-GB" sz="1800" dirty="0" smtClean="0"/>
              <a:t>supporters</a:t>
            </a:r>
          </a:p>
          <a:p>
            <a:endParaRPr lang="en-GB" sz="1800" dirty="0" smtClean="0"/>
          </a:p>
          <a:p>
            <a:r>
              <a:rPr lang="en-GB" sz="1800" dirty="0" smtClean="0"/>
              <a:t>We are an </a:t>
            </a:r>
            <a:r>
              <a:rPr lang="en-GB" sz="1800" dirty="0"/>
              <a:t>independent, </a:t>
            </a:r>
            <a:r>
              <a:rPr lang="en-GB" sz="1800" dirty="0" smtClean="0"/>
              <a:t>apolitical</a:t>
            </a:r>
            <a:r>
              <a:rPr lang="en-GB" sz="1800" dirty="0"/>
              <a:t>, social enterprise </a:t>
            </a:r>
            <a:r>
              <a:rPr lang="en-GB" sz="1800" b="1" dirty="0"/>
              <a:t>working for all </a:t>
            </a:r>
            <a:r>
              <a:rPr lang="en-GB" sz="1800" b="1" dirty="0" smtClean="0"/>
              <a:t>consumers </a:t>
            </a:r>
            <a:r>
              <a:rPr lang="en-GB" sz="1800" dirty="0" smtClean="0"/>
              <a:t>and </a:t>
            </a:r>
            <a:r>
              <a:rPr lang="en-GB" sz="1800" dirty="0"/>
              <a:t>receive no government money, public donations, or other fundraising </a:t>
            </a:r>
            <a:r>
              <a:rPr lang="en-GB" sz="1800" dirty="0" smtClean="0"/>
              <a:t>income</a:t>
            </a:r>
          </a:p>
          <a:p>
            <a:endParaRPr lang="en-GB" sz="1800" dirty="0" smtClean="0"/>
          </a:p>
          <a:p>
            <a:r>
              <a:rPr lang="en-GB" sz="1800" dirty="0" smtClean="0"/>
              <a:t>Within this, the Which? Policy team </a:t>
            </a:r>
            <a:r>
              <a:rPr lang="en-GB" sz="1800" b="1" dirty="0" smtClean="0"/>
              <a:t>uncovers </a:t>
            </a:r>
            <a:r>
              <a:rPr lang="en-GB" sz="1800" b="1" dirty="0"/>
              <a:t>consumer detriment </a:t>
            </a:r>
            <a:r>
              <a:rPr lang="en-GB" sz="1800" dirty="0"/>
              <a:t>across the economy, using </a:t>
            </a:r>
            <a:r>
              <a:rPr lang="en-GB" sz="1800" dirty="0" smtClean="0"/>
              <a:t>six ‘strategic themes’ </a:t>
            </a:r>
            <a:r>
              <a:rPr lang="en-GB" sz="1800" dirty="0"/>
              <a:t>to guide our </a:t>
            </a:r>
            <a:r>
              <a:rPr lang="en-GB" sz="1800" dirty="0" smtClean="0"/>
              <a:t>priorities</a:t>
            </a:r>
          </a:p>
          <a:p>
            <a:endParaRPr lang="en-GB" sz="1800" dirty="0" smtClean="0"/>
          </a:p>
          <a:p>
            <a:r>
              <a:rPr lang="en-GB" sz="1800" dirty="0" smtClean="0"/>
              <a:t>We contribute </a:t>
            </a:r>
            <a:r>
              <a:rPr lang="en-GB" sz="1800" b="1" dirty="0"/>
              <a:t>thought leadership</a:t>
            </a:r>
            <a:r>
              <a:rPr lang="en-GB" sz="1800" dirty="0"/>
              <a:t> in emerging areas of consumer concern and </a:t>
            </a:r>
            <a:r>
              <a:rPr lang="en-GB" sz="1800" dirty="0" smtClean="0"/>
              <a:t>build a </a:t>
            </a:r>
            <a:r>
              <a:rPr lang="en-GB" sz="1800" b="1" dirty="0" smtClean="0"/>
              <a:t>robust </a:t>
            </a:r>
            <a:r>
              <a:rPr lang="en-GB" sz="1800" b="1" dirty="0"/>
              <a:t>evidence base</a:t>
            </a:r>
            <a:r>
              <a:rPr lang="en-GB" sz="1800" dirty="0"/>
              <a:t> </a:t>
            </a:r>
            <a:r>
              <a:rPr lang="en-GB" sz="1800" dirty="0" smtClean="0"/>
              <a:t>to </a:t>
            </a:r>
            <a:r>
              <a:rPr lang="en-GB" sz="1800" dirty="0"/>
              <a:t>inform our public </a:t>
            </a:r>
            <a:r>
              <a:rPr lang="en-GB" sz="1800" dirty="0" smtClean="0"/>
              <a:t>advocacy activity </a:t>
            </a:r>
            <a:r>
              <a:rPr lang="en-GB" sz="1800" dirty="0"/>
              <a:t>and </a:t>
            </a:r>
            <a:r>
              <a:rPr lang="en-GB" sz="1800" dirty="0" smtClean="0"/>
              <a:t>shape/deliver </a:t>
            </a:r>
            <a:r>
              <a:rPr lang="en-GB" sz="1800" dirty="0"/>
              <a:t>tangible improvements for </a:t>
            </a:r>
            <a:r>
              <a:rPr lang="en-GB" sz="1800" dirty="0" smtClean="0"/>
              <a:t>consumers</a:t>
            </a:r>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About Which?</a:t>
            </a:r>
            <a:endParaRPr lang="en-GB"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2</a:t>
            </a:fld>
            <a:endParaRPr lang="en-GB"/>
          </a:p>
        </p:txBody>
      </p:sp>
    </p:spTree>
    <p:extLst>
      <p:ext uri="{BB962C8B-B14F-4D97-AF65-F5344CB8AC3E}">
        <p14:creationId xmlns:p14="http://schemas.microsoft.com/office/powerpoint/2010/main" val="1802132111"/>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Questions?</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20</a:t>
            </a:fld>
            <a:endParaRPr lang="en-GB"/>
          </a:p>
        </p:txBody>
      </p:sp>
    </p:spTree>
    <p:extLst>
      <p:ext uri="{BB962C8B-B14F-4D97-AF65-F5344CB8AC3E}">
        <p14:creationId xmlns:p14="http://schemas.microsoft.com/office/powerpoint/2010/main" val="2825075764"/>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Annex</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21</a:t>
            </a:fld>
            <a:endParaRPr lang="en-GB"/>
          </a:p>
        </p:txBody>
      </p:sp>
    </p:spTree>
    <p:extLst>
      <p:ext uri="{BB962C8B-B14F-4D97-AF65-F5344CB8AC3E}">
        <p14:creationId xmlns:p14="http://schemas.microsoft.com/office/powerpoint/2010/main" val="276417830"/>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Annex: Default tariff cap – overview</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marL="285750" indent="-285750" defTabSz="1260000">
              <a:buClr>
                <a:srgbClr val="FF0000"/>
              </a:buClr>
              <a:buSzPct val="100000"/>
              <a:buFont typeface="Wingdings" panose="05000000000000000000" pitchFamily="2" charset="2"/>
              <a:buChar char="§"/>
            </a:pPr>
            <a:r>
              <a:rPr lang="en-GB" dirty="0"/>
              <a:t>The default tariff cap will cover all households in England, Wales </a:t>
            </a:r>
            <a:r>
              <a:rPr lang="en-GB" dirty="0" smtClean="0"/>
              <a:t>and Scotland </a:t>
            </a:r>
            <a:r>
              <a:rPr lang="en-GB" dirty="0"/>
              <a:t>who are currently on an SVT or other default energy tariff</a:t>
            </a:r>
          </a:p>
          <a:p>
            <a:pPr marL="285750" indent="-285750" defTabSz="1260000">
              <a:buClr>
                <a:srgbClr val="FF0000"/>
              </a:buClr>
              <a:buSzPct val="100000"/>
              <a:buFont typeface="Wingdings" panose="05000000000000000000" pitchFamily="2" charset="2"/>
              <a:buChar char="§"/>
            </a:pPr>
            <a:r>
              <a:rPr lang="en-GB" dirty="0" smtClean="0"/>
              <a:t>As </a:t>
            </a:r>
            <a:r>
              <a:rPr lang="en-GB" dirty="0"/>
              <a:t>with the PPM cap, the choice of 2020 as its initial expiration date </a:t>
            </a:r>
            <a:r>
              <a:rPr lang="en-GB" dirty="0" smtClean="0"/>
              <a:t>is linked </a:t>
            </a:r>
            <a:r>
              <a:rPr lang="en-GB" dirty="0"/>
              <a:t>to the timescale for the roll-out of smart meters</a:t>
            </a:r>
          </a:p>
          <a:p>
            <a:pPr marL="285750" indent="-285750" defTabSz="1260000">
              <a:buClr>
                <a:srgbClr val="FF0000"/>
              </a:buClr>
              <a:buSzPct val="100000"/>
              <a:buFont typeface="Wingdings" panose="05000000000000000000" pitchFamily="2" charset="2"/>
              <a:buChar char="§"/>
            </a:pPr>
            <a:r>
              <a:rPr lang="en-GB" dirty="0" smtClean="0"/>
              <a:t>The </a:t>
            </a:r>
            <a:r>
              <a:rPr lang="en-GB" dirty="0"/>
              <a:t>cap will be reviewed every six months with a view to resetting it </a:t>
            </a:r>
            <a:r>
              <a:rPr lang="en-GB" dirty="0" smtClean="0"/>
              <a:t>if judged </a:t>
            </a:r>
            <a:r>
              <a:rPr lang="en-GB" dirty="0"/>
              <a:t>necessary</a:t>
            </a:r>
          </a:p>
          <a:p>
            <a:pPr marL="285750" indent="-285750" defTabSz="1260000">
              <a:buClr>
                <a:srgbClr val="FF0000"/>
              </a:buClr>
              <a:buSzPct val="100000"/>
              <a:buFont typeface="Wingdings" panose="05000000000000000000" pitchFamily="2" charset="2"/>
              <a:buChar char="§"/>
            </a:pPr>
            <a:r>
              <a:rPr lang="en-GB" dirty="0" smtClean="0"/>
              <a:t>In </a:t>
            </a:r>
            <a:r>
              <a:rPr lang="en-GB" dirty="0"/>
              <a:t>setting the cap, </a:t>
            </a:r>
            <a:r>
              <a:rPr lang="en-GB" dirty="0" err="1"/>
              <a:t>Ofgem</a:t>
            </a:r>
            <a:r>
              <a:rPr lang="en-GB" dirty="0"/>
              <a:t> must consider the need to set it at a level </a:t>
            </a:r>
            <a:r>
              <a:rPr lang="en-GB" dirty="0" smtClean="0"/>
              <a:t>that enables </a:t>
            </a:r>
            <a:r>
              <a:rPr lang="en-GB" dirty="0"/>
              <a:t>suppliers to “compete effectively for supply contracts”, as well </a:t>
            </a:r>
            <a:r>
              <a:rPr lang="en-GB" dirty="0" smtClean="0"/>
              <a:t>as “</a:t>
            </a:r>
            <a:r>
              <a:rPr lang="en-GB" dirty="0"/>
              <a:t>the need to maintain incentives for customers to switch and the need </a:t>
            </a:r>
            <a:r>
              <a:rPr lang="en-GB" dirty="0" smtClean="0"/>
              <a:t>to ensure </a:t>
            </a:r>
            <a:r>
              <a:rPr lang="en-GB" dirty="0"/>
              <a:t>that efficient suppliers are able to finance their supply activities”.</a:t>
            </a:r>
          </a:p>
          <a:p>
            <a:pPr marL="285750" indent="-285750" defTabSz="1260000">
              <a:buClr>
                <a:srgbClr val="FF0000"/>
              </a:buClr>
              <a:buSzPct val="100000"/>
              <a:buFont typeface="Wingdings" panose="05000000000000000000" pitchFamily="2" charset="2"/>
              <a:buChar char="§"/>
            </a:pPr>
            <a:r>
              <a:rPr lang="en-GB" dirty="0" smtClean="0"/>
              <a:t>Although </a:t>
            </a:r>
            <a:r>
              <a:rPr lang="en-GB" dirty="0"/>
              <a:t>it will be in place until 2020, after this date </a:t>
            </a:r>
            <a:r>
              <a:rPr lang="en-GB" dirty="0" err="1"/>
              <a:t>Ofgem</a:t>
            </a:r>
            <a:r>
              <a:rPr lang="en-GB" dirty="0"/>
              <a:t> </a:t>
            </a:r>
            <a:r>
              <a:rPr lang="en-GB" dirty="0" smtClean="0"/>
              <a:t>will recommend </a:t>
            </a:r>
            <a:r>
              <a:rPr lang="en-GB" dirty="0"/>
              <a:t>whether it should be extended annually up to 2023</a:t>
            </a:r>
          </a:p>
        </p:txBody>
      </p:sp>
      <p:sp>
        <p:nvSpPr>
          <p:cNvPr id="5" name="Slide Number Placeholder 4"/>
          <p:cNvSpPr>
            <a:spLocks noGrp="1"/>
          </p:cNvSpPr>
          <p:nvPr>
            <p:ph type="sldNum" sz="quarter" idx="4"/>
          </p:nvPr>
        </p:nvSpPr>
        <p:spPr/>
        <p:txBody>
          <a:bodyPr/>
          <a:lstStyle/>
          <a:p>
            <a:fld id="{B87C432C-F938-4071-968E-951AD5E58DD6}" type="slidenum">
              <a:rPr lang="en-GB" smtClean="0"/>
              <a:pPr/>
              <a:t>22</a:t>
            </a:fld>
            <a:endParaRPr lang="en-GB"/>
          </a:p>
        </p:txBody>
      </p:sp>
    </p:spTree>
    <p:extLst>
      <p:ext uri="{BB962C8B-B14F-4D97-AF65-F5344CB8AC3E}">
        <p14:creationId xmlns:p14="http://schemas.microsoft.com/office/powerpoint/2010/main" val="1001370991"/>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Which? response to price cap consultation</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defTabSz="1260000">
              <a:buClr>
                <a:srgbClr val="FF0000"/>
              </a:buClr>
              <a:buSzPct val="100000"/>
            </a:pPr>
            <a:r>
              <a:rPr lang="en-GB" dirty="0" err="1">
                <a:hlinkClick r:id="rId2"/>
              </a:rPr>
              <a:t>Which?’s</a:t>
            </a:r>
            <a:r>
              <a:rPr lang="en-GB" dirty="0">
                <a:hlinkClick r:id="rId2"/>
              </a:rPr>
              <a:t> response to </a:t>
            </a:r>
            <a:r>
              <a:rPr lang="en-GB" dirty="0" err="1" smtClean="0">
                <a:hlinkClick r:id="rId2"/>
              </a:rPr>
              <a:t>Ofgem</a:t>
            </a:r>
            <a:r>
              <a:rPr lang="en-GB" dirty="0" smtClean="0">
                <a:hlinkClick r:id="rId2"/>
              </a:rPr>
              <a:t> consultation on the price cap</a:t>
            </a:r>
            <a:r>
              <a:rPr lang="en-GB" dirty="0" smtClean="0"/>
              <a:t> outlines three key issues:</a:t>
            </a:r>
            <a:endParaRPr lang="en-GB" dirty="0"/>
          </a:p>
          <a:p>
            <a:pPr marL="342900" indent="-342900" defTabSz="1260000">
              <a:buClr>
                <a:srgbClr val="FF0000"/>
              </a:buClr>
              <a:buSzPct val="100000"/>
              <a:buFont typeface="+mj-lt"/>
              <a:buAutoNum type="arabicPeriod"/>
            </a:pPr>
            <a:r>
              <a:rPr lang="en-GB" b="1" dirty="0" smtClean="0"/>
              <a:t>We </a:t>
            </a:r>
            <a:r>
              <a:rPr lang="en-GB" b="1" dirty="0"/>
              <a:t>are concerned at </a:t>
            </a:r>
            <a:r>
              <a:rPr lang="en-GB" b="1" dirty="0" smtClean="0"/>
              <a:t>lack </a:t>
            </a:r>
            <a:r>
              <a:rPr lang="en-GB" b="1" dirty="0"/>
              <a:t>of evidence </a:t>
            </a:r>
            <a:r>
              <a:rPr lang="en-GB" b="1" dirty="0" err="1"/>
              <a:t>Ofgem</a:t>
            </a:r>
            <a:r>
              <a:rPr lang="en-GB" b="1" dirty="0"/>
              <a:t> has provided regarding </a:t>
            </a:r>
            <a:r>
              <a:rPr lang="en-GB" b="1" dirty="0" smtClean="0"/>
              <a:t>what consumers </a:t>
            </a:r>
            <a:r>
              <a:rPr lang="en-GB" b="1" dirty="0"/>
              <a:t>think about </a:t>
            </a:r>
            <a:r>
              <a:rPr lang="en-GB" b="1" dirty="0" smtClean="0"/>
              <a:t>price </a:t>
            </a:r>
            <a:r>
              <a:rPr lang="en-GB" b="1" dirty="0"/>
              <a:t>cap and how it will affect them</a:t>
            </a:r>
            <a:r>
              <a:rPr lang="en-GB" dirty="0"/>
              <a:t>. </a:t>
            </a:r>
            <a:r>
              <a:rPr lang="en-GB" dirty="0" err="1" smtClean="0"/>
              <a:t>Ofgem</a:t>
            </a:r>
            <a:r>
              <a:rPr lang="en-GB" dirty="0" smtClean="0"/>
              <a:t> must monitor </a:t>
            </a:r>
            <a:r>
              <a:rPr lang="en-GB" dirty="0"/>
              <a:t>consumer behaviour in response to </a:t>
            </a:r>
            <a:r>
              <a:rPr lang="en-GB" dirty="0" smtClean="0"/>
              <a:t>price </a:t>
            </a:r>
            <a:r>
              <a:rPr lang="en-GB" dirty="0"/>
              <a:t>cap to </a:t>
            </a:r>
            <a:r>
              <a:rPr lang="en-GB" dirty="0" smtClean="0"/>
              <a:t>fully understand implications </a:t>
            </a:r>
            <a:r>
              <a:rPr lang="en-GB" dirty="0"/>
              <a:t>and to determine </a:t>
            </a:r>
            <a:r>
              <a:rPr lang="en-GB" dirty="0" smtClean="0"/>
              <a:t>impact </a:t>
            </a:r>
            <a:r>
              <a:rPr lang="en-GB" dirty="0"/>
              <a:t>of </a:t>
            </a:r>
            <a:r>
              <a:rPr lang="en-GB" dirty="0" smtClean="0"/>
              <a:t>cap on </a:t>
            </a:r>
            <a:r>
              <a:rPr lang="en-GB" dirty="0"/>
              <a:t>consumer detriment.</a:t>
            </a:r>
          </a:p>
          <a:p>
            <a:pPr marL="342900" indent="-342900" defTabSz="1260000">
              <a:buClr>
                <a:srgbClr val="FF0000"/>
              </a:buClr>
              <a:buSzPct val="100000"/>
              <a:buFont typeface="+mj-lt"/>
              <a:buAutoNum type="arabicPeriod"/>
            </a:pPr>
            <a:r>
              <a:rPr lang="en-GB" b="1" dirty="0" smtClean="0"/>
              <a:t>We </a:t>
            </a:r>
            <a:r>
              <a:rPr lang="en-GB" b="1" dirty="0"/>
              <a:t>are </a:t>
            </a:r>
            <a:r>
              <a:rPr lang="en-GB" b="1" dirty="0" smtClean="0"/>
              <a:t>concerned that consultation </a:t>
            </a:r>
            <a:r>
              <a:rPr lang="en-GB" b="1" dirty="0"/>
              <a:t>does not cover how </a:t>
            </a:r>
            <a:r>
              <a:rPr lang="en-GB" b="1" dirty="0" smtClean="0"/>
              <a:t>cap </a:t>
            </a:r>
            <a:r>
              <a:rPr lang="en-GB" b="1" dirty="0"/>
              <a:t>will </a:t>
            </a:r>
            <a:r>
              <a:rPr lang="en-GB" b="1" dirty="0" smtClean="0"/>
              <a:t>be communicated </a:t>
            </a:r>
            <a:r>
              <a:rPr lang="en-GB" b="1" dirty="0"/>
              <a:t>to consumers</a:t>
            </a:r>
            <a:r>
              <a:rPr lang="en-GB" dirty="0"/>
              <a:t>. Given the potential for </a:t>
            </a:r>
            <a:r>
              <a:rPr lang="en-GB" dirty="0" smtClean="0"/>
              <a:t>price </a:t>
            </a:r>
            <a:r>
              <a:rPr lang="en-GB" dirty="0"/>
              <a:t>cap to </a:t>
            </a:r>
            <a:r>
              <a:rPr lang="en-GB" dirty="0" smtClean="0"/>
              <a:t>have adverse </a:t>
            </a:r>
            <a:r>
              <a:rPr lang="en-GB" dirty="0"/>
              <a:t>effect on consumer </a:t>
            </a:r>
            <a:r>
              <a:rPr lang="en-GB" dirty="0" smtClean="0"/>
              <a:t>engagement, how </a:t>
            </a:r>
            <a:r>
              <a:rPr lang="en-GB" dirty="0"/>
              <a:t>it is </a:t>
            </a:r>
            <a:r>
              <a:rPr lang="en-GB" dirty="0" smtClean="0"/>
              <a:t>communicated will be </a:t>
            </a:r>
            <a:r>
              <a:rPr lang="en-GB" dirty="0"/>
              <a:t>critical to how consumers respond </a:t>
            </a:r>
            <a:r>
              <a:rPr lang="en-GB" dirty="0" smtClean="0"/>
              <a:t>and </a:t>
            </a:r>
            <a:r>
              <a:rPr lang="en-GB" dirty="0"/>
              <a:t>therefore </a:t>
            </a:r>
            <a:r>
              <a:rPr lang="en-GB" dirty="0" smtClean="0"/>
              <a:t>overall </a:t>
            </a:r>
            <a:r>
              <a:rPr lang="en-GB" dirty="0"/>
              <a:t>effect.</a:t>
            </a:r>
          </a:p>
          <a:p>
            <a:pPr marL="342900" indent="-342900" defTabSz="1260000">
              <a:buClr>
                <a:srgbClr val="FF0000"/>
              </a:buClr>
              <a:buSzPct val="100000"/>
              <a:buFont typeface="+mj-lt"/>
              <a:buAutoNum type="arabicPeriod"/>
            </a:pPr>
            <a:r>
              <a:rPr lang="en-GB" b="1" dirty="0" smtClean="0"/>
              <a:t>The energy </a:t>
            </a:r>
            <a:r>
              <a:rPr lang="en-GB" b="1" dirty="0"/>
              <a:t>market is evolving in ways that could not have been thought about </a:t>
            </a:r>
            <a:r>
              <a:rPr lang="en-GB" b="1" dirty="0" smtClean="0"/>
              <a:t>even ten </a:t>
            </a:r>
            <a:r>
              <a:rPr lang="en-GB" b="1" dirty="0"/>
              <a:t>years ago</a:t>
            </a:r>
            <a:r>
              <a:rPr lang="en-GB" dirty="0"/>
              <a:t>. </a:t>
            </a:r>
            <a:r>
              <a:rPr lang="en-GB" dirty="0" err="1"/>
              <a:t>Ofgem</a:t>
            </a:r>
            <a:r>
              <a:rPr lang="en-GB" dirty="0"/>
              <a:t> should retain its focus on encouraging new </a:t>
            </a:r>
            <a:r>
              <a:rPr lang="en-GB" dirty="0" smtClean="0"/>
              <a:t>business models. </a:t>
            </a:r>
            <a:r>
              <a:rPr lang="en-GB" dirty="0"/>
              <a:t>Regulation must not only keep pace</a:t>
            </a:r>
            <a:r>
              <a:rPr lang="en-GB" dirty="0" smtClean="0"/>
              <a:t>, but </a:t>
            </a:r>
            <a:r>
              <a:rPr lang="en-GB" dirty="0"/>
              <a:t>also encourage new innovations and technological change.</a:t>
            </a:r>
          </a:p>
        </p:txBody>
      </p:sp>
      <p:sp>
        <p:nvSpPr>
          <p:cNvPr id="5" name="Slide Number Placeholder 4"/>
          <p:cNvSpPr>
            <a:spLocks noGrp="1"/>
          </p:cNvSpPr>
          <p:nvPr>
            <p:ph type="sldNum" sz="quarter" idx="4"/>
          </p:nvPr>
        </p:nvSpPr>
        <p:spPr/>
        <p:txBody>
          <a:bodyPr/>
          <a:lstStyle/>
          <a:p>
            <a:fld id="{B87C432C-F938-4071-968E-951AD5E58DD6}" type="slidenum">
              <a:rPr lang="en-GB" smtClean="0"/>
              <a:pPr/>
              <a:t>23</a:t>
            </a:fld>
            <a:endParaRPr lang="en-GB"/>
          </a:p>
        </p:txBody>
      </p:sp>
    </p:spTree>
    <p:extLst>
      <p:ext uri="{BB962C8B-B14F-4D97-AF65-F5344CB8AC3E}">
        <p14:creationId xmlns:p14="http://schemas.microsoft.com/office/powerpoint/2010/main" val="67399708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465" y="1752127"/>
            <a:ext cx="16097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2"/>
          </p:nvPr>
        </p:nvSpPr>
        <p:spPr>
          <a:xfrm>
            <a:off x="539552" y="1131590"/>
            <a:ext cx="5112568" cy="3330370"/>
          </a:xfrm>
        </p:spPr>
        <p:txBody>
          <a:bodyPr/>
          <a:lstStyle/>
          <a:p>
            <a:r>
              <a:rPr lang="en-GB" sz="1800" dirty="0" smtClean="0"/>
              <a:t>Which? has long been active in energy policy:</a:t>
            </a:r>
          </a:p>
          <a:p>
            <a:pPr lvl="1"/>
            <a:r>
              <a:rPr lang="en-GB" b="1" dirty="0" smtClean="0"/>
              <a:t>Campaigns:</a:t>
            </a:r>
            <a:r>
              <a:rPr lang="en-GB" dirty="0" smtClean="0"/>
              <a:t> Fair Energy Prices, Broken Energy Market, Cut Energy Prices</a:t>
            </a:r>
          </a:p>
          <a:p>
            <a:pPr lvl="1"/>
            <a:r>
              <a:rPr lang="en-GB" b="1" dirty="0" smtClean="0"/>
              <a:t>Surveys</a:t>
            </a:r>
            <a:r>
              <a:rPr lang="en-GB" dirty="0" smtClean="0"/>
              <a:t>: Energy supplier satisfaction</a:t>
            </a:r>
          </a:p>
          <a:p>
            <a:pPr lvl="1"/>
            <a:r>
              <a:rPr lang="en-GB" b="1" dirty="0"/>
              <a:t>Reviews</a:t>
            </a:r>
            <a:r>
              <a:rPr lang="en-GB" dirty="0"/>
              <a:t>: Which? Recommended </a:t>
            </a:r>
            <a:r>
              <a:rPr lang="en-GB" dirty="0" smtClean="0"/>
              <a:t>Provider</a:t>
            </a:r>
            <a:endParaRPr lang="en-GB" dirty="0"/>
          </a:p>
          <a:p>
            <a:pPr lvl="1"/>
            <a:r>
              <a:rPr lang="en-GB" b="1" dirty="0" smtClean="0"/>
              <a:t>Consumer tools</a:t>
            </a:r>
            <a:r>
              <a:rPr lang="en-GB" dirty="0" smtClean="0"/>
              <a:t>: Which? Switch</a:t>
            </a:r>
          </a:p>
          <a:p>
            <a:pPr lvl="1"/>
            <a:r>
              <a:rPr lang="en-GB" b="1" dirty="0" smtClean="0"/>
              <a:t>Advocacy</a:t>
            </a:r>
            <a:r>
              <a:rPr lang="en-GB" dirty="0" smtClean="0"/>
              <a:t>: Parliament, </a:t>
            </a:r>
            <a:r>
              <a:rPr lang="en-GB" dirty="0" err="1" smtClean="0"/>
              <a:t>Govnt</a:t>
            </a:r>
            <a:r>
              <a:rPr lang="en-GB" dirty="0" smtClean="0"/>
              <a:t>, regulators and industry; consultation responses; Policy reports</a:t>
            </a:r>
          </a:p>
          <a:p>
            <a:pPr lvl="1"/>
            <a:r>
              <a:rPr lang="en-GB" b="1" dirty="0" smtClean="0"/>
              <a:t>Research</a:t>
            </a:r>
            <a:r>
              <a:rPr lang="en-GB" dirty="0" smtClean="0"/>
              <a:t>: Single Unit Pricing (with EDF)</a:t>
            </a:r>
          </a:p>
          <a:p>
            <a:pPr lvl="1"/>
            <a:r>
              <a:rPr lang="en-GB" b="1" dirty="0" smtClean="0"/>
              <a:t>Analysis</a:t>
            </a:r>
            <a:r>
              <a:rPr lang="en-GB" dirty="0" smtClean="0"/>
              <a:t>: Market monitoring, Consumer Insight Tracker (worry, trust)</a:t>
            </a:r>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Which? and energy</a:t>
            </a:r>
            <a:endParaRPr lang="en-GB"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3</a:t>
            </a:fld>
            <a:endParaRPr lang="en-GB"/>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122" r="23656"/>
          <a:stretch/>
        </p:blipFill>
        <p:spPr bwMode="auto">
          <a:xfrm>
            <a:off x="5940157" y="1791961"/>
            <a:ext cx="962999" cy="83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510" y="3761204"/>
            <a:ext cx="2982550" cy="102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result for ofgem"/>
          <p:cNvPicPr>
            <a:picLocks noChangeAspect="1" noChangeArrowheads="1"/>
          </p:cNvPicPr>
          <p:nvPr/>
        </p:nvPicPr>
        <p:blipFill rotWithShape="1">
          <a:blip r:embed="rId6">
            <a:extLst>
              <a:ext uri="{28A0092B-C50C-407E-A947-70E740481C1C}">
                <a14:useLocalDpi xmlns:a14="http://schemas.microsoft.com/office/drawing/2010/main" val="0"/>
              </a:ext>
            </a:extLst>
          </a:blip>
          <a:srcRect l="38280" t="40228" r="37587" b="41173"/>
          <a:stretch/>
        </p:blipFill>
        <p:spPr bwMode="auto">
          <a:xfrm>
            <a:off x="7808328" y="2210928"/>
            <a:ext cx="1154765" cy="465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6461" y="2715766"/>
            <a:ext cx="1358501"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Image result for big 6 energy suppli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0297" y="2585070"/>
            <a:ext cx="183158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306" y="989977"/>
            <a:ext cx="896817" cy="7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987574"/>
            <a:ext cx="892546" cy="7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2360" y="987575"/>
            <a:ext cx="936104" cy="71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62900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1800" dirty="0"/>
              <a:t>Which? is concerned that </a:t>
            </a:r>
            <a:r>
              <a:rPr lang="en-GB" sz="1800" dirty="0" smtClean="0"/>
              <a:t>energy </a:t>
            </a:r>
            <a:r>
              <a:rPr lang="en-GB" sz="1800" dirty="0"/>
              <a:t>market is </a:t>
            </a:r>
            <a:r>
              <a:rPr lang="en-GB" sz="1800" b="1" dirty="0"/>
              <a:t>not delivering good outcomes for </a:t>
            </a:r>
            <a:r>
              <a:rPr lang="en-GB" sz="1800" b="1" dirty="0" smtClean="0"/>
              <a:t>majority </a:t>
            </a:r>
            <a:r>
              <a:rPr lang="en-GB" sz="1800" b="1" dirty="0"/>
              <a:t>of </a:t>
            </a:r>
            <a:r>
              <a:rPr lang="en-GB" sz="1800" b="1" dirty="0" smtClean="0"/>
              <a:t>consumers</a:t>
            </a:r>
          </a:p>
          <a:p>
            <a:endParaRPr lang="en-GB" sz="1800" dirty="0" smtClean="0"/>
          </a:p>
          <a:p>
            <a:r>
              <a:rPr lang="en-GB" sz="1800" dirty="0" smtClean="0"/>
              <a:t>Agree </a:t>
            </a:r>
            <a:r>
              <a:rPr lang="en-GB" sz="1800" dirty="0"/>
              <a:t>with </a:t>
            </a:r>
            <a:r>
              <a:rPr lang="en-GB" sz="1800" dirty="0" smtClean="0"/>
              <a:t>CMA that </a:t>
            </a:r>
            <a:r>
              <a:rPr lang="en-GB" sz="1800" b="1" dirty="0" smtClean="0"/>
              <a:t>weak </a:t>
            </a:r>
            <a:r>
              <a:rPr lang="en-GB" sz="1800" b="1" dirty="0"/>
              <a:t>competition </a:t>
            </a:r>
            <a:r>
              <a:rPr lang="en-GB" sz="1800" dirty="0"/>
              <a:t>and </a:t>
            </a:r>
            <a:r>
              <a:rPr lang="en-GB" sz="1800" b="1" dirty="0" smtClean="0"/>
              <a:t>low consumer </a:t>
            </a:r>
            <a:r>
              <a:rPr lang="en-GB" sz="1800" b="1" dirty="0"/>
              <a:t>engagement </a:t>
            </a:r>
            <a:r>
              <a:rPr lang="en-GB" sz="1800" dirty="0"/>
              <a:t>mean that consumers who fail to engage </a:t>
            </a:r>
            <a:r>
              <a:rPr lang="en-GB" sz="1800" dirty="0" smtClean="0"/>
              <a:t>in the </a:t>
            </a:r>
            <a:r>
              <a:rPr lang="en-GB" sz="1800" dirty="0"/>
              <a:t>market face </a:t>
            </a:r>
            <a:r>
              <a:rPr lang="en-GB" sz="1800" b="1" dirty="0"/>
              <a:t>excessively high prices</a:t>
            </a:r>
            <a:endParaRPr lang="en-GB" sz="1800" b="1" dirty="0" smtClean="0"/>
          </a:p>
          <a:p>
            <a:endParaRPr lang="en-GB" sz="1800" dirty="0" smtClean="0"/>
          </a:p>
          <a:p>
            <a:r>
              <a:rPr lang="en-GB" sz="1800" dirty="0"/>
              <a:t>C</a:t>
            </a:r>
            <a:r>
              <a:rPr lang="en-GB" sz="1800" dirty="0" smtClean="0"/>
              <a:t>oncerned about potential </a:t>
            </a:r>
            <a:r>
              <a:rPr lang="en-GB" sz="1800" b="1" dirty="0" smtClean="0"/>
              <a:t>unintended consequences</a:t>
            </a:r>
            <a:r>
              <a:rPr lang="en-GB" sz="1800" dirty="0" smtClean="0"/>
              <a:t> of price cap – as a result, Which? set out five key “tests” for price cap, including on innovation</a:t>
            </a:r>
          </a:p>
          <a:p>
            <a:pPr marL="285750" lvl="1" defTabSz="1260000">
              <a:lnSpc>
                <a:spcPts val="2200"/>
              </a:lnSpc>
              <a:spcBef>
                <a:spcPts val="0"/>
              </a:spcBef>
              <a:buSzPct val="100000"/>
            </a:pPr>
            <a:endParaRPr lang="en-GB" sz="1800" dirty="0" smtClean="0"/>
          </a:p>
          <a:p>
            <a:pPr marL="285750" lvl="1" defTabSz="1260000">
              <a:lnSpc>
                <a:spcPts val="2200"/>
              </a:lnSpc>
              <a:spcBef>
                <a:spcPts val="0"/>
              </a:spcBef>
              <a:buSzPct val="100000"/>
            </a:pPr>
            <a:r>
              <a:rPr lang="en-GB" sz="1800" dirty="0" smtClean="0"/>
              <a:t>The Domestic Gas &amp; Electricity (Tariff Cap) Bill contains </a:t>
            </a:r>
            <a:r>
              <a:rPr lang="en-GB" sz="1800" b="1" dirty="0"/>
              <a:t>no specific incentive </a:t>
            </a:r>
            <a:r>
              <a:rPr lang="en-GB" sz="1800" dirty="0"/>
              <a:t>for </a:t>
            </a:r>
            <a:r>
              <a:rPr lang="en-GB" sz="1800" dirty="0" smtClean="0"/>
              <a:t>innovation…which is assumed </a:t>
            </a:r>
            <a:r>
              <a:rPr lang="en-GB" sz="1800" dirty="0"/>
              <a:t>to occur </a:t>
            </a:r>
            <a:r>
              <a:rPr lang="en-GB" sz="1800" dirty="0" smtClean="0"/>
              <a:t>through competition</a:t>
            </a:r>
            <a:endParaRPr lang="en-GB" sz="1800"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Which? – importance of innovation in energy</a:t>
            </a:r>
            <a:endParaRPr lang="en-GB"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4</a:t>
            </a:fld>
            <a:endParaRPr lang="en-GB"/>
          </a:p>
        </p:txBody>
      </p:sp>
    </p:spTree>
    <p:extLst>
      <p:ext uri="{BB962C8B-B14F-4D97-AF65-F5344CB8AC3E}">
        <p14:creationId xmlns:p14="http://schemas.microsoft.com/office/powerpoint/2010/main" val="105656077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85750" lvl="1" defTabSz="1260000">
              <a:lnSpc>
                <a:spcPts val="2200"/>
              </a:lnSpc>
              <a:spcBef>
                <a:spcPts val="0"/>
              </a:spcBef>
              <a:buSzPct val="100000"/>
            </a:pPr>
            <a:r>
              <a:rPr lang="en-GB" sz="1800" spc="-80" dirty="0"/>
              <a:t>Which? commissioned </a:t>
            </a:r>
            <a:r>
              <a:rPr lang="en-GB" sz="1800" spc="-80" dirty="0" smtClean="0"/>
              <a:t>report </a:t>
            </a:r>
            <a:r>
              <a:rPr lang="en-GB" sz="1800" spc="-80" dirty="0"/>
              <a:t>from </a:t>
            </a:r>
            <a:r>
              <a:rPr lang="en-GB" sz="1800" b="1" spc="-80" dirty="0" smtClean="0"/>
              <a:t>Cornwall Insight </a:t>
            </a:r>
            <a:r>
              <a:rPr lang="en-GB" sz="1800" spc="-80" dirty="0"/>
              <a:t>to provide additional evidence for </a:t>
            </a:r>
            <a:r>
              <a:rPr lang="en-GB" sz="1800" spc="-80" dirty="0" smtClean="0"/>
              <a:t>response </a:t>
            </a:r>
            <a:r>
              <a:rPr lang="en-GB" sz="1800" spc="-80" dirty="0"/>
              <a:t>to </a:t>
            </a:r>
            <a:r>
              <a:rPr lang="en-GB" sz="1800" spc="-80" dirty="0" err="1"/>
              <a:t>Ofgem’s</a:t>
            </a:r>
            <a:r>
              <a:rPr lang="en-GB" sz="1800" spc="-80" dirty="0"/>
              <a:t> </a:t>
            </a:r>
            <a:r>
              <a:rPr lang="en-GB" sz="1800" spc="-80" dirty="0" smtClean="0"/>
              <a:t>June 2018 </a:t>
            </a:r>
            <a:r>
              <a:rPr lang="en-GB" sz="1800" spc="-80" dirty="0"/>
              <a:t>consultation on the </a:t>
            </a:r>
            <a:r>
              <a:rPr lang="en-GB" sz="1800" spc="-80" dirty="0" smtClean="0"/>
              <a:t>price cap</a:t>
            </a:r>
          </a:p>
          <a:p>
            <a:pPr marL="285750" lvl="1" defTabSz="1260000">
              <a:lnSpc>
                <a:spcPts val="2200"/>
              </a:lnSpc>
              <a:spcBef>
                <a:spcPts val="0"/>
              </a:spcBef>
              <a:buSzPct val="100000"/>
            </a:pPr>
            <a:endParaRPr lang="en-GB" sz="1800" dirty="0" smtClean="0"/>
          </a:p>
          <a:p>
            <a:pPr marL="285750" lvl="1" defTabSz="1260000">
              <a:lnSpc>
                <a:spcPts val="2200"/>
              </a:lnSpc>
              <a:spcBef>
                <a:spcPts val="0"/>
              </a:spcBef>
              <a:buSzPct val="100000"/>
            </a:pPr>
            <a:r>
              <a:rPr lang="en-GB" sz="1800" dirty="0" smtClean="0"/>
              <a:t>Methodology involved </a:t>
            </a:r>
            <a:r>
              <a:rPr lang="en-GB" sz="1800" b="1" dirty="0" smtClean="0"/>
              <a:t>desk </a:t>
            </a:r>
            <a:r>
              <a:rPr lang="en-GB" sz="1800" b="1" dirty="0"/>
              <a:t>research</a:t>
            </a:r>
            <a:r>
              <a:rPr lang="en-GB" sz="1800" dirty="0"/>
              <a:t>, </a:t>
            </a:r>
            <a:r>
              <a:rPr lang="en-GB" sz="1800" b="1" dirty="0"/>
              <a:t>interviews </a:t>
            </a:r>
            <a:r>
              <a:rPr lang="en-GB" sz="1800" dirty="0"/>
              <a:t>with sector </a:t>
            </a:r>
            <a:r>
              <a:rPr lang="en-GB" sz="1800" dirty="0" smtClean="0"/>
              <a:t>participants and </a:t>
            </a:r>
            <a:r>
              <a:rPr lang="en-GB" sz="1800" b="1" dirty="0" smtClean="0"/>
              <a:t>case studies </a:t>
            </a:r>
            <a:r>
              <a:rPr lang="en-GB" sz="1800" dirty="0" smtClean="0"/>
              <a:t>of other relevant markets </a:t>
            </a:r>
            <a:endParaRPr lang="en-GB" sz="1800" dirty="0"/>
          </a:p>
          <a:p>
            <a:endParaRPr lang="en-GB" sz="1800" dirty="0" smtClean="0"/>
          </a:p>
          <a:p>
            <a:r>
              <a:rPr lang="en-GB" sz="1800" dirty="0" smtClean="0"/>
              <a:t>Key </a:t>
            </a:r>
            <a:r>
              <a:rPr lang="en-GB" sz="1800" dirty="0"/>
              <a:t>questions to answer:</a:t>
            </a:r>
          </a:p>
          <a:p>
            <a:pPr marL="800100" lvl="1" indent="-342900">
              <a:buFont typeface="+mj-lt"/>
              <a:buAutoNum type="arabicPeriod"/>
            </a:pPr>
            <a:r>
              <a:rPr lang="en-GB" dirty="0"/>
              <a:t>How does </a:t>
            </a:r>
            <a:r>
              <a:rPr lang="en-GB" b="1" dirty="0" smtClean="0"/>
              <a:t>current </a:t>
            </a:r>
            <a:r>
              <a:rPr lang="en-GB" b="1" dirty="0"/>
              <a:t>regulatory framework</a:t>
            </a:r>
            <a:r>
              <a:rPr lang="en-GB" dirty="0"/>
              <a:t> support and incentivise innovation in </a:t>
            </a:r>
            <a:r>
              <a:rPr lang="en-GB" dirty="0" smtClean="0"/>
              <a:t>energy </a:t>
            </a:r>
            <a:r>
              <a:rPr lang="en-GB" dirty="0"/>
              <a:t>sector?</a:t>
            </a:r>
          </a:p>
          <a:p>
            <a:pPr marL="800100" lvl="1" indent="-342900">
              <a:buFont typeface="+mj-lt"/>
              <a:buAutoNum type="arabicPeriod"/>
            </a:pPr>
            <a:r>
              <a:rPr lang="en-GB" dirty="0"/>
              <a:t>What innovations and technological changes </a:t>
            </a:r>
            <a:r>
              <a:rPr lang="en-GB" dirty="0" smtClean="0"/>
              <a:t>are happening </a:t>
            </a:r>
            <a:r>
              <a:rPr lang="en-GB" dirty="0"/>
              <a:t>in </a:t>
            </a:r>
            <a:r>
              <a:rPr lang="en-GB" dirty="0" smtClean="0"/>
              <a:t>energy market, </a:t>
            </a:r>
            <a:r>
              <a:rPr lang="en-GB" dirty="0"/>
              <a:t>and how could these be </a:t>
            </a:r>
            <a:r>
              <a:rPr lang="en-GB" b="1" dirty="0"/>
              <a:t>impacted by the price cap</a:t>
            </a:r>
            <a:r>
              <a:rPr lang="en-GB" dirty="0"/>
              <a:t>?</a:t>
            </a:r>
          </a:p>
          <a:p>
            <a:pPr marL="800100" lvl="1" indent="-342900">
              <a:buFont typeface="+mj-lt"/>
              <a:buAutoNum type="arabicPeriod"/>
            </a:pPr>
            <a:r>
              <a:rPr lang="en-GB" dirty="0"/>
              <a:t>What lessons have been learned in </a:t>
            </a:r>
            <a:r>
              <a:rPr lang="en-GB" b="1" dirty="0"/>
              <a:t>other relevant markets or countries with price caps </a:t>
            </a:r>
            <a:r>
              <a:rPr lang="en-GB" dirty="0"/>
              <a:t>in place, and what </a:t>
            </a:r>
            <a:r>
              <a:rPr lang="en-GB" dirty="0" smtClean="0"/>
              <a:t>have been impacts on innovation?</a:t>
            </a:r>
            <a:endParaRPr lang="en-GB" dirty="0"/>
          </a:p>
          <a:p>
            <a:pPr marL="285750" lvl="1" defTabSz="1260000">
              <a:lnSpc>
                <a:spcPts val="2200"/>
              </a:lnSpc>
              <a:spcBef>
                <a:spcPts val="0"/>
              </a:spcBef>
              <a:buSzPct val="100000"/>
            </a:pPr>
            <a:endParaRPr lang="en-GB" spc="-80"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Energy and innovation – scope of project</a:t>
            </a:r>
            <a:endParaRPr lang="en-GB" dirty="0"/>
          </a:p>
        </p:txBody>
      </p:sp>
      <p:sp>
        <p:nvSpPr>
          <p:cNvPr id="5" name="Slide Number Placeholder 4"/>
          <p:cNvSpPr>
            <a:spLocks noGrp="1"/>
          </p:cNvSpPr>
          <p:nvPr>
            <p:ph type="sldNum" sz="quarter" idx="4"/>
          </p:nvPr>
        </p:nvSpPr>
        <p:spPr/>
        <p:txBody>
          <a:bodyPr/>
          <a:lstStyle/>
          <a:p>
            <a:fld id="{B87C432C-F938-4071-968E-951AD5E58DD6}" type="slidenum">
              <a:rPr lang="en-GB" smtClean="0"/>
              <a:pPr/>
              <a:t>5</a:t>
            </a:fld>
            <a:endParaRPr lang="en-GB"/>
          </a:p>
        </p:txBody>
      </p:sp>
    </p:spTree>
    <p:extLst>
      <p:ext uri="{BB962C8B-B14F-4D97-AF65-F5344CB8AC3E}">
        <p14:creationId xmlns:p14="http://schemas.microsoft.com/office/powerpoint/2010/main" val="238196239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How is innovation supported in current regulatory framework?</a:t>
            </a:r>
            <a:endParaRPr lang="en-GB" dirty="0"/>
          </a:p>
        </p:txBody>
      </p:sp>
      <p:sp>
        <p:nvSpPr>
          <p:cNvPr id="3" name="Text Placeholder 2"/>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6</a:t>
            </a:fld>
            <a:endParaRPr lang="en-GB"/>
          </a:p>
        </p:txBody>
      </p:sp>
    </p:spTree>
    <p:extLst>
      <p:ext uri="{BB962C8B-B14F-4D97-AF65-F5344CB8AC3E}">
        <p14:creationId xmlns:p14="http://schemas.microsoft.com/office/powerpoint/2010/main" val="109553218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39552" y="1059582"/>
            <a:ext cx="3960440" cy="3672408"/>
          </a:xfrm>
          <a:prstGeom prst="roundRect">
            <a:avLst/>
          </a:prstGeom>
          <a:solidFill>
            <a:srgbClr val="FF0000"/>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2" name="Text Placeholder 1"/>
          <p:cNvSpPr>
            <a:spLocks noGrp="1"/>
          </p:cNvSpPr>
          <p:nvPr>
            <p:ph type="body" sz="quarter" idx="12"/>
          </p:nvPr>
        </p:nvSpPr>
        <p:spPr>
          <a:xfrm>
            <a:off x="539552" y="1131590"/>
            <a:ext cx="3960440" cy="3402379"/>
          </a:xfrm>
        </p:spPr>
        <p:txBody>
          <a:bodyPr/>
          <a:lstStyle/>
          <a:p>
            <a:pPr indent="0" algn="ctr">
              <a:buNone/>
            </a:pPr>
            <a:r>
              <a:rPr lang="en-GB" sz="1800" b="1" dirty="0">
                <a:solidFill>
                  <a:schemeClr val="bg1"/>
                </a:solidFill>
              </a:rPr>
              <a:t>Evolution of existing products and </a:t>
            </a:r>
            <a:r>
              <a:rPr lang="en-GB" sz="1800" b="1" dirty="0" smtClean="0">
                <a:solidFill>
                  <a:schemeClr val="bg1"/>
                </a:solidFill>
              </a:rPr>
              <a:t>services</a:t>
            </a:r>
          </a:p>
          <a:p>
            <a:pPr indent="0" algn="ctr">
              <a:buNone/>
            </a:pPr>
            <a:endParaRPr lang="en-GB" sz="1800" b="1" dirty="0" smtClean="0">
              <a:solidFill>
                <a:schemeClr val="bg1"/>
              </a:solidFill>
            </a:endParaRPr>
          </a:p>
          <a:p>
            <a:pPr indent="0">
              <a:buNone/>
            </a:pPr>
            <a:r>
              <a:rPr lang="en-GB" sz="1800" dirty="0" smtClean="0">
                <a:solidFill>
                  <a:schemeClr val="bg1"/>
                </a:solidFill>
              </a:rPr>
              <a:t>- Typically </a:t>
            </a:r>
            <a:r>
              <a:rPr lang="en-GB" sz="1800" dirty="0">
                <a:solidFill>
                  <a:schemeClr val="bg1"/>
                </a:solidFill>
              </a:rPr>
              <a:t>undertaken by </a:t>
            </a:r>
            <a:r>
              <a:rPr lang="en-GB" sz="1800" b="1" dirty="0">
                <a:solidFill>
                  <a:schemeClr val="bg1"/>
                </a:solidFill>
              </a:rPr>
              <a:t>incumbent suppliers </a:t>
            </a:r>
            <a:r>
              <a:rPr lang="en-GB" sz="1800" dirty="0">
                <a:solidFill>
                  <a:schemeClr val="bg1"/>
                </a:solidFill>
              </a:rPr>
              <a:t>and </a:t>
            </a:r>
            <a:r>
              <a:rPr lang="en-GB" sz="1800" dirty="0" smtClean="0">
                <a:solidFill>
                  <a:schemeClr val="bg1"/>
                </a:solidFill>
              </a:rPr>
              <a:t>others </a:t>
            </a:r>
            <a:r>
              <a:rPr lang="en-GB" sz="1800" dirty="0">
                <a:solidFill>
                  <a:schemeClr val="bg1"/>
                </a:solidFill>
              </a:rPr>
              <a:t>already active in </a:t>
            </a:r>
            <a:r>
              <a:rPr lang="en-GB" sz="1800" dirty="0" smtClean="0">
                <a:solidFill>
                  <a:schemeClr val="bg1"/>
                </a:solidFill>
              </a:rPr>
              <a:t>sector</a:t>
            </a:r>
          </a:p>
          <a:p>
            <a:pPr indent="0">
              <a:spcBef>
                <a:spcPts val="600"/>
              </a:spcBef>
              <a:buNone/>
            </a:pPr>
            <a:r>
              <a:rPr lang="en-GB" sz="1800" dirty="0" smtClean="0">
                <a:solidFill>
                  <a:schemeClr val="bg1"/>
                </a:solidFill>
              </a:rPr>
              <a:t>- Usually </a:t>
            </a:r>
            <a:r>
              <a:rPr lang="en-GB" sz="1800" dirty="0">
                <a:solidFill>
                  <a:schemeClr val="bg1"/>
                </a:solidFill>
              </a:rPr>
              <a:t>achieved </a:t>
            </a:r>
            <a:r>
              <a:rPr lang="en-GB" sz="1800" b="1" dirty="0">
                <a:solidFill>
                  <a:schemeClr val="bg1"/>
                </a:solidFill>
              </a:rPr>
              <a:t>within </a:t>
            </a:r>
            <a:r>
              <a:rPr lang="en-GB" sz="1800" b="1" dirty="0" smtClean="0">
                <a:solidFill>
                  <a:schemeClr val="bg1"/>
                </a:solidFill>
              </a:rPr>
              <a:t>current regulatory </a:t>
            </a:r>
            <a:r>
              <a:rPr lang="en-GB" sz="1800" b="1" dirty="0">
                <a:solidFill>
                  <a:schemeClr val="bg1"/>
                </a:solidFill>
              </a:rPr>
              <a:t>regime</a:t>
            </a:r>
            <a:r>
              <a:rPr lang="en-GB" sz="1800" dirty="0">
                <a:solidFill>
                  <a:schemeClr val="bg1"/>
                </a:solidFill>
              </a:rPr>
              <a:t>, or </a:t>
            </a:r>
            <a:r>
              <a:rPr lang="en-GB" sz="1800" dirty="0" smtClean="0">
                <a:solidFill>
                  <a:schemeClr val="bg1"/>
                </a:solidFill>
              </a:rPr>
              <a:t>unlikely </a:t>
            </a:r>
            <a:r>
              <a:rPr lang="en-GB" sz="1800" dirty="0">
                <a:solidFill>
                  <a:schemeClr val="bg1"/>
                </a:solidFill>
              </a:rPr>
              <a:t>to require extensive regulatory </a:t>
            </a:r>
            <a:r>
              <a:rPr lang="en-GB" sz="1800" dirty="0" smtClean="0">
                <a:solidFill>
                  <a:schemeClr val="bg1"/>
                </a:solidFill>
              </a:rPr>
              <a:t>change</a:t>
            </a:r>
            <a:endParaRPr lang="en-GB" sz="1800" b="1" dirty="0" smtClean="0">
              <a:solidFill>
                <a:schemeClr val="bg1"/>
              </a:solidFill>
            </a:endParaRPr>
          </a:p>
          <a:p>
            <a:pPr indent="0">
              <a:spcBef>
                <a:spcPts val="600"/>
              </a:spcBef>
              <a:buNone/>
            </a:pPr>
            <a:r>
              <a:rPr lang="en-GB" sz="1800" dirty="0" smtClean="0">
                <a:solidFill>
                  <a:schemeClr val="bg1"/>
                </a:solidFill>
              </a:rPr>
              <a:t>- Examples: </a:t>
            </a:r>
            <a:r>
              <a:rPr lang="en-GB" sz="1800" dirty="0">
                <a:solidFill>
                  <a:schemeClr val="bg1"/>
                </a:solidFill>
              </a:rPr>
              <a:t>smart home devices, bundling of services, </a:t>
            </a:r>
            <a:r>
              <a:rPr lang="en-GB" sz="1800" dirty="0" smtClean="0">
                <a:solidFill>
                  <a:schemeClr val="bg1"/>
                </a:solidFill>
              </a:rPr>
              <a:t>app-based tools</a:t>
            </a:r>
            <a:endParaRPr lang="en-GB" sz="1800" dirty="0">
              <a:solidFill>
                <a:schemeClr val="bg1"/>
              </a:solidFill>
            </a:endParaRPr>
          </a:p>
        </p:txBody>
      </p:sp>
      <p:sp>
        <p:nvSpPr>
          <p:cNvPr id="4" name="Text Placeholder 3"/>
          <p:cNvSpPr>
            <a:spLocks noGrp="1"/>
          </p:cNvSpPr>
          <p:nvPr>
            <p:ph type="body" sz="quarter" idx="15"/>
          </p:nvPr>
        </p:nvSpPr>
        <p:spPr/>
        <p:txBody>
          <a:bodyPr/>
          <a:lstStyle/>
          <a:p>
            <a:endParaRPr lang="en-GB"/>
          </a:p>
        </p:txBody>
      </p:sp>
      <p:sp>
        <p:nvSpPr>
          <p:cNvPr id="5" name="Text Placeholder 4"/>
          <p:cNvSpPr>
            <a:spLocks noGrp="1"/>
          </p:cNvSpPr>
          <p:nvPr>
            <p:ph type="body" sz="quarter" idx="10"/>
          </p:nvPr>
        </p:nvSpPr>
        <p:spPr/>
        <p:txBody>
          <a:bodyPr/>
          <a:lstStyle/>
          <a:p>
            <a:r>
              <a:rPr lang="en-GB" dirty="0"/>
              <a:t>Innovation in current framework: (R)Evolution</a:t>
            </a:r>
            <a:r>
              <a:rPr lang="en-GB" dirty="0" smtClean="0"/>
              <a:t>?</a:t>
            </a:r>
            <a:endParaRPr lang="en-GB" dirty="0"/>
          </a:p>
        </p:txBody>
      </p:sp>
      <p:sp>
        <p:nvSpPr>
          <p:cNvPr id="6" name="Slide Number Placeholder 5"/>
          <p:cNvSpPr>
            <a:spLocks noGrp="1"/>
          </p:cNvSpPr>
          <p:nvPr>
            <p:ph type="sldNum" sz="quarter" idx="4"/>
          </p:nvPr>
        </p:nvSpPr>
        <p:spPr/>
        <p:txBody>
          <a:bodyPr/>
          <a:lstStyle/>
          <a:p>
            <a:fld id="{B87C432C-F938-4071-968E-951AD5E58DD6}" type="slidenum">
              <a:rPr lang="en-GB" smtClean="0"/>
              <a:pPr/>
              <a:t>7</a:t>
            </a:fld>
            <a:endParaRPr lang="en-GB"/>
          </a:p>
        </p:txBody>
      </p:sp>
      <p:sp>
        <p:nvSpPr>
          <p:cNvPr id="9" name="Rounded Rectangle 8"/>
          <p:cNvSpPr/>
          <p:nvPr/>
        </p:nvSpPr>
        <p:spPr bwMode="auto">
          <a:xfrm>
            <a:off x="4644008" y="1059582"/>
            <a:ext cx="3960440" cy="3672408"/>
          </a:xfrm>
          <a:prstGeom prst="roundRect">
            <a:avLst/>
          </a:prstGeom>
          <a:solidFill>
            <a:srgbClr val="FF0000"/>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rebuchet MS" charset="0"/>
              <a:ea typeface="ＭＳ Ｐゴシック" charset="0"/>
            </a:endParaRPr>
          </a:p>
        </p:txBody>
      </p:sp>
      <p:sp>
        <p:nvSpPr>
          <p:cNvPr id="7" name="Text Placeholder 1"/>
          <p:cNvSpPr txBox="1">
            <a:spLocks/>
          </p:cNvSpPr>
          <p:nvPr/>
        </p:nvSpPr>
        <p:spPr>
          <a:xfrm>
            <a:off x="4644008" y="1131590"/>
            <a:ext cx="3816424" cy="3402379"/>
          </a:xfrm>
          <a:prstGeom prst="rect">
            <a:avLst/>
          </a:prstGeom>
          <a:ln>
            <a:noFill/>
          </a:ln>
        </p:spPr>
        <p:txBody>
          <a:bodyPr/>
          <a:lstStyle>
            <a:lvl1pPr marL="180975" indent="-180975" algn="l" defTabSz="1260000" rtl="0" eaLnBrk="1" fontAlgn="base" hangingPunct="1">
              <a:lnSpc>
                <a:spcPts val="2200"/>
              </a:lnSpc>
              <a:spcBef>
                <a:spcPts val="0"/>
              </a:spcBef>
              <a:spcAft>
                <a:spcPct val="0"/>
              </a:spcAft>
              <a:buClr>
                <a:srgbClr val="FF0000"/>
              </a:buClr>
              <a:buSzPct val="100000"/>
              <a:buFont typeface="Wingdings" panose="05000000000000000000" pitchFamily="2" charset="2"/>
              <a:buChar char="§"/>
              <a:defRPr sz="1600" b="0" spc="-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3"/>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indent="0" algn="ctr">
              <a:buNone/>
            </a:pPr>
            <a:r>
              <a:rPr lang="en-GB" sz="1800" b="1" dirty="0">
                <a:solidFill>
                  <a:schemeClr val="bg1"/>
                </a:solidFill>
              </a:rPr>
              <a:t>Revolution of new product and service </a:t>
            </a:r>
            <a:r>
              <a:rPr lang="en-GB" sz="1800" b="1" dirty="0" smtClean="0">
                <a:solidFill>
                  <a:schemeClr val="bg1"/>
                </a:solidFill>
              </a:rPr>
              <a:t>offerings</a:t>
            </a:r>
          </a:p>
          <a:p>
            <a:pPr indent="0">
              <a:buNone/>
            </a:pPr>
            <a:endParaRPr lang="en-GB" sz="1800" dirty="0" smtClean="0">
              <a:solidFill>
                <a:schemeClr val="bg1"/>
              </a:solidFill>
            </a:endParaRPr>
          </a:p>
          <a:p>
            <a:pPr indent="0">
              <a:buNone/>
            </a:pPr>
            <a:r>
              <a:rPr lang="en-GB" sz="1800" dirty="0" smtClean="0">
                <a:solidFill>
                  <a:schemeClr val="bg1"/>
                </a:solidFill>
              </a:rPr>
              <a:t>- Typically </a:t>
            </a:r>
            <a:r>
              <a:rPr lang="en-GB" sz="1800" dirty="0">
                <a:solidFill>
                  <a:schemeClr val="bg1"/>
                </a:solidFill>
              </a:rPr>
              <a:t>results from </a:t>
            </a:r>
            <a:r>
              <a:rPr lang="en-GB" sz="1800" b="1" dirty="0">
                <a:solidFill>
                  <a:schemeClr val="bg1"/>
                </a:solidFill>
              </a:rPr>
              <a:t>market disruption </a:t>
            </a:r>
            <a:r>
              <a:rPr lang="en-GB" sz="1800" dirty="0">
                <a:solidFill>
                  <a:schemeClr val="bg1"/>
                </a:solidFill>
              </a:rPr>
              <a:t>of business practices and models, and/or </a:t>
            </a:r>
            <a:r>
              <a:rPr lang="en-GB" sz="1800" b="1" dirty="0">
                <a:solidFill>
                  <a:schemeClr val="bg1"/>
                </a:solidFill>
              </a:rPr>
              <a:t>new entrants </a:t>
            </a:r>
            <a:endParaRPr lang="en-GB" sz="1800" b="1" dirty="0" smtClean="0">
              <a:solidFill>
                <a:schemeClr val="bg1"/>
              </a:solidFill>
            </a:endParaRPr>
          </a:p>
          <a:p>
            <a:pPr indent="0">
              <a:spcBef>
                <a:spcPts val="600"/>
              </a:spcBef>
              <a:buNone/>
            </a:pPr>
            <a:r>
              <a:rPr lang="en-GB" sz="1800" b="1" dirty="0" smtClean="0">
                <a:solidFill>
                  <a:schemeClr val="bg1"/>
                </a:solidFill>
              </a:rPr>
              <a:t>- </a:t>
            </a:r>
            <a:r>
              <a:rPr lang="en-GB" sz="1800" dirty="0" smtClean="0">
                <a:solidFill>
                  <a:schemeClr val="bg1"/>
                </a:solidFill>
              </a:rPr>
              <a:t>Usually </a:t>
            </a:r>
            <a:r>
              <a:rPr lang="en-GB" sz="1800" dirty="0">
                <a:solidFill>
                  <a:schemeClr val="bg1"/>
                </a:solidFill>
              </a:rPr>
              <a:t>requires </a:t>
            </a:r>
            <a:r>
              <a:rPr lang="en-GB" sz="1800" b="1" dirty="0">
                <a:solidFill>
                  <a:schemeClr val="bg1"/>
                </a:solidFill>
              </a:rPr>
              <a:t>regulatory framework to </a:t>
            </a:r>
            <a:r>
              <a:rPr lang="en-GB" sz="1800" b="1" dirty="0" smtClean="0">
                <a:solidFill>
                  <a:schemeClr val="bg1"/>
                </a:solidFill>
              </a:rPr>
              <a:t>adapt/evolve</a:t>
            </a:r>
            <a:r>
              <a:rPr lang="en-GB" sz="1800" dirty="0" smtClean="0">
                <a:solidFill>
                  <a:schemeClr val="bg1"/>
                </a:solidFill>
              </a:rPr>
              <a:t> </a:t>
            </a:r>
            <a:r>
              <a:rPr lang="en-GB" sz="1800" dirty="0">
                <a:solidFill>
                  <a:schemeClr val="bg1"/>
                </a:solidFill>
              </a:rPr>
              <a:t>to </a:t>
            </a:r>
            <a:r>
              <a:rPr lang="en-GB" sz="1800" dirty="0" smtClean="0">
                <a:solidFill>
                  <a:schemeClr val="bg1"/>
                </a:solidFill>
              </a:rPr>
              <a:t>be </a:t>
            </a:r>
            <a:r>
              <a:rPr lang="en-GB" sz="1800" dirty="0">
                <a:solidFill>
                  <a:schemeClr val="bg1"/>
                </a:solidFill>
              </a:rPr>
              <a:t>more flexible and facilitate </a:t>
            </a:r>
            <a:r>
              <a:rPr lang="en-GB" sz="1800" dirty="0" smtClean="0">
                <a:solidFill>
                  <a:schemeClr val="bg1"/>
                </a:solidFill>
              </a:rPr>
              <a:t>entry</a:t>
            </a:r>
          </a:p>
          <a:p>
            <a:pPr indent="0">
              <a:spcBef>
                <a:spcPts val="600"/>
              </a:spcBef>
              <a:buNone/>
            </a:pPr>
            <a:r>
              <a:rPr lang="en-GB" sz="1800" dirty="0" smtClean="0">
                <a:solidFill>
                  <a:schemeClr val="bg1"/>
                </a:solidFill>
              </a:rPr>
              <a:t>- Examples: </a:t>
            </a:r>
            <a:r>
              <a:rPr lang="en-GB" sz="1800" dirty="0">
                <a:solidFill>
                  <a:schemeClr val="bg1"/>
                </a:solidFill>
              </a:rPr>
              <a:t>peer-to-peer (P2P) </a:t>
            </a:r>
            <a:r>
              <a:rPr lang="en-GB" sz="1800" dirty="0" smtClean="0">
                <a:solidFill>
                  <a:schemeClr val="bg1"/>
                </a:solidFill>
              </a:rPr>
              <a:t>trading, </a:t>
            </a:r>
            <a:r>
              <a:rPr lang="en-GB" sz="1800" dirty="0">
                <a:solidFill>
                  <a:schemeClr val="bg1"/>
                </a:solidFill>
              </a:rPr>
              <a:t>localised </a:t>
            </a:r>
            <a:r>
              <a:rPr lang="en-GB" sz="1800" dirty="0" smtClean="0">
                <a:solidFill>
                  <a:schemeClr val="bg1"/>
                </a:solidFill>
              </a:rPr>
              <a:t>generation/supply</a:t>
            </a:r>
            <a:endParaRPr lang="en-GB" sz="1800" dirty="0">
              <a:solidFill>
                <a:schemeClr val="bg1"/>
              </a:solidFill>
            </a:endParaRPr>
          </a:p>
        </p:txBody>
      </p:sp>
    </p:spTree>
    <p:extLst>
      <p:ext uri="{BB962C8B-B14F-4D97-AF65-F5344CB8AC3E}">
        <p14:creationId xmlns:p14="http://schemas.microsoft.com/office/powerpoint/2010/main" val="2468741273"/>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63" y="1555017"/>
            <a:ext cx="1064981" cy="106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06044"/>
            <a:ext cx="1278352" cy="127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7382" y="1480890"/>
            <a:ext cx="1064015" cy="106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p:txBody>
          <a:bodyPr/>
          <a:lstStyle/>
          <a:p>
            <a:r>
              <a:rPr lang="en-GB" dirty="0" smtClean="0"/>
              <a:t>Innovation in current energy market</a:t>
            </a:r>
            <a:endParaRPr lang="en-GB" dirty="0"/>
          </a:p>
        </p:txBody>
      </p:sp>
      <p:sp>
        <p:nvSpPr>
          <p:cNvPr id="3" name="Text Placeholder 2"/>
          <p:cNvSpPr>
            <a:spLocks noGrp="1"/>
          </p:cNvSpPr>
          <p:nvPr>
            <p:ph type="body" sz="quarter" idx="14"/>
          </p:nvPr>
        </p:nvSpPr>
        <p:spPr/>
        <p:txBody>
          <a:bodyPr/>
          <a:lstStyle/>
          <a:p>
            <a:endParaRPr lang="en-GB"/>
          </a:p>
        </p:txBody>
      </p:sp>
      <p:sp>
        <p:nvSpPr>
          <p:cNvPr id="5" name="Slide Number Placeholder 4"/>
          <p:cNvSpPr>
            <a:spLocks noGrp="1"/>
          </p:cNvSpPr>
          <p:nvPr>
            <p:ph type="sldNum" sz="quarter" idx="4"/>
          </p:nvPr>
        </p:nvSpPr>
        <p:spPr/>
        <p:txBody>
          <a:bodyPr/>
          <a:lstStyle/>
          <a:p>
            <a:fld id="{B87C432C-F938-4071-968E-951AD5E58DD6}" type="slidenum">
              <a:rPr lang="en-GB" smtClean="0"/>
              <a:pPr/>
              <a:t>8</a:t>
            </a:fld>
            <a:endParaRPr lang="en-GB"/>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419622"/>
            <a:ext cx="1101316" cy="110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435846"/>
            <a:ext cx="1224137" cy="122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352244"/>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5298" y="1536850"/>
            <a:ext cx="1101316" cy="110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624" y="1574550"/>
            <a:ext cx="940331" cy="94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1556435"/>
            <a:ext cx="958446" cy="95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2350" y="3435846"/>
            <a:ext cx="1275674" cy="127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0689" y="3414157"/>
            <a:ext cx="1183196" cy="118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8877" y="1453519"/>
            <a:ext cx="1091385" cy="109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3"/>
          <p:cNvSpPr>
            <a:spLocks noGrp="1"/>
          </p:cNvSpPr>
          <p:nvPr>
            <p:ph type="body" sz="quarter" idx="17"/>
          </p:nvPr>
        </p:nvSpPr>
        <p:spPr>
          <a:xfrm>
            <a:off x="4692039" y="1051741"/>
            <a:ext cx="3408353" cy="504055"/>
          </a:xfrm>
        </p:spPr>
        <p:txBody>
          <a:bodyPr/>
          <a:lstStyle/>
          <a:p>
            <a:pPr algn="ctr" defTabSz="1260000">
              <a:buClr>
                <a:srgbClr val="FF0000"/>
              </a:buClr>
              <a:buSzPct val="100000"/>
            </a:pPr>
            <a:r>
              <a:rPr lang="en-GB" sz="2000" b="1" dirty="0" smtClean="0"/>
              <a:t>Generation &amp; transmission</a:t>
            </a:r>
            <a:endParaRPr lang="en-GB" sz="2000" b="1" dirty="0"/>
          </a:p>
        </p:txBody>
      </p:sp>
      <p:sp>
        <p:nvSpPr>
          <p:cNvPr id="25" name="Text Placeholder 3"/>
          <p:cNvSpPr txBox="1">
            <a:spLocks/>
          </p:cNvSpPr>
          <p:nvPr/>
        </p:nvSpPr>
        <p:spPr>
          <a:xfrm>
            <a:off x="1835695" y="1059583"/>
            <a:ext cx="1872209" cy="504055"/>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ctr" defTabSz="1260000">
              <a:buClr>
                <a:srgbClr val="FF0000"/>
              </a:buClr>
              <a:buSzPct val="100000"/>
            </a:pPr>
            <a:r>
              <a:rPr lang="en-GB" sz="2000" b="1" kern="0" dirty="0" smtClean="0"/>
              <a:t>Consumption</a:t>
            </a:r>
            <a:endParaRPr lang="en-GB" sz="2000" b="1" kern="0" dirty="0"/>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2284" y="1408932"/>
            <a:ext cx="1156594" cy="115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56554" y="1423177"/>
            <a:ext cx="1148573" cy="114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Placeholder 3"/>
          <p:cNvSpPr txBox="1">
            <a:spLocks/>
          </p:cNvSpPr>
          <p:nvPr/>
        </p:nvSpPr>
        <p:spPr>
          <a:xfrm>
            <a:off x="827584" y="2931791"/>
            <a:ext cx="1708448" cy="504055"/>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ctr" defTabSz="1260000">
              <a:buClr>
                <a:srgbClr val="FF0000"/>
              </a:buClr>
              <a:buSzPct val="100000"/>
            </a:pPr>
            <a:r>
              <a:rPr lang="en-GB" sz="2000" b="1" kern="0" dirty="0" smtClean="0"/>
              <a:t>Purchase</a:t>
            </a:r>
            <a:endParaRPr lang="en-GB" sz="2000" b="1" kern="0" dirty="0"/>
          </a:p>
        </p:txBody>
      </p:sp>
      <p:sp>
        <p:nvSpPr>
          <p:cNvPr id="29" name="Text Placeholder 3"/>
          <p:cNvSpPr txBox="1">
            <a:spLocks/>
          </p:cNvSpPr>
          <p:nvPr/>
        </p:nvSpPr>
        <p:spPr>
          <a:xfrm>
            <a:off x="3288451" y="2834061"/>
            <a:ext cx="1708448" cy="504055"/>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ctr" defTabSz="1260000">
              <a:buClr>
                <a:srgbClr val="FF0000"/>
              </a:buClr>
              <a:buSzPct val="100000"/>
            </a:pPr>
            <a:r>
              <a:rPr lang="en-GB" sz="2000" b="1" kern="0" dirty="0" smtClean="0"/>
              <a:t>Supply</a:t>
            </a:r>
            <a:endParaRPr lang="en-GB" sz="2000" b="1" kern="0" dirty="0"/>
          </a:p>
        </p:txBody>
      </p:sp>
      <p:sp>
        <p:nvSpPr>
          <p:cNvPr id="30" name="Text Placeholder 3"/>
          <p:cNvSpPr txBox="1">
            <a:spLocks/>
          </p:cNvSpPr>
          <p:nvPr/>
        </p:nvSpPr>
        <p:spPr>
          <a:xfrm>
            <a:off x="6463952" y="2859782"/>
            <a:ext cx="1708448" cy="504055"/>
          </a:xfrm>
          <a:prstGeom prst="rect">
            <a:avLst/>
          </a:prstGeom>
        </p:spPr>
        <p:txBody>
          <a:bodyPr/>
          <a:lstStyle>
            <a:lvl1pPr marL="0" indent="0" algn="l" rtl="0" eaLnBrk="1" fontAlgn="base" hangingPunct="1">
              <a:lnSpc>
                <a:spcPts val="2200"/>
              </a:lnSpc>
              <a:spcBef>
                <a:spcPts val="0"/>
              </a:spcBef>
              <a:spcAft>
                <a:spcPct val="0"/>
              </a:spcAft>
              <a:buClr>
                <a:srgbClr val="CC3300"/>
              </a:buClr>
              <a:buSzPct val="50000"/>
              <a:buNone/>
              <a:defRPr sz="1600" b="0" spc="-8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CC0000"/>
              </a:buClr>
              <a:buFont typeface="Wingdings" pitchFamily="2" charset="2"/>
              <a:buChar char="Ø"/>
              <a:defRPr sz="16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lr>
                <a:srgbClr val="CC3300"/>
              </a:buClr>
              <a:buChar char="•"/>
              <a:defRPr sz="1600">
                <a:solidFill>
                  <a:schemeClr val="tx1"/>
                </a:solidFill>
                <a:latin typeface="+mn-lt"/>
                <a:ea typeface="+mn-ea"/>
                <a:cs typeface="ＭＳ Ｐゴシック" charset="0"/>
              </a:defRPr>
            </a:lvl3pPr>
            <a:lvl4pPr marL="16573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4pPr>
            <a:lvl5pPr marL="2114550" indent="-285750" algn="l" rtl="0" eaLnBrk="1" fontAlgn="base" hangingPunct="1">
              <a:spcBef>
                <a:spcPct val="20000"/>
              </a:spcBef>
              <a:spcAft>
                <a:spcPct val="0"/>
              </a:spcAft>
              <a:buClr>
                <a:srgbClr val="CC3300"/>
              </a:buClr>
              <a:buSzPct val="25000"/>
              <a:buBlip>
                <a:blip r:embed="rId15"/>
              </a:buBlip>
              <a:defRPr sz="16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CC3300"/>
              </a:buClr>
              <a:buFont typeface="Arial" charset="0"/>
              <a:buChar char="־"/>
              <a:defRPr sz="1600">
                <a:solidFill>
                  <a:schemeClr val="tx1"/>
                </a:solidFill>
                <a:latin typeface="+mn-lt"/>
                <a:ea typeface="+mn-ea"/>
              </a:defRPr>
            </a:lvl9pPr>
          </a:lstStyle>
          <a:p>
            <a:pPr algn="ctr" defTabSz="1260000">
              <a:buClr>
                <a:srgbClr val="FF0000"/>
              </a:buClr>
              <a:buSzPct val="100000"/>
            </a:pPr>
            <a:r>
              <a:rPr lang="en-GB" sz="2000" b="1" kern="0" dirty="0" smtClean="0"/>
              <a:t>Storage</a:t>
            </a:r>
            <a:endParaRPr lang="en-GB" sz="2000" b="1" kern="0" dirty="0"/>
          </a:p>
        </p:txBody>
      </p:sp>
      <p:pic>
        <p:nvPicPr>
          <p:cNvPr id="2069"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0750" y="3277872"/>
            <a:ext cx="1154851" cy="115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2001" y="3276300"/>
            <a:ext cx="1392349" cy="139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800000" flipV="1">
            <a:off x="1475657" y="3320198"/>
            <a:ext cx="1430288" cy="14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4" descr="Charg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6" descr="Charging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5"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09360" y="3277341"/>
            <a:ext cx="1419024" cy="141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19872" y="3319367"/>
            <a:ext cx="1445459" cy="144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23728" y="1491630"/>
            <a:ext cx="1187201" cy="118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016" y="4845809"/>
            <a:ext cx="5364088" cy="246221"/>
          </a:xfrm>
          <a:prstGeom prst="rect">
            <a:avLst/>
          </a:prstGeom>
        </p:spPr>
        <p:txBody>
          <a:bodyPr wrap="square">
            <a:spAutoFit/>
          </a:bodyPr>
          <a:lstStyle/>
          <a:p>
            <a:r>
              <a:rPr lang="en-GB" sz="1000" dirty="0" smtClean="0">
                <a:latin typeface="+mj-lt"/>
              </a:rPr>
              <a:t>Icons </a:t>
            </a:r>
            <a:r>
              <a:rPr lang="en-GB" sz="1000" dirty="0">
                <a:latin typeface="+mj-lt"/>
              </a:rPr>
              <a:t>made by </a:t>
            </a:r>
            <a:r>
              <a:rPr lang="en-GB" sz="1000" dirty="0" err="1" smtClean="0">
                <a:latin typeface="+mj-lt"/>
              </a:rPr>
              <a:t>Smashicons</a:t>
            </a:r>
            <a:r>
              <a:rPr lang="en-GB" sz="1000" dirty="0" smtClean="0">
                <a:latin typeface="+mj-lt"/>
              </a:rPr>
              <a:t> </a:t>
            </a:r>
            <a:r>
              <a:rPr lang="en-GB" sz="1000" dirty="0">
                <a:latin typeface="+mj-lt"/>
              </a:rPr>
              <a:t>from </a:t>
            </a:r>
            <a:r>
              <a:rPr lang="en-GB" sz="1000" dirty="0">
                <a:latin typeface="+mj-lt"/>
                <a:hlinkClick r:id="rId24" tooltip="Flaticon"/>
              </a:rPr>
              <a:t>www.flaticon.com</a:t>
            </a:r>
            <a:r>
              <a:rPr lang="en-GB" sz="1000" dirty="0">
                <a:latin typeface="+mj-lt"/>
              </a:rPr>
              <a:t> </a:t>
            </a:r>
            <a:endParaRPr lang="en-GB" sz="1000" dirty="0">
              <a:latin typeface="+mj-lt"/>
            </a:endParaRPr>
          </a:p>
        </p:txBody>
      </p:sp>
    </p:spTree>
    <p:extLst>
      <p:ext uri="{BB962C8B-B14F-4D97-AF65-F5344CB8AC3E}">
        <p14:creationId xmlns:p14="http://schemas.microsoft.com/office/powerpoint/2010/main" val="35926776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barn(inVertical)">
                                      <p:cBhvr>
                                        <p:cTn id="7" dur="500"/>
                                        <p:tgtEl>
                                          <p:spTgt spid="20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arn(inVertic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par>
                                <p:cTn id="18" presetID="22" presetClass="entr" presetSubtype="4" fill="hold" nodeType="withEffect">
                                  <p:stCondLst>
                                    <p:cond delay="0"/>
                                  </p:stCondLst>
                                  <p:childTnLst>
                                    <p:set>
                                      <p:cBhvr>
                                        <p:cTn id="19" dur="1" fill="hold">
                                          <p:stCondLst>
                                            <p:cond delay="0"/>
                                          </p:stCondLst>
                                        </p:cTn>
                                        <p:tgtEl>
                                          <p:spTgt spid="2066"/>
                                        </p:tgtEl>
                                        <p:attrNameLst>
                                          <p:attrName>style.visibility</p:attrName>
                                        </p:attrNameLst>
                                      </p:cBhvr>
                                      <p:to>
                                        <p:strVal val="visible"/>
                                      </p:to>
                                    </p:set>
                                    <p:animEffect transition="in" filter="wipe(down)">
                                      <p:cBhvr>
                                        <p:cTn id="20" dur="500"/>
                                        <p:tgtEl>
                                          <p:spTgt spid="20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67"/>
                                        </p:tgtEl>
                                        <p:attrNameLst>
                                          <p:attrName>style.visibility</p:attrName>
                                        </p:attrNameLst>
                                      </p:cBhvr>
                                      <p:to>
                                        <p:strVal val="visible"/>
                                      </p:to>
                                    </p:set>
                                    <p:animEffect transition="in" filter="wipe(down)">
                                      <p:cBhvr>
                                        <p:cTn id="25" dur="500"/>
                                        <p:tgtEl>
                                          <p:spTgt spid="20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ipe(down)">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62"/>
                                        </p:tgtEl>
                                        <p:attrNameLst>
                                          <p:attrName>style.visibility</p:attrName>
                                        </p:attrNameLst>
                                      </p:cBhvr>
                                      <p:to>
                                        <p:strVal val="visible"/>
                                      </p:to>
                                    </p:set>
                                    <p:animEffect transition="in" filter="wipe(down)">
                                      <p:cBhvr>
                                        <p:cTn id="35" dur="500"/>
                                        <p:tgtEl>
                                          <p:spTgt spid="20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wipe(down)">
                                      <p:cBhvr>
                                        <p:cTn id="40" dur="500"/>
                                        <p:tgtEl>
                                          <p:spTgt spid="205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057"/>
                                        </p:tgtEl>
                                        <p:attrNameLst>
                                          <p:attrName>style.visibility</p:attrName>
                                        </p:attrNameLst>
                                      </p:cBhvr>
                                      <p:to>
                                        <p:strVal val="visible"/>
                                      </p:to>
                                    </p:set>
                                    <p:animEffect transition="in" filter="wipe(down)">
                                      <p:cBhvr>
                                        <p:cTn id="45" dur="500"/>
                                        <p:tgtEl>
                                          <p:spTgt spid="20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61"/>
                                        </p:tgtEl>
                                        <p:attrNameLst>
                                          <p:attrName>style.visibility</p:attrName>
                                        </p:attrNameLst>
                                      </p:cBhvr>
                                      <p:to>
                                        <p:strVal val="visible"/>
                                      </p:to>
                                    </p:set>
                                    <p:animEffect transition="in" filter="wipe(down)">
                                      <p:cBhvr>
                                        <p:cTn id="50" dur="500"/>
                                        <p:tgtEl>
                                          <p:spTgt spid="20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70"/>
                                        </p:tgtEl>
                                        <p:attrNameLst>
                                          <p:attrName>style.visibility</p:attrName>
                                        </p:attrNameLst>
                                      </p:cBhvr>
                                      <p:to>
                                        <p:strVal val="visible"/>
                                      </p:to>
                                    </p:set>
                                    <p:animEffect transition="in" filter="wipe(down)">
                                      <p:cBhvr>
                                        <p:cTn id="55" dur="500"/>
                                        <p:tgtEl>
                                          <p:spTgt spid="20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075"/>
                                        </p:tgtEl>
                                        <p:attrNameLst>
                                          <p:attrName>style.visibility</p:attrName>
                                        </p:attrNameLst>
                                      </p:cBhvr>
                                      <p:to>
                                        <p:strVal val="visible"/>
                                      </p:to>
                                    </p:set>
                                    <p:animEffect transition="in" filter="wipe(down)">
                                      <p:cBhvr>
                                        <p:cTn id="60"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Innovation in current market: Conclusions</a:t>
            </a:r>
            <a:endParaRPr lang="en-GB" dirty="0"/>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7"/>
          </p:nvPr>
        </p:nvSpPr>
        <p:spPr/>
        <p:txBody>
          <a:bodyPr/>
          <a:lstStyle/>
          <a:p>
            <a:pPr marL="285750" indent="-285750" defTabSz="1260000">
              <a:buClr>
                <a:srgbClr val="FF0000"/>
              </a:buClr>
              <a:buSzPct val="100000"/>
              <a:buFont typeface="Wingdings" panose="05000000000000000000" pitchFamily="2" charset="2"/>
              <a:buChar char="§"/>
            </a:pPr>
            <a:r>
              <a:rPr lang="en-GB" sz="1800" dirty="0" smtClean="0"/>
              <a:t>Combination </a:t>
            </a:r>
            <a:r>
              <a:rPr lang="en-GB" sz="1800" dirty="0"/>
              <a:t>of </a:t>
            </a:r>
            <a:r>
              <a:rPr lang="en-GB" sz="1800" b="1" dirty="0"/>
              <a:t>smart meters and </a:t>
            </a:r>
            <a:r>
              <a:rPr lang="en-GB" sz="1800" b="1" dirty="0" err="1"/>
              <a:t>ToU</a:t>
            </a:r>
            <a:r>
              <a:rPr lang="en-GB" sz="1800" b="1" dirty="0"/>
              <a:t> tariffs </a:t>
            </a:r>
            <a:r>
              <a:rPr lang="en-GB" sz="1800" dirty="0" smtClean="0"/>
              <a:t>has </a:t>
            </a:r>
            <a:r>
              <a:rPr lang="en-GB" sz="1800" dirty="0"/>
              <a:t>considerable potential </a:t>
            </a:r>
            <a:r>
              <a:rPr lang="en-GB" sz="1800" dirty="0" smtClean="0"/>
              <a:t>for innovation, </a:t>
            </a:r>
            <a:r>
              <a:rPr lang="en-GB" sz="1800" dirty="0"/>
              <a:t>but realising this </a:t>
            </a:r>
            <a:r>
              <a:rPr lang="en-GB" sz="1800" dirty="0" smtClean="0"/>
              <a:t>conditional on </a:t>
            </a:r>
            <a:r>
              <a:rPr lang="en-GB" sz="1800" dirty="0"/>
              <a:t>greater customer </a:t>
            </a:r>
            <a:r>
              <a:rPr lang="en-GB" sz="1800" dirty="0" smtClean="0"/>
              <a:t>engagement</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Growth </a:t>
            </a:r>
            <a:r>
              <a:rPr lang="en-GB" sz="1800" dirty="0"/>
              <a:t>of </a:t>
            </a:r>
            <a:r>
              <a:rPr lang="en-GB" sz="1800" b="1" dirty="0" smtClean="0"/>
              <a:t>domestic storage</a:t>
            </a:r>
            <a:r>
              <a:rPr lang="en-GB" sz="1800" dirty="0" smtClean="0"/>
              <a:t> moving in step with small-scale </a:t>
            </a:r>
            <a:r>
              <a:rPr lang="en-GB" sz="1800" dirty="0"/>
              <a:t>generation </a:t>
            </a:r>
            <a:r>
              <a:rPr lang="en-GB" sz="1800" dirty="0" smtClean="0"/>
              <a:t>assets (e.g. roof-mounted solar), but current costs proving prohibitive</a:t>
            </a:r>
            <a:endParaRPr lang="en-GB" sz="1800" dirty="0"/>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Technological </a:t>
            </a:r>
            <a:r>
              <a:rPr lang="en-GB" sz="1800" dirty="0"/>
              <a:t>and commercial innovation </a:t>
            </a:r>
            <a:r>
              <a:rPr lang="en-GB" sz="1800" dirty="0" smtClean="0"/>
              <a:t>evident in </a:t>
            </a:r>
            <a:r>
              <a:rPr lang="en-GB" sz="1800" b="1" dirty="0" smtClean="0"/>
              <a:t>local </a:t>
            </a:r>
            <a:r>
              <a:rPr lang="en-GB" sz="1800" b="1" dirty="0"/>
              <a:t>energy market </a:t>
            </a:r>
            <a:r>
              <a:rPr lang="en-GB" sz="1800" b="1" dirty="0" smtClean="0"/>
              <a:t>initiatives</a:t>
            </a:r>
            <a:r>
              <a:rPr lang="en-GB" sz="1800" dirty="0" smtClean="0"/>
              <a:t>, typically developed </a:t>
            </a:r>
            <a:r>
              <a:rPr lang="en-GB" sz="1800" dirty="0"/>
              <a:t>in response to a specific local need or </a:t>
            </a:r>
            <a:r>
              <a:rPr lang="en-GB" sz="1800" dirty="0" smtClean="0"/>
              <a:t>objective</a:t>
            </a:r>
          </a:p>
          <a:p>
            <a:pPr marL="285750" indent="-285750" defTabSz="1260000">
              <a:buClr>
                <a:srgbClr val="FF0000"/>
              </a:buClr>
              <a:buSzPct val="100000"/>
              <a:buFont typeface="Wingdings" panose="05000000000000000000" pitchFamily="2" charset="2"/>
              <a:buChar char="§"/>
            </a:pPr>
            <a:endParaRPr lang="en-GB" sz="1800" dirty="0" smtClean="0"/>
          </a:p>
          <a:p>
            <a:pPr marL="285750" indent="-285750" defTabSz="1260000">
              <a:buClr>
                <a:srgbClr val="FF0000"/>
              </a:buClr>
              <a:buSzPct val="100000"/>
              <a:buFont typeface="Wingdings" panose="05000000000000000000" pitchFamily="2" charset="2"/>
              <a:buChar char="§"/>
            </a:pPr>
            <a:r>
              <a:rPr lang="en-GB" sz="1800" dirty="0" smtClean="0"/>
              <a:t>For electricity networks, transition </a:t>
            </a:r>
            <a:r>
              <a:rPr lang="en-GB" sz="1800" dirty="0"/>
              <a:t>from </a:t>
            </a:r>
            <a:r>
              <a:rPr lang="en-GB" sz="1800" b="1" dirty="0" smtClean="0"/>
              <a:t>national to local-level management </a:t>
            </a:r>
            <a:r>
              <a:rPr lang="en-GB" sz="1800" dirty="0" smtClean="0"/>
              <a:t>increases need for network </a:t>
            </a:r>
            <a:r>
              <a:rPr lang="en-GB" sz="1800" dirty="0"/>
              <a:t>flexibility and </a:t>
            </a:r>
            <a:r>
              <a:rPr lang="en-GB" sz="1800" dirty="0" smtClean="0"/>
              <a:t>accommodating low-carbon generation, which will </a:t>
            </a:r>
            <a:r>
              <a:rPr lang="en-GB" sz="1800" dirty="0"/>
              <a:t>increase </a:t>
            </a:r>
            <a:r>
              <a:rPr lang="en-GB" sz="1800" dirty="0" smtClean="0"/>
              <a:t>impetus for innovation</a:t>
            </a:r>
          </a:p>
        </p:txBody>
      </p:sp>
      <p:sp>
        <p:nvSpPr>
          <p:cNvPr id="5" name="Slide Number Placeholder 4"/>
          <p:cNvSpPr>
            <a:spLocks noGrp="1"/>
          </p:cNvSpPr>
          <p:nvPr>
            <p:ph type="sldNum" sz="quarter" idx="4"/>
          </p:nvPr>
        </p:nvSpPr>
        <p:spPr/>
        <p:txBody>
          <a:bodyPr/>
          <a:lstStyle/>
          <a:p>
            <a:fld id="{B87C432C-F938-4071-968E-951AD5E58DD6}" type="slidenum">
              <a:rPr lang="en-GB" smtClean="0"/>
              <a:pPr/>
              <a:t>9</a:t>
            </a:fld>
            <a:endParaRPr lang="en-GB"/>
          </a:p>
        </p:txBody>
      </p:sp>
    </p:spTree>
    <p:extLst>
      <p:ext uri="{BB962C8B-B14F-4D97-AF65-F5344CB8AC3E}">
        <p14:creationId xmlns:p14="http://schemas.microsoft.com/office/powerpoint/2010/main" val="258425568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Blank">
  <a:themeElements>
    <a:clrScheme name="Which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ch Brand PPT fon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rebuchet MS"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rebuchet MS" charset="0"/>
            <a:ea typeface="ＭＳ Ｐゴシック" charset="0"/>
          </a:defRPr>
        </a:defPPr>
      </a:lstStyle>
    </a:lnDef>
    <a:txDef>
      <a:spPr>
        <a:noFill/>
      </a:spPr>
      <a:bodyPr wrap="none" rtlCol="0">
        <a:spAutoFit/>
      </a:bodyPr>
      <a:lstStyle>
        <a:defPPr>
          <a:defRPr sz="1200" dirty="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raClrScheme>
      <a:clrScheme name="Which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ch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ch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ch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ch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ch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ch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ch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ch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ch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ch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ch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2429</TotalTime>
  <Words>3193</Words>
  <Application>Microsoft Office PowerPoint</Application>
  <PresentationFormat>On-screen Show (16:9)</PresentationFormat>
  <Paragraphs>272</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O'Donnell</dc:creator>
  <cp:lastModifiedBy>Philip O'Donnell</cp:lastModifiedBy>
  <cp:revision>88</cp:revision>
  <cp:lastPrinted>2016-04-26T13:19:58Z</cp:lastPrinted>
  <dcterms:created xsi:type="dcterms:W3CDTF">2018-08-21T09:38:27Z</dcterms:created>
  <dcterms:modified xsi:type="dcterms:W3CDTF">2018-08-30T14:25:53Z</dcterms:modified>
</cp:coreProperties>
</file>