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2" r:id="rId1"/>
    <p:sldMasterId id="2147483668" r:id="rId2"/>
  </p:sldMasterIdLst>
  <p:notesMasterIdLst>
    <p:notesMasterId r:id="rId15"/>
  </p:notesMasterIdLst>
  <p:handoutMasterIdLst>
    <p:handoutMasterId r:id="rId16"/>
  </p:handoutMasterIdLst>
  <p:sldIdLst>
    <p:sldId id="309" r:id="rId3"/>
    <p:sldId id="356" r:id="rId4"/>
    <p:sldId id="294" r:id="rId5"/>
    <p:sldId id="355" r:id="rId6"/>
    <p:sldId id="344" r:id="rId7"/>
    <p:sldId id="357" r:id="rId8"/>
    <p:sldId id="358" r:id="rId9"/>
    <p:sldId id="359" r:id="rId10"/>
    <p:sldId id="360" r:id="rId11"/>
    <p:sldId id="361" r:id="rId12"/>
    <p:sldId id="354" r:id="rId13"/>
    <p:sldId id="362" r:id="rId14"/>
  </p:sldIdLst>
  <p:sldSz cx="12190413" cy="6858000"/>
  <p:notesSz cx="6794500" cy="9931400"/>
  <p:custDataLst>
    <p:tags r:id="rId17"/>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xmlns="">
        <p15:guide id="1" orient="horz" pos="1012">
          <p15:clr>
            <a:srgbClr val="A4A3A4"/>
          </p15:clr>
        </p15:guide>
        <p15:guide id="2" orient="horz" pos="3884">
          <p15:clr>
            <a:srgbClr val="A4A3A4"/>
          </p15:clr>
        </p15:guide>
        <p15:guide id="3" pos="385">
          <p15:clr>
            <a:srgbClr val="A4A3A4"/>
          </p15:clr>
        </p15:guide>
        <p15:guide id="4" pos="2789">
          <p15:clr>
            <a:srgbClr val="A4A3A4"/>
          </p15:clr>
        </p15:guide>
        <p15:guide id="5" pos="2880">
          <p15:clr>
            <a:srgbClr val="A4A3A4"/>
          </p15:clr>
        </p15:guide>
        <p15:guide id="6" pos="5281">
          <p15:clr>
            <a:srgbClr val="A4A3A4"/>
          </p15:clr>
        </p15:guide>
        <p15:guide id="7" orient="horz" pos="913">
          <p15:clr>
            <a:srgbClr val="A4A3A4"/>
          </p15:clr>
        </p15:guide>
        <p15:guide id="8" orient="horz" pos="3929">
          <p15:clr>
            <a:srgbClr val="A4A3A4"/>
          </p15:clr>
        </p15:guide>
        <p15:guide id="9" pos="392">
          <p15:clr>
            <a:srgbClr val="A4A3A4"/>
          </p15:clr>
        </p15:guide>
        <p15:guide id="10" pos="3771">
          <p15:clr>
            <a:srgbClr val="A4A3A4"/>
          </p15:clr>
        </p15:guide>
        <p15:guide id="11" pos="3954">
          <p15:clr>
            <a:srgbClr val="A4A3A4"/>
          </p15:clr>
        </p15:guide>
        <p15:guide id="12" pos="7040">
          <p15:clr>
            <a:srgbClr val="A4A3A4"/>
          </p15:clr>
        </p15:guide>
        <p15:guide id="13" pos="7332">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00"/>
    <a:srgbClr val="FFFFFF"/>
    <a:srgbClr val="FFCC00"/>
    <a:srgbClr val="FF6600"/>
    <a:srgbClr val="99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82" autoAdjust="0"/>
    <p:restoredTop sz="94692" autoAdjust="0"/>
  </p:normalViewPr>
  <p:slideViewPr>
    <p:cSldViewPr showGuides="1">
      <p:cViewPr>
        <p:scale>
          <a:sx n="100" d="100"/>
          <a:sy n="100" d="100"/>
        </p:scale>
        <p:origin x="-221" y="-58"/>
      </p:cViewPr>
      <p:guideLst>
        <p:guide orient="horz" pos="1012"/>
        <p:guide orient="horz" pos="3884"/>
        <p:guide orient="horz" pos="913"/>
        <p:guide orient="horz" pos="3929"/>
        <p:guide pos="385"/>
        <p:guide pos="2789"/>
        <p:guide pos="2880"/>
        <p:guide pos="5281"/>
        <p:guide pos="392"/>
        <p:guide pos="3771"/>
        <p:guide pos="3954"/>
        <p:guide pos="7040"/>
        <p:guide pos="7332"/>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1" y="0"/>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p>
        </p:txBody>
      </p:sp>
      <p:sp>
        <p:nvSpPr>
          <p:cNvPr id="63491" name="Rectangle 3"/>
          <p:cNvSpPr>
            <a:spLocks noGrp="1" noChangeArrowheads="1"/>
          </p:cNvSpPr>
          <p:nvPr>
            <p:ph type="dt" sz="quarter" idx="1"/>
          </p:nvPr>
        </p:nvSpPr>
        <p:spPr bwMode="auto">
          <a:xfrm>
            <a:off x="3848645" y="0"/>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p>
        </p:txBody>
      </p:sp>
      <p:sp>
        <p:nvSpPr>
          <p:cNvPr id="63492" name="Rectangle 4"/>
          <p:cNvSpPr>
            <a:spLocks noGrp="1" noChangeArrowheads="1"/>
          </p:cNvSpPr>
          <p:nvPr>
            <p:ph type="ftr" sz="quarter" idx="2"/>
          </p:nvPr>
        </p:nvSpPr>
        <p:spPr bwMode="auto">
          <a:xfrm>
            <a:off x="1" y="9433106"/>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p>
        </p:txBody>
      </p:sp>
      <p:sp>
        <p:nvSpPr>
          <p:cNvPr id="63493" name="Rectangle 5"/>
          <p:cNvSpPr>
            <a:spLocks noGrp="1" noChangeArrowheads="1"/>
          </p:cNvSpPr>
          <p:nvPr>
            <p:ph type="sldNum" sz="quarter" idx="3"/>
          </p:nvPr>
        </p:nvSpPr>
        <p:spPr bwMode="auto">
          <a:xfrm>
            <a:off x="3848645" y="9433106"/>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pPr/>
              <a:t>‹#›</a:t>
            </a:fld>
            <a:endParaRPr lang="da-DK" dirty="0"/>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2944283" cy="496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p>
        </p:txBody>
      </p:sp>
      <p:sp>
        <p:nvSpPr>
          <p:cNvPr id="3075" name="Rectangle 3"/>
          <p:cNvSpPr>
            <a:spLocks noGrp="1" noChangeArrowheads="1"/>
          </p:cNvSpPr>
          <p:nvPr>
            <p:ph type="dt" idx="1"/>
          </p:nvPr>
        </p:nvSpPr>
        <p:spPr bwMode="auto">
          <a:xfrm>
            <a:off x="3850217" y="0"/>
            <a:ext cx="2944283" cy="496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p>
        </p:txBody>
      </p:sp>
      <p:sp>
        <p:nvSpPr>
          <p:cNvPr id="3076" name="Rectangle 4"/>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05933" y="4717415"/>
            <a:ext cx="4982634" cy="4469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smtClean="0"/>
          </a:p>
        </p:txBody>
      </p:sp>
      <p:sp>
        <p:nvSpPr>
          <p:cNvPr id="3078" name="Rectangle 6"/>
          <p:cNvSpPr>
            <a:spLocks noGrp="1" noChangeArrowheads="1"/>
          </p:cNvSpPr>
          <p:nvPr>
            <p:ph type="ftr" sz="quarter" idx="4"/>
          </p:nvPr>
        </p:nvSpPr>
        <p:spPr bwMode="auto">
          <a:xfrm>
            <a:off x="1" y="9434830"/>
            <a:ext cx="2944283" cy="496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p>
        </p:txBody>
      </p:sp>
      <p:sp>
        <p:nvSpPr>
          <p:cNvPr id="3079" name="Rectangle 7"/>
          <p:cNvSpPr>
            <a:spLocks noGrp="1" noChangeArrowheads="1"/>
          </p:cNvSpPr>
          <p:nvPr>
            <p:ph type="sldNum" sz="quarter" idx="5"/>
          </p:nvPr>
        </p:nvSpPr>
        <p:spPr bwMode="auto">
          <a:xfrm>
            <a:off x="3850217" y="9434830"/>
            <a:ext cx="2944283" cy="496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C734BB09-483B-4C4B-A5A4-C02A22055B01}" type="slidenum">
              <a:rPr lang="da-DK"/>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2372300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10</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11</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12</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2</a:t>
            </a:fld>
            <a:endParaRPr lang="da-DK" dirty="0"/>
          </a:p>
        </p:txBody>
      </p:sp>
    </p:spTree>
    <p:extLst>
      <p:ext uri="{BB962C8B-B14F-4D97-AF65-F5344CB8AC3E}">
        <p14:creationId xmlns:p14="http://schemas.microsoft.com/office/powerpoint/2010/main" val="2785570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278557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4</a:t>
            </a:fld>
            <a:endParaRPr lang="da-DK" dirty="0"/>
          </a:p>
        </p:txBody>
      </p:sp>
    </p:spTree>
    <p:extLst>
      <p:ext uri="{BB962C8B-B14F-4D97-AF65-F5344CB8AC3E}">
        <p14:creationId xmlns:p14="http://schemas.microsoft.com/office/powerpoint/2010/main" val="1295127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5</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6</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7</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8</a:t>
            </a:fld>
            <a:endParaRPr lang="da-DK" dirty="0"/>
          </a:p>
        </p:txBody>
      </p:sp>
    </p:spTree>
    <p:extLst>
      <p:ext uri="{BB962C8B-B14F-4D97-AF65-F5344CB8AC3E}">
        <p14:creationId xmlns:p14="http://schemas.microsoft.com/office/powerpoint/2010/main" val="1749366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fld id="{C734BB09-483B-4C4B-A5A4-C02A22055B01}" type="slidenum">
              <a:rPr lang="da-DK" smtClean="0"/>
              <a:pPr/>
              <a:t>9</a:t>
            </a:fld>
            <a:endParaRPr lang="da-DK" dirty="0"/>
          </a:p>
        </p:txBody>
      </p:sp>
    </p:spTree>
    <p:extLst>
      <p:ext uri="{BB962C8B-B14F-4D97-AF65-F5344CB8AC3E}">
        <p14:creationId xmlns:p14="http://schemas.microsoft.com/office/powerpoint/2010/main" val="1749366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sp>
        <p:nvSpPr>
          <p:cNvPr id="2" name="Rectangle 1"/>
          <p:cNvSpPr/>
          <p:nvPr userDrawn="1"/>
        </p:nvSpPr>
        <p:spPr bwMode="auto">
          <a:xfrm>
            <a:off x="22413" y="-35744"/>
            <a:ext cx="12168000" cy="6858000"/>
          </a:xfrm>
          <a:prstGeom prst="rect">
            <a:avLst/>
          </a:prstGeom>
          <a:solidFill>
            <a:srgbClr val="FFFFFF"/>
          </a:solidFill>
          <a:ln w="12700"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da-DK" sz="1600" b="0" i="0" u="none" strike="noStrike" cap="none" normalizeH="0" baseline="0" dirty="0" smtClean="0">
              <a:ln>
                <a:noFill/>
              </a:ln>
              <a:solidFill>
                <a:schemeClr val="tx1"/>
              </a:solidFill>
              <a:effectLst/>
              <a:latin typeface="Verdana" pitchFamily="34" charset="0"/>
              <a:ea typeface="ＭＳ Ｐゴシック" pitchFamily="-80" charset="-128"/>
            </a:endParaRPr>
          </a:p>
        </p:txBody>
      </p:sp>
      <p:sp>
        <p:nvSpPr>
          <p:cNvPr id="114690" name="Rectangle 2"/>
          <p:cNvSpPr>
            <a:spLocks noGrp="1" noChangeArrowheads="1"/>
          </p:cNvSpPr>
          <p:nvPr>
            <p:ph type="ctrTitle"/>
          </p:nvPr>
        </p:nvSpPr>
        <p:spPr>
          <a:xfrm>
            <a:off x="622300" y="404664"/>
            <a:ext cx="8725800" cy="612068"/>
          </a:xfrm>
        </p:spPr>
        <p:txBody>
          <a:bodyPr/>
          <a:lstStyle>
            <a:lvl1pPr>
              <a:defRPr>
                <a:solidFill>
                  <a:srgbClr val="000000"/>
                </a:solidFill>
              </a:defRPr>
            </a:lvl1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title</a:t>
            </a:r>
            <a:r>
              <a:rPr lang="da-DK" noProof="0" dirty="0" smtClean="0"/>
              <a:t> </a:t>
            </a:r>
            <a:r>
              <a:rPr lang="da-DK" noProof="0" dirty="0" err="1" smtClean="0"/>
              <a:t>style</a:t>
            </a:r>
            <a:endParaRPr lang="da-DK" noProof="0" dirty="0" smtClean="0"/>
          </a:p>
        </p:txBody>
      </p:sp>
      <p:sp>
        <p:nvSpPr>
          <p:cNvPr id="114691" name="Rectangle 3"/>
          <p:cNvSpPr>
            <a:spLocks noGrp="1" noChangeArrowheads="1"/>
          </p:cNvSpPr>
          <p:nvPr>
            <p:ph type="subTitle" idx="1"/>
          </p:nvPr>
        </p:nvSpPr>
        <p:spPr>
          <a:xfrm>
            <a:off x="622300" y="2286000"/>
            <a:ext cx="8723683" cy="1752600"/>
          </a:xfrm>
        </p:spPr>
        <p:txBody>
          <a:bodyPr/>
          <a:lstStyle>
            <a:lvl1pPr marL="0" indent="0">
              <a:buFontTx/>
              <a:buNone/>
              <a:defRPr>
                <a:solidFill>
                  <a:srgbClr val="000000"/>
                </a:solidFill>
              </a:defRPr>
            </a:lvl1pPr>
          </a:lstStyle>
          <a:p>
            <a:pPr lvl="0"/>
            <a:r>
              <a:rPr lang="da-DK" noProof="0" dirty="0" err="1" smtClean="0"/>
              <a:t>Click</a:t>
            </a:r>
            <a:r>
              <a:rPr lang="da-DK" noProof="0" dirty="0" smtClean="0"/>
              <a:t> to </a:t>
            </a:r>
            <a:r>
              <a:rPr lang="da-DK" noProof="0" dirty="0" err="1" smtClean="0"/>
              <a:t>edit</a:t>
            </a:r>
            <a:r>
              <a:rPr lang="da-DK" noProof="0" dirty="0" smtClean="0"/>
              <a:t> Master </a:t>
            </a:r>
            <a:r>
              <a:rPr lang="da-DK" noProof="0" dirty="0" err="1" smtClean="0"/>
              <a:t>subtitle</a:t>
            </a:r>
            <a:r>
              <a:rPr lang="da-DK" noProof="0" dirty="0" smtClean="0"/>
              <a:t> </a:t>
            </a:r>
            <a:r>
              <a:rPr lang="da-DK" noProof="0" dirty="0" err="1" smtClean="0"/>
              <a:t>style</a:t>
            </a:r>
            <a:endParaRPr lang="da-DK" noProof="0" dirty="0" smtClean="0"/>
          </a:p>
        </p:txBody>
      </p:sp>
      <p:sp>
        <p:nvSpPr>
          <p:cNvPr id="4" name="SD_ART_Frise"/>
          <p:cNvSpPr/>
          <p:nvPr userDrawn="1"/>
        </p:nvSpPr>
        <p:spPr bwMode="auto">
          <a:xfrm>
            <a:off x="7150413" y="3393256"/>
            <a:ext cx="5040000" cy="2340000"/>
          </a:xfrm>
          <a:prstGeom prst="rect">
            <a:avLst/>
          </a:prstGeom>
          <a:noFill/>
          <a:ln w="9525"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da-DK" sz="1600" b="0" i="0" u="none" strike="noStrike" cap="none" normalizeH="0" baseline="0" dirty="0" smtClean="0">
              <a:ln>
                <a:noFill/>
              </a:ln>
              <a:solidFill>
                <a:schemeClr val="tx1"/>
              </a:solidFill>
              <a:effectLst/>
              <a:latin typeface="Verdana" pitchFamily="34" charset="0"/>
              <a:ea typeface="ＭＳ Ｐゴシック" pitchFamily="-80" charset="-128"/>
            </a:endParaRP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93738" y="5049838"/>
            <a:ext cx="5211762"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descr="http://interreg-oks.eu/images/18.2089ae6e15244fe02f3a14e9/1472022800816/O%E2%95%A0%C3%AAresund-Kattegat-Skagerrak_RGB_400px.jpg"/>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4566" y="5971136"/>
            <a:ext cx="2965053" cy="656430"/>
          </a:xfrm>
          <a:prstGeom prst="rect">
            <a:avLst/>
          </a:prstGeom>
          <a:noFill/>
          <a:ln>
            <a:noFill/>
          </a:ln>
        </p:spPr>
      </p:pic>
      <p:cxnSp>
        <p:nvCxnSpPr>
          <p:cNvPr id="8" name="Straight Connector 7"/>
          <p:cNvCxnSpPr/>
          <p:nvPr userDrawn="1"/>
        </p:nvCxnSpPr>
        <p:spPr bwMode="auto">
          <a:xfrm>
            <a:off x="0" y="5830888"/>
            <a:ext cx="12190413" cy="0"/>
          </a:xfrm>
          <a:prstGeom prst="line">
            <a:avLst/>
          </a:prstGeom>
          <a:solidFill>
            <a:schemeClr val="accent1"/>
          </a:solidFill>
          <a:ln w="19050" cap="flat" cmpd="sng" algn="ctr">
            <a:solidFill>
              <a:schemeClr val="accent4">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userDrawn="1"/>
        </p:nvSpPr>
        <p:spPr>
          <a:xfrm>
            <a:off x="3574926" y="5985284"/>
            <a:ext cx="3384376" cy="276999"/>
          </a:xfrm>
          <a:prstGeom prst="rect">
            <a:avLst/>
          </a:prstGeom>
          <a:noFill/>
        </p:spPr>
        <p:txBody>
          <a:bodyPr wrap="square" rtlCol="0">
            <a:spAutoFit/>
          </a:bodyPr>
          <a:lstStyle/>
          <a:p>
            <a:r>
              <a:rPr lang="da-DK" sz="1200" dirty="0" smtClean="0">
                <a:solidFill>
                  <a:schemeClr val="accent4">
                    <a:lumMod val="75000"/>
                  </a:schemeClr>
                </a:solidFill>
              </a:rPr>
              <a:t>Smart </a:t>
            </a:r>
            <a:r>
              <a:rPr lang="da-DK" sz="1200" dirty="0" err="1" smtClean="0">
                <a:solidFill>
                  <a:schemeClr val="accent4">
                    <a:lumMod val="75000"/>
                  </a:schemeClr>
                </a:solidFill>
              </a:rPr>
              <a:t>Cities</a:t>
            </a:r>
            <a:r>
              <a:rPr lang="da-DK" sz="1200" dirty="0" smtClean="0">
                <a:solidFill>
                  <a:schemeClr val="accent4">
                    <a:lumMod val="75000"/>
                  </a:schemeClr>
                </a:solidFill>
              </a:rPr>
              <a:t> Accelerator (SCA)</a:t>
            </a:r>
            <a:endParaRPr lang="da-DK" sz="1200" dirty="0">
              <a:solidFill>
                <a:schemeClr val="accent4">
                  <a:lumMod val="75000"/>
                </a:schemeClr>
              </a:solidFill>
            </a:endParaRPr>
          </a:p>
        </p:txBody>
      </p:sp>
      <p:pic>
        <p:nvPicPr>
          <p:cNvPr id="12" name="Picture 11"/>
          <p:cNvPicPr/>
          <p:nvPr userDrawn="1"/>
        </p:nvPicPr>
        <p:blipFill>
          <a:blip r:embed="rId4" cstate="print">
            <a:extLst>
              <a:ext uri="{28A0092B-C50C-407E-A947-70E740481C1C}">
                <a14:useLocalDpi xmlns:a14="http://schemas.microsoft.com/office/drawing/2010/main" val="0"/>
              </a:ext>
            </a:extLst>
          </a:blip>
          <a:stretch>
            <a:fillRect/>
          </a:stretch>
        </p:blipFill>
        <p:spPr>
          <a:xfrm>
            <a:off x="11085114" y="5887871"/>
            <a:ext cx="822960" cy="822960"/>
          </a:xfrm>
          <a:prstGeom prst="rect">
            <a:avLst/>
          </a:prstGeom>
        </p:spPr>
      </p:pic>
    </p:spTree>
    <p:extLst>
      <p:ext uri="{BB962C8B-B14F-4D97-AF65-F5344CB8AC3E}">
        <p14:creationId xmlns:p14="http://schemas.microsoft.com/office/powerpoint/2010/main" val="32272145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6192838" y="1535113"/>
            <a:ext cx="5387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2838" y="2174875"/>
            <a:ext cx="5387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p>
            <a:fld id="{1A628BEE-A0C4-400F-9A74-E61B1AB6E0EF}" type="datetime3">
              <a:rPr lang="da-DK" smtClean="0"/>
              <a:t>11.09.2018</a:t>
            </a:fld>
            <a:endParaRPr lang="da-DK"/>
          </a:p>
        </p:txBody>
      </p:sp>
      <p:sp>
        <p:nvSpPr>
          <p:cNvPr id="8" name="Footer Placeholder 7"/>
          <p:cNvSpPr>
            <a:spLocks noGrp="1"/>
          </p:cNvSpPr>
          <p:nvPr>
            <p:ph type="ftr" sz="quarter" idx="11"/>
          </p:nvPr>
        </p:nvSpPr>
        <p:spPr/>
        <p:txBody>
          <a:bodyPr/>
          <a:lstStyle/>
          <a:p>
            <a:r>
              <a:rPr lang="en-US" smtClean="0"/>
              <a:t>Clean energy week 2018   May 2018</a:t>
            </a:r>
            <a:endParaRPr lang="da-DK"/>
          </a:p>
        </p:txBody>
      </p:sp>
      <p:sp>
        <p:nvSpPr>
          <p:cNvPr id="9" name="Slide Number Placeholder 8"/>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174734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2"/>
          <p:cNvSpPr>
            <a:spLocks noGrp="1"/>
          </p:cNvSpPr>
          <p:nvPr>
            <p:ph type="dt" sz="half" idx="10"/>
          </p:nvPr>
        </p:nvSpPr>
        <p:spPr/>
        <p:txBody>
          <a:bodyPr/>
          <a:lstStyle/>
          <a:p>
            <a:fld id="{F08AE59E-373C-45E8-91EC-7AE8F49EC481}" type="datetime3">
              <a:rPr lang="da-DK" smtClean="0"/>
              <a:t>11.09.2018</a:t>
            </a:fld>
            <a:endParaRPr lang="da-DK"/>
          </a:p>
        </p:txBody>
      </p:sp>
      <p:sp>
        <p:nvSpPr>
          <p:cNvPr id="4" name="Footer Placeholder 3"/>
          <p:cNvSpPr>
            <a:spLocks noGrp="1"/>
          </p:cNvSpPr>
          <p:nvPr>
            <p:ph type="ftr" sz="quarter" idx="11"/>
          </p:nvPr>
        </p:nvSpPr>
        <p:spPr/>
        <p:txBody>
          <a:bodyPr/>
          <a:lstStyle/>
          <a:p>
            <a:r>
              <a:rPr lang="en-US" smtClean="0"/>
              <a:t>Clean energy week 2018   May 2018</a:t>
            </a:r>
            <a:endParaRPr lang="da-DK"/>
          </a:p>
        </p:txBody>
      </p:sp>
      <p:sp>
        <p:nvSpPr>
          <p:cNvPr id="5" name="Slide Number Placeholder 4"/>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2916545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F74C1E-BCBE-409B-864A-A3B22B942545}" type="datetime3">
              <a:rPr lang="da-DK" smtClean="0"/>
              <a:t>11.09.2018</a:t>
            </a:fld>
            <a:endParaRPr lang="da-DK"/>
          </a:p>
        </p:txBody>
      </p:sp>
      <p:sp>
        <p:nvSpPr>
          <p:cNvPr id="3" name="Footer Placeholder 2"/>
          <p:cNvSpPr>
            <a:spLocks noGrp="1"/>
          </p:cNvSpPr>
          <p:nvPr>
            <p:ph type="ftr" sz="quarter" idx="11"/>
          </p:nvPr>
        </p:nvSpPr>
        <p:spPr/>
        <p:txBody>
          <a:bodyPr/>
          <a:lstStyle/>
          <a:p>
            <a:r>
              <a:rPr lang="en-US" smtClean="0"/>
              <a:t>Clean energy week 2018   May 2018</a:t>
            </a:r>
            <a:endParaRPr lang="da-DK"/>
          </a:p>
        </p:txBody>
      </p:sp>
      <p:sp>
        <p:nvSpPr>
          <p:cNvPr id="4" name="Slide Number Placeholder 3"/>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2656830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0025"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4765675" y="273050"/>
            <a:ext cx="68151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609600" y="1435100"/>
            <a:ext cx="40100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33ED2C-F1A0-43E4-AF77-5B49D3C4ED1F}" type="datetime3">
              <a:rPr lang="da-DK" smtClean="0"/>
              <a:t>11.09.2018</a:t>
            </a:fld>
            <a:endParaRPr lang="da-DK"/>
          </a:p>
        </p:txBody>
      </p:sp>
      <p:sp>
        <p:nvSpPr>
          <p:cNvPr id="6" name="Footer Placeholder 5"/>
          <p:cNvSpPr>
            <a:spLocks noGrp="1"/>
          </p:cNvSpPr>
          <p:nvPr>
            <p:ph type="ftr" sz="quarter" idx="11"/>
          </p:nvPr>
        </p:nvSpPr>
        <p:spPr/>
        <p:txBody>
          <a:bodyPr/>
          <a:lstStyle/>
          <a:p>
            <a:r>
              <a:rPr lang="en-US" smtClean="0"/>
              <a:t>Clean energy week 2018   May 2018</a:t>
            </a:r>
            <a:endParaRPr lang="da-DK"/>
          </a:p>
        </p:txBody>
      </p:sp>
      <p:sp>
        <p:nvSpPr>
          <p:cNvPr id="7" name="Slide Number Placeholder 6"/>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2559663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52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036B5E-A1FF-41E9-9F85-9763984D2951}" type="datetime3">
              <a:rPr lang="da-DK" smtClean="0"/>
              <a:t>11.09.2018</a:t>
            </a:fld>
            <a:endParaRPr lang="da-DK"/>
          </a:p>
        </p:txBody>
      </p:sp>
      <p:sp>
        <p:nvSpPr>
          <p:cNvPr id="6" name="Footer Placeholder 5"/>
          <p:cNvSpPr>
            <a:spLocks noGrp="1"/>
          </p:cNvSpPr>
          <p:nvPr>
            <p:ph type="ftr" sz="quarter" idx="11"/>
          </p:nvPr>
        </p:nvSpPr>
        <p:spPr/>
        <p:txBody>
          <a:bodyPr/>
          <a:lstStyle/>
          <a:p>
            <a:r>
              <a:rPr lang="en-US" smtClean="0"/>
              <a:t>Clean energy week 2018   May 2018</a:t>
            </a:r>
            <a:endParaRPr lang="da-DK"/>
          </a:p>
        </p:txBody>
      </p:sp>
      <p:sp>
        <p:nvSpPr>
          <p:cNvPr id="7" name="Slide Number Placeholder 6"/>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195759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6F7962F-A8F8-4212-9B09-292A2F13ABDC}" type="datetime3">
              <a:rPr lang="da-DK" smtClean="0"/>
              <a:t>11.09.2018</a:t>
            </a:fld>
            <a:endParaRPr lang="da-DK"/>
          </a:p>
        </p:txBody>
      </p:sp>
      <p:sp>
        <p:nvSpPr>
          <p:cNvPr id="5" name="Footer Placeholder 4"/>
          <p:cNvSpPr>
            <a:spLocks noGrp="1"/>
          </p:cNvSpPr>
          <p:nvPr>
            <p:ph type="ftr" sz="quarter" idx="11"/>
          </p:nvPr>
        </p:nvSpPr>
        <p:spPr/>
        <p:txBody>
          <a:bodyPr/>
          <a:lstStyle/>
          <a:p>
            <a:r>
              <a:rPr lang="en-US" smtClean="0"/>
              <a:t>Clean energy week 2018   May 2018</a:t>
            </a:r>
            <a:endParaRPr lang="da-DK"/>
          </a:p>
        </p:txBody>
      </p:sp>
      <p:sp>
        <p:nvSpPr>
          <p:cNvPr id="6" name="Slide Number Placeholder 5"/>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2146238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1613"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609600" y="274638"/>
            <a:ext cx="8077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6A160083-56F2-4798-8D6F-89FBF345A0DE}" type="datetime3">
              <a:rPr lang="da-DK" smtClean="0"/>
              <a:t>11.09.2018</a:t>
            </a:fld>
            <a:endParaRPr lang="da-DK"/>
          </a:p>
        </p:txBody>
      </p:sp>
      <p:sp>
        <p:nvSpPr>
          <p:cNvPr id="5" name="Footer Placeholder 4"/>
          <p:cNvSpPr>
            <a:spLocks noGrp="1"/>
          </p:cNvSpPr>
          <p:nvPr>
            <p:ph type="ftr" sz="quarter" idx="11"/>
          </p:nvPr>
        </p:nvSpPr>
        <p:spPr/>
        <p:txBody>
          <a:bodyPr/>
          <a:lstStyle/>
          <a:p>
            <a:r>
              <a:rPr lang="en-US" smtClean="0"/>
              <a:t>Clean energy week 2018   May 2018</a:t>
            </a:r>
            <a:endParaRPr lang="da-DK"/>
          </a:p>
        </p:txBody>
      </p:sp>
      <p:sp>
        <p:nvSpPr>
          <p:cNvPr id="6" name="Slide Number Placeholder 5"/>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1996053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smtClean="0"/>
              <a:t>Click</a:t>
            </a:r>
            <a:r>
              <a:rPr lang="da-DK" dirty="0" smtClean="0"/>
              <a:t> to </a:t>
            </a:r>
            <a:r>
              <a:rPr lang="da-DK" dirty="0" err="1" smtClean="0"/>
              <a:t>edit</a:t>
            </a:r>
            <a:r>
              <a:rPr lang="da-DK" dirty="0" smtClean="0"/>
              <a:t> Master </a:t>
            </a:r>
            <a:r>
              <a:rPr lang="da-DK" dirty="0" err="1" smtClean="0"/>
              <a:t>title</a:t>
            </a:r>
            <a:r>
              <a:rPr lang="da-DK" dirty="0" smtClean="0"/>
              <a:t> </a:t>
            </a:r>
            <a:r>
              <a:rPr lang="da-DK" dirty="0" err="1" smtClean="0"/>
              <a:t>style</a:t>
            </a:r>
            <a:endParaRPr lang="da-DK" dirty="0"/>
          </a:p>
        </p:txBody>
      </p:sp>
      <p:sp>
        <p:nvSpPr>
          <p:cNvPr id="3" name="Content Placeholder 2"/>
          <p:cNvSpPr>
            <a:spLocks noGrp="1"/>
          </p:cNvSpPr>
          <p:nvPr>
            <p:ph idx="1"/>
          </p:nvPr>
        </p:nvSpPr>
        <p:spPr/>
        <p:txBody>
          <a:body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a:p>
        </p:txBody>
      </p:sp>
      <p:sp>
        <p:nvSpPr>
          <p:cNvPr id="4" name="Pladsholder til dato 3"/>
          <p:cNvSpPr>
            <a:spLocks noGrp="1"/>
          </p:cNvSpPr>
          <p:nvPr>
            <p:ph type="dt" sz="half" idx="10"/>
          </p:nvPr>
        </p:nvSpPr>
        <p:spPr/>
        <p:txBody>
          <a:bodyPr/>
          <a:lstStyle/>
          <a:p>
            <a:fld id="{F3DB10D2-9217-4CC2-9395-4F52933498FB}" type="datetime3">
              <a:rPr lang="da-DK" smtClean="0"/>
              <a:t>11.09.2018</a:t>
            </a:fld>
            <a:endParaRPr lang="da-DK" dirty="0"/>
          </a:p>
        </p:txBody>
      </p:sp>
      <p:sp>
        <p:nvSpPr>
          <p:cNvPr id="5" name="Pladsholder til sidefod 4"/>
          <p:cNvSpPr>
            <a:spLocks noGrp="1"/>
          </p:cNvSpPr>
          <p:nvPr>
            <p:ph type="ftr" sz="quarter" idx="11"/>
          </p:nvPr>
        </p:nvSpPr>
        <p:spPr/>
        <p:txBody>
          <a:bodyPr/>
          <a:lstStyle/>
          <a:p>
            <a:r>
              <a:rPr lang="en-US" smtClean="0"/>
              <a:t>Clean energy week 2018   May 2018</a:t>
            </a:r>
            <a:endParaRPr lang="da-DK" dirty="0"/>
          </a:p>
        </p:txBody>
      </p:sp>
      <p:sp>
        <p:nvSpPr>
          <p:cNvPr id="9" name="Pladsholder til diasnummer 8"/>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1877740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611188" y="148616"/>
            <a:ext cx="10563358" cy="1143000"/>
          </a:xfrm>
        </p:spPr>
        <p:txBody>
          <a:bodyPr/>
          <a:lstStyle/>
          <a:p>
            <a:r>
              <a:rPr lang="da-DK" dirty="0" err="1" smtClean="0"/>
              <a:t>Click</a:t>
            </a:r>
            <a:r>
              <a:rPr lang="da-DK" dirty="0" smtClean="0"/>
              <a:t> to </a:t>
            </a:r>
            <a:r>
              <a:rPr lang="da-DK" dirty="0" err="1" smtClean="0"/>
              <a:t>edit</a:t>
            </a:r>
            <a:r>
              <a:rPr lang="da-DK" dirty="0" smtClean="0"/>
              <a:t> Master </a:t>
            </a:r>
            <a:r>
              <a:rPr lang="da-DK" dirty="0" err="1" smtClean="0"/>
              <a:t>title</a:t>
            </a:r>
            <a:r>
              <a:rPr lang="da-DK" dirty="0" smtClean="0"/>
              <a:t> </a:t>
            </a:r>
            <a:r>
              <a:rPr lang="da-DK" dirty="0" err="1" smtClean="0"/>
              <a:t>style</a:t>
            </a:r>
            <a:endParaRPr lang="da-DK" dirty="0"/>
          </a:p>
        </p:txBody>
      </p:sp>
      <p:sp>
        <p:nvSpPr>
          <p:cNvPr id="3" name="Content Placeholder 2"/>
          <p:cNvSpPr>
            <a:spLocks noGrp="1"/>
          </p:cNvSpPr>
          <p:nvPr>
            <p:ph sz="half" idx="1"/>
          </p:nvPr>
        </p:nvSpPr>
        <p:spPr>
          <a:xfrm>
            <a:off x="622301" y="1449388"/>
            <a:ext cx="5364162" cy="47879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a:p>
        </p:txBody>
      </p:sp>
      <p:sp>
        <p:nvSpPr>
          <p:cNvPr id="4" name="Content Placeholder 3"/>
          <p:cNvSpPr>
            <a:spLocks noGrp="1"/>
          </p:cNvSpPr>
          <p:nvPr>
            <p:ph sz="half" idx="2"/>
          </p:nvPr>
        </p:nvSpPr>
        <p:spPr>
          <a:xfrm>
            <a:off x="6276974" y="1449388"/>
            <a:ext cx="5362575" cy="47879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a:p>
        </p:txBody>
      </p:sp>
      <p:sp>
        <p:nvSpPr>
          <p:cNvPr id="5" name="Pladsholder til dato 4"/>
          <p:cNvSpPr>
            <a:spLocks noGrp="1"/>
          </p:cNvSpPr>
          <p:nvPr>
            <p:ph type="dt" sz="half" idx="10"/>
          </p:nvPr>
        </p:nvSpPr>
        <p:spPr/>
        <p:txBody>
          <a:bodyPr/>
          <a:lstStyle/>
          <a:p>
            <a:fld id="{08D87152-FC2C-405E-8AF7-B9823829E918}" type="datetime3">
              <a:rPr lang="da-DK" smtClean="0"/>
              <a:t>11.09.2018</a:t>
            </a:fld>
            <a:endParaRPr lang="da-DK" dirty="0"/>
          </a:p>
        </p:txBody>
      </p:sp>
      <p:sp>
        <p:nvSpPr>
          <p:cNvPr id="6" name="Pladsholder til sidefod 5"/>
          <p:cNvSpPr>
            <a:spLocks noGrp="1"/>
          </p:cNvSpPr>
          <p:nvPr>
            <p:ph type="ftr" sz="quarter" idx="11"/>
          </p:nvPr>
        </p:nvSpPr>
        <p:spPr/>
        <p:txBody>
          <a:bodyPr/>
          <a:lstStyle/>
          <a:p>
            <a:r>
              <a:rPr lang="en-US" smtClean="0"/>
              <a:t>Clean energy week 2018   May 2018</a:t>
            </a:r>
            <a:endParaRPr lang="da-DK" dirty="0"/>
          </a:p>
        </p:txBody>
      </p:sp>
      <p:sp>
        <p:nvSpPr>
          <p:cNvPr id="10" name="Pladsholder til diasnummer 9"/>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42630975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smtClean="0"/>
              <a:t>Click</a:t>
            </a:r>
            <a:r>
              <a:rPr lang="da-DK" dirty="0" smtClean="0"/>
              <a:t> to </a:t>
            </a:r>
            <a:r>
              <a:rPr lang="da-DK" dirty="0" err="1" smtClean="0"/>
              <a:t>edit</a:t>
            </a:r>
            <a:r>
              <a:rPr lang="da-DK" dirty="0" smtClean="0"/>
              <a:t> Master </a:t>
            </a:r>
            <a:r>
              <a:rPr lang="da-DK" dirty="0" err="1" smtClean="0"/>
              <a:t>title</a:t>
            </a:r>
            <a:r>
              <a:rPr lang="da-DK" dirty="0" smtClean="0"/>
              <a:t> </a:t>
            </a:r>
            <a:r>
              <a:rPr lang="da-DK" dirty="0" err="1" smtClean="0"/>
              <a:t>style</a:t>
            </a:r>
            <a:endParaRPr lang="da-DK" dirty="0"/>
          </a:p>
        </p:txBody>
      </p:sp>
      <p:sp>
        <p:nvSpPr>
          <p:cNvPr id="3" name="Pladsholder til dato 2"/>
          <p:cNvSpPr>
            <a:spLocks noGrp="1"/>
          </p:cNvSpPr>
          <p:nvPr>
            <p:ph type="dt" sz="half" idx="10"/>
          </p:nvPr>
        </p:nvSpPr>
        <p:spPr/>
        <p:txBody>
          <a:bodyPr/>
          <a:lstStyle/>
          <a:p>
            <a:fld id="{94F46F0F-FEC2-42C4-A901-504D007EB6DD}" type="datetime3">
              <a:rPr lang="da-DK" smtClean="0"/>
              <a:t>11.09.2018</a:t>
            </a:fld>
            <a:endParaRPr lang="da-DK" dirty="0"/>
          </a:p>
        </p:txBody>
      </p:sp>
      <p:sp>
        <p:nvSpPr>
          <p:cNvPr id="4" name="Pladsholder til sidefod 3"/>
          <p:cNvSpPr>
            <a:spLocks noGrp="1"/>
          </p:cNvSpPr>
          <p:nvPr>
            <p:ph type="ftr" sz="quarter" idx="11"/>
          </p:nvPr>
        </p:nvSpPr>
        <p:spPr/>
        <p:txBody>
          <a:bodyPr/>
          <a:lstStyle/>
          <a:p>
            <a:r>
              <a:rPr lang="en-US" smtClean="0"/>
              <a:t>Clean energy week 2018   May 2018</a:t>
            </a:r>
            <a:endParaRPr lang="da-DK" dirty="0"/>
          </a:p>
        </p:txBody>
      </p:sp>
      <p:sp>
        <p:nvSpPr>
          <p:cNvPr id="8" name="Pladsholder til diasnummer 7"/>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208455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FC7BCFA0-4D84-4B9B-A8D5-663D93B021E9}" type="datetime3">
              <a:rPr lang="da-DK" smtClean="0"/>
              <a:t>11.09.2018</a:t>
            </a:fld>
            <a:endParaRPr lang="da-DK" dirty="0"/>
          </a:p>
        </p:txBody>
      </p:sp>
      <p:sp>
        <p:nvSpPr>
          <p:cNvPr id="3" name="Pladsholder til sidefod 2"/>
          <p:cNvSpPr>
            <a:spLocks noGrp="1"/>
          </p:cNvSpPr>
          <p:nvPr>
            <p:ph type="ftr" sz="quarter" idx="11"/>
          </p:nvPr>
        </p:nvSpPr>
        <p:spPr/>
        <p:txBody>
          <a:bodyPr/>
          <a:lstStyle/>
          <a:p>
            <a:r>
              <a:rPr lang="en-US" smtClean="0"/>
              <a:t>Clean energy week 2018   May 2018</a:t>
            </a:r>
            <a:endParaRPr lang="da-DK" dirty="0"/>
          </a:p>
        </p:txBody>
      </p:sp>
      <p:sp>
        <p:nvSpPr>
          <p:cNvPr id="7" name="Pladsholder til diasnummer 6"/>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2669264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1613" cy="1470025"/>
          </a:xfrm>
        </p:spPr>
        <p:txBody>
          <a:bodyPr/>
          <a:lstStyle/>
          <a:p>
            <a:r>
              <a:rPr lang="en-US" smtClean="0"/>
              <a:t>Click to edit Master title style</a:t>
            </a:r>
            <a:endParaRPr lang="da-DK"/>
          </a:p>
        </p:txBody>
      </p:sp>
      <p:sp>
        <p:nvSpPr>
          <p:cNvPr id="3" name="Subtitle 2"/>
          <p:cNvSpPr>
            <a:spLocks noGrp="1"/>
          </p:cNvSpPr>
          <p:nvPr>
            <p:ph type="subTitle" idx="1"/>
          </p:nvPr>
        </p:nvSpPr>
        <p:spPr>
          <a:xfrm>
            <a:off x="1828800" y="3886200"/>
            <a:ext cx="853281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p>
            <a:fld id="{BB36CAE4-FABF-4EDE-A9C1-81992FE97E34}" type="datetime3">
              <a:rPr lang="da-DK" smtClean="0"/>
              <a:t>11.09.2018</a:t>
            </a:fld>
            <a:endParaRPr lang="da-DK"/>
          </a:p>
        </p:txBody>
      </p:sp>
      <p:sp>
        <p:nvSpPr>
          <p:cNvPr id="5" name="Footer Placeholder 4"/>
          <p:cNvSpPr>
            <a:spLocks noGrp="1"/>
          </p:cNvSpPr>
          <p:nvPr>
            <p:ph type="ftr" sz="quarter" idx="11"/>
          </p:nvPr>
        </p:nvSpPr>
        <p:spPr/>
        <p:txBody>
          <a:bodyPr/>
          <a:lstStyle/>
          <a:p>
            <a:r>
              <a:rPr lang="en-US" smtClean="0"/>
              <a:t>Clean energy week 2018   May 2018</a:t>
            </a:r>
            <a:endParaRPr lang="da-DK"/>
          </a:p>
        </p:txBody>
      </p:sp>
      <p:sp>
        <p:nvSpPr>
          <p:cNvPr id="6" name="Slide Number Placeholder 5"/>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361655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7D1CD3F5-E0DF-481A-9D12-C298E6C364FC}" type="datetime3">
              <a:rPr lang="da-DK" smtClean="0"/>
              <a:t>11.09.2018</a:t>
            </a:fld>
            <a:endParaRPr lang="da-DK"/>
          </a:p>
        </p:txBody>
      </p:sp>
      <p:sp>
        <p:nvSpPr>
          <p:cNvPr id="5" name="Footer Placeholder 4"/>
          <p:cNvSpPr>
            <a:spLocks noGrp="1"/>
          </p:cNvSpPr>
          <p:nvPr>
            <p:ph type="ftr" sz="quarter" idx="11"/>
          </p:nvPr>
        </p:nvSpPr>
        <p:spPr/>
        <p:txBody>
          <a:bodyPr/>
          <a:lstStyle/>
          <a:p>
            <a:r>
              <a:rPr lang="en-US" smtClean="0"/>
              <a:t>Clean energy week 2018   May 2018</a:t>
            </a:r>
            <a:endParaRPr lang="da-DK"/>
          </a:p>
        </p:txBody>
      </p:sp>
      <p:sp>
        <p:nvSpPr>
          <p:cNvPr id="6" name="Slide Number Placeholder 5"/>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565659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1612" cy="1362075"/>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963613" y="2906713"/>
            <a:ext cx="1036161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AE259F-1DF9-40BF-9609-4D76E7AF6336}" type="datetime3">
              <a:rPr lang="da-DK" smtClean="0"/>
              <a:t>11.09.2018</a:t>
            </a:fld>
            <a:endParaRPr lang="da-DK"/>
          </a:p>
        </p:txBody>
      </p:sp>
      <p:sp>
        <p:nvSpPr>
          <p:cNvPr id="5" name="Footer Placeholder 4"/>
          <p:cNvSpPr>
            <a:spLocks noGrp="1"/>
          </p:cNvSpPr>
          <p:nvPr>
            <p:ph type="ftr" sz="quarter" idx="11"/>
          </p:nvPr>
        </p:nvSpPr>
        <p:spPr/>
        <p:txBody>
          <a:bodyPr/>
          <a:lstStyle/>
          <a:p>
            <a:r>
              <a:rPr lang="en-US" smtClean="0"/>
              <a:t>Clean energy week 2018   May 2018</a:t>
            </a:r>
            <a:endParaRPr lang="da-DK"/>
          </a:p>
        </p:txBody>
      </p:sp>
      <p:sp>
        <p:nvSpPr>
          <p:cNvPr id="6" name="Slide Number Placeholder 5"/>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395525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609600" y="1600200"/>
            <a:ext cx="54086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6170613"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p>
            <a:fld id="{4ED69C74-B5A4-484F-B032-5B9B11C6659F}" type="datetime3">
              <a:rPr lang="da-DK" smtClean="0"/>
              <a:t>11.09.2018</a:t>
            </a:fld>
            <a:endParaRPr lang="da-DK"/>
          </a:p>
        </p:txBody>
      </p:sp>
      <p:sp>
        <p:nvSpPr>
          <p:cNvPr id="6" name="Footer Placeholder 5"/>
          <p:cNvSpPr>
            <a:spLocks noGrp="1"/>
          </p:cNvSpPr>
          <p:nvPr>
            <p:ph type="ftr" sz="quarter" idx="11"/>
          </p:nvPr>
        </p:nvSpPr>
        <p:spPr/>
        <p:txBody>
          <a:bodyPr/>
          <a:lstStyle/>
          <a:p>
            <a:r>
              <a:rPr lang="en-US" smtClean="0"/>
              <a:t>Clean energy week 2018   May 2018</a:t>
            </a:r>
            <a:endParaRPr lang="da-DK"/>
          </a:p>
        </p:txBody>
      </p:sp>
      <p:sp>
        <p:nvSpPr>
          <p:cNvPr id="7" name="Slide Number Placeholder 6"/>
          <p:cNvSpPr>
            <a:spLocks noGrp="1"/>
          </p:cNvSpPr>
          <p:nvPr>
            <p:ph type="sldNum" sz="quarter" idx="12"/>
          </p:nvPr>
        </p:nvSpPr>
        <p:spPr/>
        <p:txBody>
          <a:bodyPr/>
          <a:lstStyle/>
          <a:p>
            <a:fld id="{29E919AA-0A57-4932-8509-8A74984A4BBA}" type="slidenum">
              <a:rPr lang="da-DK" smtClean="0"/>
              <a:t>‹#›</a:t>
            </a:fld>
            <a:endParaRPr lang="da-DK"/>
          </a:p>
        </p:txBody>
      </p:sp>
    </p:spTree>
    <p:extLst>
      <p:ext uri="{BB962C8B-B14F-4D97-AF65-F5344CB8AC3E}">
        <p14:creationId xmlns:p14="http://schemas.microsoft.com/office/powerpoint/2010/main" val="39021852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11639549" y="6476999"/>
            <a:ext cx="550863" cy="306000"/>
          </a:xfrm>
          <a:prstGeom prst="rect">
            <a:avLst/>
          </a:prstGeom>
        </p:spPr>
        <p:txBody>
          <a:bodyPr vert="horz" lIns="0" tIns="0" rIns="0" bIns="0" rtlCol="0" anchor="t" anchorCtr="0"/>
          <a:lstStyle>
            <a:lvl1pPr algn="r">
              <a:defRPr sz="900">
                <a:solidFill>
                  <a:schemeClr val="bg1"/>
                </a:solidFill>
              </a:defRPr>
            </a:lvl1pPr>
          </a:lstStyle>
          <a:p>
            <a:fld id="{C5EBCE26-E0DF-4AD1-9EF1-D389F76810E4}" type="datetime3">
              <a:rPr lang="da-DK" smtClean="0"/>
              <a:t>11.09.2018</a:t>
            </a:fld>
            <a:endParaRPr lang="da-DK" dirty="0"/>
          </a:p>
        </p:txBody>
      </p:sp>
      <p:sp>
        <p:nvSpPr>
          <p:cNvPr id="3" name="Footer Placeholder 2"/>
          <p:cNvSpPr>
            <a:spLocks noGrp="1"/>
          </p:cNvSpPr>
          <p:nvPr>
            <p:ph type="ftr" sz="quarter" idx="3"/>
          </p:nvPr>
        </p:nvSpPr>
        <p:spPr>
          <a:xfrm>
            <a:off x="7420938" y="6477000"/>
            <a:ext cx="2305369" cy="306000"/>
          </a:xfrm>
          <a:prstGeom prst="rect">
            <a:avLst/>
          </a:prstGeom>
        </p:spPr>
        <p:txBody>
          <a:bodyPr vert="horz" lIns="0" tIns="0" rIns="0" bIns="0" rtlCol="0" anchor="t" anchorCtr="0"/>
          <a:lstStyle>
            <a:lvl1pPr algn="r">
              <a:defRPr sz="900">
                <a:solidFill>
                  <a:srgbClr val="000000"/>
                </a:solidFill>
              </a:defRPr>
            </a:lvl1pPr>
          </a:lstStyle>
          <a:p>
            <a:r>
              <a:rPr lang="en-US" smtClean="0"/>
              <a:t>Clean energy week 2018   May 2018</a:t>
            </a:r>
            <a:endParaRPr lang="da-DK" dirty="0"/>
          </a:p>
        </p:txBody>
      </p:sp>
      <p:sp>
        <p:nvSpPr>
          <p:cNvPr id="4" name="Slide Number Placeholder 3"/>
          <p:cNvSpPr>
            <a:spLocks noGrp="1"/>
          </p:cNvSpPr>
          <p:nvPr>
            <p:ph type="sldNum" sz="quarter" idx="4"/>
          </p:nvPr>
        </p:nvSpPr>
        <p:spPr>
          <a:xfrm>
            <a:off x="622300" y="6477000"/>
            <a:ext cx="598341" cy="306000"/>
          </a:xfrm>
          <a:prstGeom prst="rect">
            <a:avLst/>
          </a:prstGeom>
        </p:spPr>
        <p:txBody>
          <a:bodyPr vert="horz" lIns="0" tIns="0" rIns="0" bIns="0" rtlCol="0" anchor="t" anchorCtr="0"/>
          <a:lstStyle>
            <a:lvl1pPr algn="l">
              <a:defRPr sz="900">
                <a:solidFill>
                  <a:srgbClr val="000000"/>
                </a:solidFill>
              </a:defRPr>
            </a:lvl1pPr>
          </a:lstStyle>
          <a:p>
            <a:fld id="{103EA872-A674-449B-A120-B97244F8E91D}" type="slidenum">
              <a:rPr lang="da-DK" smtClean="0"/>
              <a:pPr/>
              <a:t>‹#›</a:t>
            </a:fld>
            <a:endParaRPr lang="da-DK" dirty="0"/>
          </a:p>
        </p:txBody>
      </p:sp>
      <p:sp>
        <p:nvSpPr>
          <p:cNvPr id="113666" name="Rectangle 2"/>
          <p:cNvSpPr>
            <a:spLocks noGrp="1" noChangeArrowheads="1"/>
          </p:cNvSpPr>
          <p:nvPr>
            <p:ph type="title"/>
          </p:nvPr>
        </p:nvSpPr>
        <p:spPr bwMode="auto">
          <a:xfrm>
            <a:off x="611188" y="148616"/>
            <a:ext cx="10563358"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dirty="0" err="1" smtClean="0"/>
              <a:t>Click</a:t>
            </a:r>
            <a:r>
              <a:rPr lang="da-DK" dirty="0" smtClean="0"/>
              <a:t> to </a:t>
            </a:r>
            <a:r>
              <a:rPr lang="da-DK" dirty="0" err="1" smtClean="0"/>
              <a:t>edit</a:t>
            </a:r>
            <a:r>
              <a:rPr lang="da-DK" dirty="0" smtClean="0"/>
              <a:t> Master </a:t>
            </a:r>
            <a:r>
              <a:rPr lang="da-DK" dirty="0" err="1" smtClean="0"/>
              <a:t>title</a:t>
            </a:r>
            <a:r>
              <a:rPr lang="da-DK" dirty="0" smtClean="0"/>
              <a:t> </a:t>
            </a:r>
            <a:r>
              <a:rPr lang="da-DK" dirty="0" err="1" smtClean="0"/>
              <a:t>style</a:t>
            </a:r>
            <a:endParaRPr lang="da-DK" dirty="0" smtClean="0"/>
          </a:p>
        </p:txBody>
      </p:sp>
      <p:sp>
        <p:nvSpPr>
          <p:cNvPr id="113667" name="Rectangle 3"/>
          <p:cNvSpPr>
            <a:spLocks noGrp="1" noChangeArrowheads="1"/>
          </p:cNvSpPr>
          <p:nvPr>
            <p:ph type="body" idx="1"/>
          </p:nvPr>
        </p:nvSpPr>
        <p:spPr bwMode="auto">
          <a:xfrm>
            <a:off x="622300" y="1449388"/>
            <a:ext cx="11017250" cy="47954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smtClean="0"/>
          </a:p>
        </p:txBody>
      </p:sp>
      <p:sp>
        <p:nvSpPr>
          <p:cNvPr id="113676" name="SD_Off_Workarea"/>
          <p:cNvSpPr>
            <a:spLocks noChangeArrowheads="1"/>
          </p:cNvSpPr>
          <p:nvPr/>
        </p:nvSpPr>
        <p:spPr bwMode="auto">
          <a:xfrm>
            <a:off x="1318511" y="6477000"/>
            <a:ext cx="6108844"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p>
            <a:pPr eaLnBrk="0" hangingPunct="0">
              <a:spcBef>
                <a:spcPct val="0"/>
              </a:spcBef>
            </a:pPr>
            <a:endParaRPr lang="da-DK" sz="900" b="1" dirty="0">
              <a:solidFill>
                <a:srgbClr val="000000"/>
              </a:solidFill>
            </a:endParaRPr>
          </a:p>
        </p:txBody>
      </p:sp>
      <p:sp>
        <p:nvSpPr>
          <p:cNvPr id="15" name="SD_FLD_DocumentDate"/>
          <p:cNvSpPr txBox="1">
            <a:spLocks/>
          </p:cNvSpPr>
          <p:nvPr userDrawn="1"/>
        </p:nvSpPr>
        <p:spPr>
          <a:xfrm>
            <a:off x="9726307" y="6477000"/>
            <a:ext cx="1913515" cy="306000"/>
          </a:xfrm>
          <a:prstGeom prst="rect">
            <a:avLst/>
          </a:prstGeom>
        </p:spPr>
        <p:txBody>
          <a:bodyPr vert="horz" lIns="0" tIns="0" rIns="0" bIns="0" rtlCol="0" anchor="t" anchorCtr="0"/>
          <a:lstStyle>
            <a:defPPr>
              <a:defRPr lang="da-DK"/>
            </a:defPPr>
            <a:lvl1pPr algn="r" rtl="0" fontAlgn="base">
              <a:spcBef>
                <a:spcPct val="50000"/>
              </a:spcBef>
              <a:spcAft>
                <a:spcPct val="0"/>
              </a:spcAft>
              <a:defRPr sz="9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r>
              <a:rPr lang="da-DK" sz="900" smtClean="0"/>
              <a:t>9. oktober 2016</a:t>
            </a:r>
            <a:endParaRPr lang="da-DK" sz="900" dirty="0"/>
          </a:p>
        </p:txBody>
      </p:sp>
      <p:pic>
        <p:nvPicPr>
          <p:cNvPr id="23" name="Picture 4" descr="DTU Corporate logo_F_A0"/>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66465" y="279398"/>
            <a:ext cx="485265" cy="70719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12"/>
          <p:cNvSpPr txBox="1"/>
          <p:nvPr userDrawn="1"/>
        </p:nvSpPr>
        <p:spPr>
          <a:xfrm>
            <a:off x="12425388" y="6244790"/>
            <a:ext cx="2309654" cy="600164"/>
          </a:xfrm>
          <a:prstGeom prst="rect">
            <a:avLst/>
          </a:prstGeom>
          <a:noFill/>
        </p:spPr>
        <p:txBody>
          <a:bodyPr wrap="square" rtlCol="0">
            <a:spAutoFit/>
          </a:bodyPr>
          <a:lstStyle/>
          <a:p>
            <a:pPr>
              <a:spcBef>
                <a:spcPts val="0"/>
              </a:spcBef>
            </a:pPr>
            <a:r>
              <a:rPr lang="da-DK" sz="1100" noProof="1" smtClean="0">
                <a:solidFill>
                  <a:schemeClr val="bg1"/>
                </a:solidFill>
              </a:rPr>
              <a:t>Add Presentation Title </a:t>
            </a:r>
            <a:br>
              <a:rPr lang="da-DK" sz="1100" noProof="1" smtClean="0">
                <a:solidFill>
                  <a:schemeClr val="bg1"/>
                </a:solidFill>
              </a:rPr>
            </a:br>
            <a:r>
              <a:rPr lang="da-DK" sz="1100" noProof="1" smtClean="0">
                <a:solidFill>
                  <a:schemeClr val="bg1"/>
                </a:solidFill>
              </a:rPr>
              <a:t>in Footer via ”Insert”; </a:t>
            </a:r>
            <a:br>
              <a:rPr lang="da-DK" sz="1100" noProof="1" smtClean="0">
                <a:solidFill>
                  <a:schemeClr val="bg1"/>
                </a:solidFill>
              </a:rPr>
            </a:br>
            <a:r>
              <a:rPr lang="da-DK" sz="1100" noProof="1" smtClean="0">
                <a:solidFill>
                  <a:schemeClr val="bg1"/>
                </a:solidFill>
              </a:rPr>
              <a:t>”Header &amp; Footer”</a:t>
            </a:r>
            <a:endParaRPr lang="da-DK" sz="1100" noProof="1">
              <a:solidFill>
                <a:schemeClr val="bg1"/>
              </a:solidFill>
            </a:endParaRPr>
          </a:p>
        </p:txBody>
      </p:sp>
      <p:cxnSp>
        <p:nvCxnSpPr>
          <p:cNvPr id="11" name="Straight Connector 13"/>
          <p:cNvCxnSpPr/>
          <p:nvPr userDrawn="1"/>
        </p:nvCxnSpPr>
        <p:spPr bwMode="auto">
          <a:xfrm>
            <a:off x="12250613" y="6597352"/>
            <a:ext cx="191975" cy="0"/>
          </a:xfrm>
          <a:prstGeom prst="line">
            <a:avLst/>
          </a:prstGeom>
          <a:solidFill>
            <a:schemeClr val="accent1"/>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sldNum="0" hd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88913" indent="-188913" algn="l" rtl="0" eaLnBrk="1" fontAlgn="base" hangingPunct="1">
        <a:spcBef>
          <a:spcPct val="20000"/>
        </a:spcBef>
        <a:spcAft>
          <a:spcPct val="0"/>
        </a:spcAft>
        <a:buChar char="•"/>
        <a:defRPr sz="1800">
          <a:solidFill>
            <a:srgbClr val="000000"/>
          </a:solidFill>
          <a:latin typeface="+mn-lt"/>
          <a:ea typeface="+mn-ea"/>
          <a:cs typeface="+mn-cs"/>
        </a:defRPr>
      </a:lvl1pPr>
      <a:lvl2pPr marL="574675" indent="-195263" algn="l" rtl="0" eaLnBrk="1" fontAlgn="base" hangingPunct="1">
        <a:spcBef>
          <a:spcPct val="20000"/>
        </a:spcBef>
        <a:spcAft>
          <a:spcPct val="0"/>
        </a:spcAft>
        <a:buChar char="–"/>
        <a:defRPr sz="1800">
          <a:solidFill>
            <a:srgbClr val="000000"/>
          </a:solidFill>
          <a:latin typeface="+mn-lt"/>
          <a:ea typeface="+mn-ea"/>
        </a:defRPr>
      </a:lvl2pPr>
      <a:lvl3pPr marL="1279525" indent="-228600" algn="l" rtl="0" eaLnBrk="1" fontAlgn="base" hangingPunct="1">
        <a:spcBef>
          <a:spcPct val="20000"/>
        </a:spcBef>
        <a:spcAft>
          <a:spcPct val="0"/>
        </a:spcAft>
        <a:buChar char="•"/>
        <a:defRPr sz="1800">
          <a:solidFill>
            <a:srgbClr val="000000"/>
          </a:solidFill>
          <a:latin typeface="+mn-lt"/>
          <a:ea typeface="+mn-ea"/>
        </a:defRPr>
      </a:lvl3pPr>
      <a:lvl4pPr marL="1698625" indent="-228600" algn="l" rtl="0" eaLnBrk="1" fontAlgn="base" hangingPunct="1">
        <a:spcBef>
          <a:spcPct val="20000"/>
        </a:spcBef>
        <a:spcAft>
          <a:spcPct val="0"/>
        </a:spcAft>
        <a:buChar char="–"/>
        <a:defRPr sz="1800">
          <a:solidFill>
            <a:srgbClr val="000000"/>
          </a:solidFill>
          <a:latin typeface="+mn-lt"/>
          <a:ea typeface="+mn-ea"/>
        </a:defRPr>
      </a:lvl4pPr>
      <a:lvl5pPr marL="2117725" indent="-228600" algn="l" rtl="0" eaLnBrk="1" fontAlgn="base" hangingPunct="1">
        <a:spcBef>
          <a:spcPct val="20000"/>
        </a:spcBef>
        <a:spcAft>
          <a:spcPct val="0"/>
        </a:spcAft>
        <a:buChar char="»"/>
        <a:defRPr sz="1800">
          <a:solidFill>
            <a:srgbClr val="000000"/>
          </a:solidFill>
          <a:latin typeface="+mn-lt"/>
          <a:ea typeface="+mn-ea"/>
        </a:defRPr>
      </a:lvl5pPr>
      <a:lvl6pPr marL="2574925" indent="-228600" algn="l" rtl="0" eaLnBrk="1" fontAlgn="base" hangingPunct="1">
        <a:spcBef>
          <a:spcPct val="20000"/>
        </a:spcBef>
        <a:spcAft>
          <a:spcPct val="0"/>
        </a:spcAft>
        <a:buChar char="»"/>
        <a:defRPr sz="1600">
          <a:solidFill>
            <a:schemeClr val="tx1"/>
          </a:solidFill>
          <a:latin typeface="+mn-lt"/>
          <a:ea typeface="+mn-ea"/>
        </a:defRPr>
      </a:lvl6pPr>
      <a:lvl7pPr marL="3032125" indent="-228600" algn="l" rtl="0" eaLnBrk="1" fontAlgn="base" hangingPunct="1">
        <a:spcBef>
          <a:spcPct val="20000"/>
        </a:spcBef>
        <a:spcAft>
          <a:spcPct val="0"/>
        </a:spcAft>
        <a:buChar char="»"/>
        <a:defRPr sz="1600">
          <a:solidFill>
            <a:schemeClr val="tx1"/>
          </a:solidFill>
          <a:latin typeface="+mn-lt"/>
          <a:ea typeface="+mn-ea"/>
        </a:defRPr>
      </a:lvl7pPr>
      <a:lvl8pPr marL="3489325" indent="-228600" algn="l" rtl="0" eaLnBrk="1" fontAlgn="base" hangingPunct="1">
        <a:spcBef>
          <a:spcPct val="20000"/>
        </a:spcBef>
        <a:spcAft>
          <a:spcPct val="0"/>
        </a:spcAft>
        <a:buChar char="»"/>
        <a:defRPr sz="1600">
          <a:solidFill>
            <a:schemeClr val="tx1"/>
          </a:solidFill>
          <a:latin typeface="+mn-lt"/>
          <a:ea typeface="+mn-ea"/>
        </a:defRPr>
      </a:lvl8pPr>
      <a:lvl9pPr marL="3946525" indent="-228600" algn="l" rtl="0" eaLnBrk="1" fontAlgn="base" hangingPunct="1">
        <a:spcBef>
          <a:spcPct val="20000"/>
        </a:spcBef>
        <a:spcAft>
          <a:spcPct val="0"/>
        </a:spcAft>
        <a:buChar char="»"/>
        <a:defRPr sz="16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1213" cy="1143000"/>
          </a:xfrm>
          <a:prstGeom prst="rect">
            <a:avLst/>
          </a:prstGeom>
        </p:spPr>
        <p:txBody>
          <a:bodyPr vert="horz" lIns="91440" tIns="45720" rIns="91440" bIns="45720" rtlCol="0" anchor="ctr">
            <a:normAutofit/>
          </a:bodyPr>
          <a:lstStyle/>
          <a:p>
            <a:r>
              <a:rPr lang="en-US" smtClean="0"/>
              <a:t>Click to edit Master title style</a:t>
            </a:r>
            <a:endParaRPr lang="da-DK"/>
          </a:p>
        </p:txBody>
      </p:sp>
      <p:sp>
        <p:nvSpPr>
          <p:cNvPr id="3" name="Text Placeholder 2"/>
          <p:cNvSpPr>
            <a:spLocks noGrp="1"/>
          </p:cNvSpPr>
          <p:nvPr>
            <p:ph type="body" idx="1"/>
          </p:nvPr>
        </p:nvSpPr>
        <p:spPr>
          <a:xfrm>
            <a:off x="609600" y="1600200"/>
            <a:ext cx="10971213"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EC4AD-AE2C-4ED7-B921-15B8738F4FF8}" type="datetime3">
              <a:rPr lang="da-DK" smtClean="0"/>
              <a:t>11.09.2018</a:t>
            </a:fld>
            <a:endParaRPr lang="da-DK"/>
          </a:p>
        </p:txBody>
      </p:sp>
      <p:sp>
        <p:nvSpPr>
          <p:cNvPr id="5" name="Footer Placeholder 4"/>
          <p:cNvSpPr>
            <a:spLocks noGrp="1"/>
          </p:cNvSpPr>
          <p:nvPr>
            <p:ph type="ftr" sz="quarter" idx="3"/>
          </p:nvPr>
        </p:nvSpPr>
        <p:spPr>
          <a:xfrm>
            <a:off x="4165600" y="6356350"/>
            <a:ext cx="3859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Clean energy week 2018   May 2018</a:t>
            </a:r>
            <a:endParaRPr lang="da-DK"/>
          </a:p>
        </p:txBody>
      </p:sp>
      <p:sp>
        <p:nvSpPr>
          <p:cNvPr id="6" name="Slide Number Placeholder 5"/>
          <p:cNvSpPr>
            <a:spLocks noGrp="1"/>
          </p:cNvSpPr>
          <p:nvPr>
            <p:ph type="sldNum" sz="quarter" idx="4"/>
          </p:nvPr>
        </p:nvSpPr>
        <p:spPr>
          <a:xfrm>
            <a:off x="8736013"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E919AA-0A57-4932-8509-8A74984A4BBA}" type="slidenum">
              <a:rPr lang="da-DK" smtClean="0"/>
              <a:t>‹#›</a:t>
            </a:fld>
            <a:endParaRPr lang="da-DK"/>
          </a:p>
        </p:txBody>
      </p:sp>
    </p:spTree>
    <p:extLst>
      <p:ext uri="{BB962C8B-B14F-4D97-AF65-F5344CB8AC3E}">
        <p14:creationId xmlns:p14="http://schemas.microsoft.com/office/powerpoint/2010/main" val="87661093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482" y="359180"/>
            <a:ext cx="11125534" cy="576064"/>
          </a:xfrm>
        </p:spPr>
        <p:txBody>
          <a:bodyPr/>
          <a:lstStyle/>
          <a:p>
            <a:pPr algn="ctr"/>
            <a:r>
              <a:rPr lang="en-GB" sz="1800" dirty="0" smtClean="0"/>
              <a:t>        </a:t>
            </a:r>
            <a:endParaRPr lang="da-DK" sz="1800" b="0" dirty="0">
              <a:solidFill>
                <a:srgbClr val="00B050"/>
              </a:solidFill>
              <a:latin typeface="Calibri" panose="020F050202020403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0690" y="944724"/>
            <a:ext cx="9469052" cy="48519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720718" y="1376772"/>
            <a:ext cx="9217024" cy="4031873"/>
          </a:xfrm>
          <a:prstGeom prst="rect">
            <a:avLst/>
          </a:prstGeom>
          <a:noFill/>
        </p:spPr>
        <p:txBody>
          <a:bodyPr wrap="square" rtlCol="0">
            <a:spAutoFit/>
          </a:bodyPr>
          <a:lstStyle/>
          <a:p>
            <a:r>
              <a:rPr lang="en-US" sz="3200" dirty="0" smtClean="0"/>
              <a:t>The </a:t>
            </a:r>
            <a:r>
              <a:rPr lang="en-US" sz="3200" dirty="0"/>
              <a:t>use of consumer data to optimize smart grids for electricity and district heating</a:t>
            </a:r>
            <a:r>
              <a:rPr lang="en-US" sz="1200" dirty="0"/>
              <a:t/>
            </a:r>
            <a:br>
              <a:rPr lang="en-US" sz="1200" dirty="0"/>
            </a:br>
            <a:endParaRPr lang="da-DK" dirty="0"/>
          </a:p>
          <a:p>
            <a:r>
              <a:rPr lang="da-DK" i="1" dirty="0" smtClean="0"/>
              <a:t>Carl Dalhammar, Lund University</a:t>
            </a:r>
          </a:p>
          <a:p>
            <a:r>
              <a:rPr lang="da-DK" i="1" dirty="0" smtClean="0"/>
              <a:t>Andrea Hjärne, City of Malmö</a:t>
            </a:r>
          </a:p>
          <a:p>
            <a:r>
              <a:rPr lang="da-DK" b="1" dirty="0" smtClean="0"/>
              <a:t>Smart Cities Accelerator</a:t>
            </a:r>
          </a:p>
          <a:p>
            <a:r>
              <a:rPr lang="da-DK" i="1" dirty="0"/>
              <a:t>	</a:t>
            </a:r>
            <a:r>
              <a:rPr lang="da-DK" i="1" dirty="0" smtClean="0"/>
              <a:t>					</a:t>
            </a:r>
          </a:p>
          <a:p>
            <a:endParaRPr lang="da-DK" i="1" dirty="0"/>
          </a:p>
          <a:p>
            <a:r>
              <a:rPr lang="da-DK" i="1" dirty="0" smtClean="0"/>
              <a:t>							</a:t>
            </a:r>
            <a:endParaRPr lang="da-DK" sz="1200" i="1" dirty="0" smtClean="0"/>
          </a:p>
        </p:txBody>
      </p:sp>
    </p:spTree>
    <p:extLst>
      <p:ext uri="{BB962C8B-B14F-4D97-AF65-F5344CB8AC3E}">
        <p14:creationId xmlns:p14="http://schemas.microsoft.com/office/powerpoint/2010/main" val="2934137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1" y="260648"/>
            <a:ext cx="11269971" cy="540060"/>
          </a:xfrm>
        </p:spPr>
        <p:txBody>
          <a:bodyPr/>
          <a:lstStyle/>
          <a:p>
            <a:r>
              <a:rPr lang="sv-SE" sz="3400" b="0" dirty="0" smtClean="0">
                <a:solidFill>
                  <a:srgbClr val="00B050"/>
                </a:solidFill>
              </a:rPr>
              <a:t>GDPR, </a:t>
            </a:r>
            <a:r>
              <a:rPr lang="sv-SE" sz="3400" b="0" dirty="0" err="1" smtClean="0">
                <a:solidFill>
                  <a:srgbClr val="00B050"/>
                </a:solidFill>
              </a:rPr>
              <a:t>some</a:t>
            </a:r>
            <a:r>
              <a:rPr lang="sv-SE" sz="3400" b="0" dirty="0" smtClean="0">
                <a:solidFill>
                  <a:srgbClr val="00B050"/>
                </a:solidFill>
              </a:rPr>
              <a:t> </a:t>
            </a:r>
            <a:r>
              <a:rPr lang="sv-SE" sz="3400" b="0" dirty="0" err="1" smtClean="0">
                <a:solidFill>
                  <a:srgbClr val="00B050"/>
                </a:solidFill>
              </a:rPr>
              <a:t>main</a:t>
            </a:r>
            <a:r>
              <a:rPr lang="sv-SE" sz="3400" b="0" dirty="0" smtClean="0">
                <a:solidFill>
                  <a:srgbClr val="00B050"/>
                </a:solidFill>
              </a:rPr>
              <a:t> </a:t>
            </a:r>
            <a:r>
              <a:rPr lang="sv-SE" sz="3400" b="0" dirty="0" err="1" smtClean="0">
                <a:solidFill>
                  <a:srgbClr val="00B050"/>
                </a:solidFill>
              </a:rPr>
              <a:t>issues</a:t>
            </a:r>
            <a:r>
              <a:rPr lang="sv-SE" sz="3400" b="0" dirty="0" smtClean="0">
                <a:solidFill>
                  <a:srgbClr val="00B050"/>
                </a:solidFill>
              </a:rPr>
              <a:t> II</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10981220" cy="4755192"/>
          </a:xfrm>
        </p:spPr>
        <p:txBody>
          <a:bodyPr/>
          <a:lstStyle/>
          <a:p>
            <a:pPr marL="342900" indent="-342900">
              <a:buFont typeface="Arial" panose="020B0604020202020204" pitchFamily="34" charset="0"/>
              <a:buChar char="•"/>
            </a:pPr>
            <a:r>
              <a:rPr lang="en-US" sz="2400" dirty="0" smtClean="0">
                <a:solidFill>
                  <a:schemeClr val="tx1"/>
                </a:solidFill>
              </a:rPr>
              <a:t>Art </a:t>
            </a:r>
            <a:r>
              <a:rPr lang="en-US" sz="2400" dirty="0">
                <a:solidFill>
                  <a:schemeClr val="tx1"/>
                </a:solidFill>
              </a:rPr>
              <a:t>4, </a:t>
            </a:r>
            <a:r>
              <a:rPr lang="en-US" sz="2400" dirty="0" smtClean="0">
                <a:solidFill>
                  <a:schemeClr val="tx1"/>
                </a:solidFill>
              </a:rPr>
              <a:t>definitions: </a:t>
            </a:r>
            <a:r>
              <a:rPr lang="en-US" sz="2400" dirty="0">
                <a:solidFill>
                  <a:schemeClr val="tx1"/>
                </a:solidFill>
              </a:rPr>
              <a:t>‘</a:t>
            </a:r>
            <a:r>
              <a:rPr lang="en-US" sz="2400" dirty="0" err="1">
                <a:solidFill>
                  <a:schemeClr val="tx1"/>
                </a:solidFill>
              </a:rPr>
              <a:t>pseudonymisation</a:t>
            </a:r>
            <a:r>
              <a:rPr lang="en-US" sz="2400" dirty="0">
                <a:solidFill>
                  <a:schemeClr val="tx1"/>
                </a:solidFill>
              </a:rPr>
              <a:t>’ means the processing of personal data in such a manner that the personal data can no longer be attributed to a specific data subject without the use of additional </a:t>
            </a:r>
            <a:r>
              <a:rPr lang="en-US" sz="2400" dirty="0" smtClean="0">
                <a:solidFill>
                  <a:schemeClr val="tx1"/>
                </a:solidFill>
              </a:rPr>
              <a:t>information…’</a:t>
            </a:r>
          </a:p>
          <a:p>
            <a:pPr marL="917575" lvl="1" indent="-342900">
              <a:buFont typeface="Arial" panose="020B0604020202020204" pitchFamily="34" charset="0"/>
              <a:buChar char="•"/>
            </a:pPr>
            <a:r>
              <a:rPr lang="en-US" sz="2000" dirty="0" smtClean="0">
                <a:solidFill>
                  <a:schemeClr val="tx1"/>
                </a:solidFill>
              </a:rPr>
              <a:t>Relevant especially when external organizations process the data</a:t>
            </a:r>
          </a:p>
          <a:p>
            <a:pPr marL="342900" indent="-342900">
              <a:buFont typeface="Arial" panose="020B0604020202020204" pitchFamily="34" charset="0"/>
              <a:buChar char="•"/>
            </a:pPr>
            <a:endParaRPr lang="en-US" sz="2400" dirty="0" smtClean="0">
              <a:solidFill>
                <a:schemeClr val="tx1"/>
              </a:solidFill>
            </a:endParaRPr>
          </a:p>
          <a:p>
            <a:pPr marL="342900" indent="-342900">
              <a:buFont typeface="Arial" panose="020B0604020202020204" pitchFamily="34" charset="0"/>
              <a:buChar char="•"/>
            </a:pPr>
            <a:r>
              <a:rPr lang="en-US" sz="2400" dirty="0" smtClean="0">
                <a:solidFill>
                  <a:schemeClr val="tx1"/>
                </a:solidFill>
              </a:rPr>
              <a:t>Art. 12: ‘…information </a:t>
            </a:r>
            <a:r>
              <a:rPr lang="en-US" sz="2400" dirty="0">
                <a:solidFill>
                  <a:schemeClr val="tx1"/>
                </a:solidFill>
              </a:rPr>
              <a:t>should be provided </a:t>
            </a:r>
            <a:r>
              <a:rPr lang="en-US" sz="2400" dirty="0" smtClean="0">
                <a:solidFill>
                  <a:schemeClr val="tx1"/>
                </a:solidFill>
              </a:rPr>
              <a:t>…</a:t>
            </a:r>
            <a:r>
              <a:rPr lang="en-US" sz="2400" dirty="0">
                <a:solidFill>
                  <a:schemeClr val="tx1"/>
                </a:solidFill>
              </a:rPr>
              <a:t>in a concise, transparent, intelligible and easily accessible form, using clear and plain language</a:t>
            </a:r>
            <a:r>
              <a:rPr lang="en-US" sz="2400" dirty="0" smtClean="0">
                <a:solidFill>
                  <a:schemeClr val="tx1"/>
                </a:solidFill>
              </a:rPr>
              <a:t>…”.</a:t>
            </a:r>
          </a:p>
          <a:p>
            <a:pPr marL="917575" lvl="1" indent="-342900">
              <a:buFont typeface="Arial" panose="020B0604020202020204" pitchFamily="34" charset="0"/>
              <a:buChar char="•"/>
            </a:pPr>
            <a:r>
              <a:rPr lang="en-US" sz="2000" dirty="0" smtClean="0">
                <a:solidFill>
                  <a:schemeClr val="tx1"/>
                </a:solidFill>
              </a:rPr>
              <a:t>Inform about planned use, not potential future use!</a:t>
            </a:r>
          </a:p>
          <a:p>
            <a:pPr marL="917575" lvl="1" indent="-342900">
              <a:buFont typeface="Arial" panose="020B0604020202020204" pitchFamily="34" charset="0"/>
              <a:buChar char="•"/>
            </a:pPr>
            <a:r>
              <a:rPr lang="en-US" sz="2000" dirty="0" smtClean="0">
                <a:solidFill>
                  <a:schemeClr val="tx1"/>
                </a:solidFill>
              </a:rPr>
              <a:t>Short and concise information!</a:t>
            </a: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spTree>
    <p:extLst>
      <p:ext uri="{BB962C8B-B14F-4D97-AF65-F5344CB8AC3E}">
        <p14:creationId xmlns:p14="http://schemas.microsoft.com/office/powerpoint/2010/main" val="2347446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10630" y="260648"/>
            <a:ext cx="11197542" cy="612068"/>
          </a:xfrm>
        </p:spPr>
        <p:txBody>
          <a:bodyPr/>
          <a:lstStyle/>
          <a:p>
            <a:r>
              <a:rPr lang="en-GB" sz="3400" b="0" dirty="0" smtClean="0">
                <a:solidFill>
                  <a:srgbClr val="00B050"/>
                </a:solidFill>
              </a:rPr>
              <a:t>Conclusions and further research</a:t>
            </a:r>
            <a:r>
              <a:rPr lang="sv-SE" sz="3400" b="0" dirty="0" smtClean="0">
                <a:solidFill>
                  <a:srgbClr val="00B050"/>
                </a:solidFill>
              </a:rPr>
              <a:t> </a:t>
            </a:r>
            <a:endParaRPr lang="da-DK" sz="3400" b="0" dirty="0">
              <a:solidFill>
                <a:srgbClr val="00B050"/>
              </a:solidFill>
            </a:endParaRPr>
          </a:p>
        </p:txBody>
      </p:sp>
      <p:sp>
        <p:nvSpPr>
          <p:cNvPr id="7" name="Content Placeholder 2"/>
          <p:cNvSpPr txBox="1">
            <a:spLocks/>
          </p:cNvSpPr>
          <p:nvPr/>
        </p:nvSpPr>
        <p:spPr bwMode="auto">
          <a:xfrm>
            <a:off x="694606" y="1340768"/>
            <a:ext cx="10909212" cy="40684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normAutofit/>
          </a:bodyPr>
          <a:lstStyle>
            <a:lvl1pPr marL="0" indent="0" algn="l" rtl="0" eaLnBrk="1" fontAlgn="base" hangingPunct="1">
              <a:spcBef>
                <a:spcPct val="20000"/>
              </a:spcBef>
              <a:spcAft>
                <a:spcPct val="0"/>
              </a:spcAft>
              <a:buFontTx/>
              <a:buNone/>
              <a:defRPr sz="1800">
                <a:solidFill>
                  <a:srgbClr val="000000"/>
                </a:solidFill>
                <a:latin typeface="+mn-lt"/>
                <a:ea typeface="+mn-ea"/>
                <a:cs typeface="+mn-cs"/>
              </a:defRPr>
            </a:lvl1pPr>
            <a:lvl2pPr marL="574675" indent="-195263" algn="l" rtl="0" eaLnBrk="1" fontAlgn="base" hangingPunct="1">
              <a:spcBef>
                <a:spcPct val="20000"/>
              </a:spcBef>
              <a:spcAft>
                <a:spcPct val="0"/>
              </a:spcAft>
              <a:buChar char="–"/>
              <a:defRPr sz="1800">
                <a:solidFill>
                  <a:srgbClr val="000000"/>
                </a:solidFill>
                <a:latin typeface="+mn-lt"/>
                <a:ea typeface="+mn-ea"/>
              </a:defRPr>
            </a:lvl2pPr>
            <a:lvl3pPr marL="1279525" indent="-228600" algn="l" rtl="0" eaLnBrk="1" fontAlgn="base" hangingPunct="1">
              <a:spcBef>
                <a:spcPct val="20000"/>
              </a:spcBef>
              <a:spcAft>
                <a:spcPct val="0"/>
              </a:spcAft>
              <a:buChar char="•"/>
              <a:defRPr sz="1800">
                <a:solidFill>
                  <a:srgbClr val="000000"/>
                </a:solidFill>
                <a:latin typeface="+mn-lt"/>
                <a:ea typeface="+mn-ea"/>
              </a:defRPr>
            </a:lvl3pPr>
            <a:lvl4pPr marL="1698625" indent="-228600" algn="l" rtl="0" eaLnBrk="1" fontAlgn="base" hangingPunct="1">
              <a:spcBef>
                <a:spcPct val="20000"/>
              </a:spcBef>
              <a:spcAft>
                <a:spcPct val="0"/>
              </a:spcAft>
              <a:buChar char="–"/>
              <a:defRPr sz="1800">
                <a:solidFill>
                  <a:srgbClr val="000000"/>
                </a:solidFill>
                <a:latin typeface="+mn-lt"/>
                <a:ea typeface="+mn-ea"/>
              </a:defRPr>
            </a:lvl4pPr>
            <a:lvl5pPr marL="2117725" indent="-228600" algn="l" rtl="0" eaLnBrk="1" fontAlgn="base" hangingPunct="1">
              <a:spcBef>
                <a:spcPct val="20000"/>
              </a:spcBef>
              <a:spcAft>
                <a:spcPct val="0"/>
              </a:spcAft>
              <a:buChar char="»"/>
              <a:defRPr sz="1800">
                <a:solidFill>
                  <a:srgbClr val="000000"/>
                </a:solidFill>
                <a:latin typeface="+mn-lt"/>
                <a:ea typeface="+mn-ea"/>
              </a:defRPr>
            </a:lvl5pPr>
            <a:lvl6pPr marL="2574925" indent="-228600" algn="l" rtl="0" eaLnBrk="1" fontAlgn="base" hangingPunct="1">
              <a:spcBef>
                <a:spcPct val="20000"/>
              </a:spcBef>
              <a:spcAft>
                <a:spcPct val="0"/>
              </a:spcAft>
              <a:buChar char="»"/>
              <a:defRPr sz="1600">
                <a:solidFill>
                  <a:schemeClr val="tx1"/>
                </a:solidFill>
                <a:latin typeface="+mn-lt"/>
                <a:ea typeface="+mn-ea"/>
              </a:defRPr>
            </a:lvl6pPr>
            <a:lvl7pPr marL="3032125" indent="-228600" algn="l" rtl="0" eaLnBrk="1" fontAlgn="base" hangingPunct="1">
              <a:spcBef>
                <a:spcPct val="20000"/>
              </a:spcBef>
              <a:spcAft>
                <a:spcPct val="0"/>
              </a:spcAft>
              <a:buChar char="»"/>
              <a:defRPr sz="1600">
                <a:solidFill>
                  <a:schemeClr val="tx1"/>
                </a:solidFill>
                <a:latin typeface="+mn-lt"/>
                <a:ea typeface="+mn-ea"/>
              </a:defRPr>
            </a:lvl7pPr>
            <a:lvl8pPr marL="3489325" indent="-228600" algn="l" rtl="0" eaLnBrk="1" fontAlgn="base" hangingPunct="1">
              <a:spcBef>
                <a:spcPct val="20000"/>
              </a:spcBef>
              <a:spcAft>
                <a:spcPct val="0"/>
              </a:spcAft>
              <a:buChar char="»"/>
              <a:defRPr sz="1600">
                <a:solidFill>
                  <a:schemeClr val="tx1"/>
                </a:solidFill>
                <a:latin typeface="+mn-lt"/>
                <a:ea typeface="+mn-ea"/>
              </a:defRPr>
            </a:lvl8pPr>
            <a:lvl9pPr marL="3946525" indent="-228600" algn="l" rtl="0" eaLnBrk="1" fontAlgn="base" hangingPunct="1">
              <a:spcBef>
                <a:spcPct val="20000"/>
              </a:spcBef>
              <a:spcAft>
                <a:spcPct val="0"/>
              </a:spcAft>
              <a:buChar char="»"/>
              <a:defRPr sz="1600">
                <a:solidFill>
                  <a:schemeClr val="tx1"/>
                </a:solidFill>
                <a:latin typeface="+mn-lt"/>
                <a:ea typeface="+mn-ea"/>
              </a:defRPr>
            </a:lvl9pPr>
          </a:lstStyle>
          <a:p>
            <a:pPr marL="342900" indent="-342900">
              <a:buFont typeface="Arial" panose="020B0604020202020204" pitchFamily="34" charset="0"/>
              <a:buChar char="•"/>
            </a:pPr>
            <a:r>
              <a:rPr lang="en-US" sz="2400" dirty="0"/>
              <a:t>If the future </a:t>
            </a:r>
            <a:r>
              <a:rPr lang="en-US" sz="2400" dirty="0" smtClean="0"/>
              <a:t>vision is to deliver </a:t>
            </a:r>
            <a:r>
              <a:rPr lang="en-US" sz="2400" dirty="0"/>
              <a:t>energy just in time, while integrating various different energy grids and optimize the </a:t>
            </a:r>
            <a:r>
              <a:rPr lang="en-US" sz="2400" dirty="0" smtClean="0"/>
              <a:t>system(s), </a:t>
            </a:r>
            <a:r>
              <a:rPr lang="en-US" sz="2400" dirty="0"/>
              <a:t>simultaneously managing to deal with huge amounts of personal data in an appropriate manner, many things need to be sorted </a:t>
            </a:r>
            <a:r>
              <a:rPr lang="en-US" sz="2400" dirty="0" smtClean="0"/>
              <a:t>out…</a:t>
            </a:r>
          </a:p>
          <a:p>
            <a:pPr marL="342900" indent="-342900">
              <a:buFont typeface="Arial" panose="020B0604020202020204" pitchFamily="34" charset="0"/>
              <a:buChar char="•"/>
            </a:pPr>
            <a:r>
              <a:rPr lang="en-US" sz="2400" kern="0" dirty="0" smtClean="0">
                <a:solidFill>
                  <a:schemeClr val="tx1"/>
                </a:solidFill>
              </a:rPr>
              <a:t>Privacy: Need to consider EU rules and national rules</a:t>
            </a:r>
          </a:p>
          <a:p>
            <a:pPr marL="342900" indent="-342900">
              <a:buFont typeface="Arial" panose="020B0604020202020204" pitchFamily="34" charset="0"/>
              <a:buChar char="•"/>
            </a:pPr>
            <a:r>
              <a:rPr lang="en-US" sz="2400" kern="0" dirty="0" smtClean="0">
                <a:solidFill>
                  <a:schemeClr val="tx1"/>
                </a:solidFill>
              </a:rPr>
              <a:t>Future research:</a:t>
            </a:r>
          </a:p>
          <a:p>
            <a:pPr marL="917575" lvl="1" indent="-342900">
              <a:buFont typeface="Arial" panose="020B0604020202020204" pitchFamily="34" charset="0"/>
              <a:buChar char="•"/>
            </a:pPr>
            <a:r>
              <a:rPr lang="en-US" sz="2000" kern="0" dirty="0" smtClean="0">
                <a:solidFill>
                  <a:schemeClr val="tx1"/>
                </a:solidFill>
              </a:rPr>
              <a:t>Data management solutions in integrated grids</a:t>
            </a:r>
          </a:p>
          <a:p>
            <a:pPr marL="917575" lvl="1" indent="-342900">
              <a:buFont typeface="Arial" panose="020B0604020202020204" pitchFamily="34" charset="0"/>
              <a:buChar char="•"/>
            </a:pPr>
            <a:r>
              <a:rPr lang="en-US" sz="2000" kern="0" dirty="0" smtClean="0">
                <a:solidFill>
                  <a:schemeClr val="tx1"/>
                </a:solidFill>
              </a:rPr>
              <a:t>Data on buildings, e.g. storage capacity, heat exchangers; ownership</a:t>
            </a:r>
          </a:p>
          <a:p>
            <a:pPr marL="917575" lvl="1" indent="-342900">
              <a:buFont typeface="Arial" panose="020B0604020202020204" pitchFamily="34" charset="0"/>
              <a:buChar char="•"/>
            </a:pPr>
            <a:r>
              <a:rPr lang="en-US" sz="2000" kern="0" dirty="0" smtClean="0">
                <a:solidFill>
                  <a:schemeClr val="tx1"/>
                </a:solidFill>
              </a:rPr>
              <a:t>Data in micro </a:t>
            </a:r>
            <a:r>
              <a:rPr lang="en-US" sz="2000" kern="0" dirty="0">
                <a:solidFill>
                  <a:schemeClr val="tx1"/>
                </a:solidFill>
              </a:rPr>
              <a:t>grids, off-grids and other emerging solutions</a:t>
            </a:r>
            <a:endParaRPr lang="sv-SE" sz="2000" kern="0" dirty="0">
              <a:solidFill>
                <a:schemeClr val="tx1"/>
              </a:solidFill>
            </a:endParaRPr>
          </a:p>
        </p:txBody>
      </p:sp>
    </p:spTree>
    <p:extLst>
      <p:ext uri="{BB962C8B-B14F-4D97-AF65-F5344CB8AC3E}">
        <p14:creationId xmlns:p14="http://schemas.microsoft.com/office/powerpoint/2010/main" val="2484434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10630" y="260648"/>
            <a:ext cx="11197542" cy="612068"/>
          </a:xfrm>
        </p:spPr>
        <p:txBody>
          <a:bodyPr/>
          <a:lstStyle/>
          <a:p>
            <a:r>
              <a:rPr lang="en-GB" sz="3400" b="0" dirty="0" smtClean="0">
                <a:solidFill>
                  <a:srgbClr val="00B050"/>
                </a:solidFill>
              </a:rPr>
              <a:t>Tack!</a:t>
            </a:r>
            <a:r>
              <a:rPr lang="sv-SE" sz="3400" b="0" dirty="0" smtClean="0">
                <a:solidFill>
                  <a:srgbClr val="00B050"/>
                </a:solidFill>
              </a:rPr>
              <a:t> </a:t>
            </a:r>
            <a:endParaRPr lang="da-DK" sz="3400" b="0" dirty="0">
              <a:solidFill>
                <a:srgbClr val="00B050"/>
              </a:solidFill>
            </a:endParaRPr>
          </a:p>
        </p:txBody>
      </p:sp>
    </p:spTree>
    <p:extLst>
      <p:ext uri="{BB962C8B-B14F-4D97-AF65-F5344CB8AC3E}">
        <p14:creationId xmlns:p14="http://schemas.microsoft.com/office/powerpoint/2010/main" val="860297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0590" y="1304764"/>
            <a:ext cx="11197542" cy="4320480"/>
          </a:xfrm>
        </p:spPr>
        <p:txBody>
          <a:bodyPr/>
          <a:lstStyle/>
          <a:p>
            <a:pPr marL="285750" indent="-285750">
              <a:buFont typeface="Arial" panose="020B0604020202020204" pitchFamily="34" charset="0"/>
              <a:buChar char="•"/>
            </a:pPr>
            <a:r>
              <a:rPr lang="en-US" sz="3200" dirty="0" smtClean="0"/>
              <a:t>Law as an enabler or barrier for new local energy solutions</a:t>
            </a:r>
          </a:p>
          <a:p>
            <a:pPr marL="285750" indent="-285750">
              <a:buFont typeface="Arial" panose="020B0604020202020204" pitchFamily="34" charset="0"/>
              <a:buChar char="•"/>
            </a:pPr>
            <a:r>
              <a:rPr lang="en-US" sz="3200" dirty="0" smtClean="0"/>
              <a:t>District heating in Sweden</a:t>
            </a:r>
          </a:p>
          <a:p>
            <a:pPr marL="285750" indent="-285750">
              <a:buFont typeface="Arial" panose="020B0604020202020204" pitchFamily="34" charset="0"/>
              <a:buChar char="•"/>
            </a:pPr>
            <a:r>
              <a:rPr lang="en-US" sz="3200" dirty="0" smtClean="0"/>
              <a:t>The need for data for optimizing grids, and privacy concerns</a:t>
            </a:r>
          </a:p>
          <a:p>
            <a:pPr marL="285750" indent="-285750">
              <a:buFont typeface="Arial" panose="020B0604020202020204" pitchFamily="34" charset="0"/>
              <a:buChar char="•"/>
            </a:pPr>
            <a:r>
              <a:rPr lang="en-US" sz="3200" dirty="0" smtClean="0"/>
              <a:t>Objective and methods</a:t>
            </a:r>
          </a:p>
          <a:p>
            <a:pPr marL="285750" indent="-285750">
              <a:buFont typeface="Arial" panose="020B0604020202020204" pitchFamily="34" charset="0"/>
              <a:buChar char="•"/>
            </a:pPr>
            <a:r>
              <a:rPr lang="en-US" sz="3200" dirty="0" smtClean="0"/>
              <a:t>Main results</a:t>
            </a:r>
          </a:p>
          <a:p>
            <a:pPr marL="285750" indent="-285750">
              <a:buFont typeface="Arial" panose="020B0604020202020204" pitchFamily="34" charset="0"/>
              <a:buChar char="•"/>
            </a:pPr>
            <a:r>
              <a:rPr lang="en-US" sz="3200" dirty="0" smtClean="0"/>
              <a:t>Need for further research </a:t>
            </a:r>
            <a:endParaRPr lang="en-US" sz="3200" dirty="0"/>
          </a:p>
        </p:txBody>
      </p:sp>
      <p:sp>
        <p:nvSpPr>
          <p:cNvPr id="4" name="Title 3"/>
          <p:cNvSpPr>
            <a:spLocks noGrp="1"/>
          </p:cNvSpPr>
          <p:nvPr>
            <p:ph type="ctrTitle"/>
          </p:nvPr>
        </p:nvSpPr>
        <p:spPr>
          <a:xfrm>
            <a:off x="550590" y="260648"/>
            <a:ext cx="11269252" cy="612068"/>
          </a:xfrm>
        </p:spPr>
        <p:txBody>
          <a:bodyPr/>
          <a:lstStyle/>
          <a:p>
            <a:r>
              <a:rPr lang="da-DK" sz="3400" b="0" dirty="0" smtClean="0">
                <a:solidFill>
                  <a:srgbClr val="00B050"/>
                </a:solidFill>
              </a:rPr>
              <a:t>Content</a:t>
            </a:r>
            <a:endParaRPr lang="da-DK" sz="3400" b="0" dirty="0">
              <a:solidFill>
                <a:srgbClr val="00B050"/>
              </a:solidFill>
            </a:endParaRPr>
          </a:p>
        </p:txBody>
      </p:sp>
    </p:spTree>
    <p:extLst>
      <p:ext uri="{BB962C8B-B14F-4D97-AF65-F5344CB8AC3E}">
        <p14:creationId xmlns:p14="http://schemas.microsoft.com/office/powerpoint/2010/main" val="15332691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0590" y="1304764"/>
            <a:ext cx="11197542" cy="4320480"/>
          </a:xfrm>
        </p:spPr>
        <p:txBody>
          <a:bodyPr/>
          <a:lstStyle/>
          <a:p>
            <a:pPr marL="285750" indent="-285750">
              <a:buFont typeface="Arial" panose="020B0604020202020204" pitchFamily="34" charset="0"/>
              <a:buChar char="•"/>
            </a:pPr>
            <a:r>
              <a:rPr lang="en-US" sz="3200" dirty="0" smtClean="0"/>
              <a:t>The local level is of increasing importance in climate governance</a:t>
            </a:r>
          </a:p>
          <a:p>
            <a:pPr marL="860425" lvl="1" indent="-285750">
              <a:buFont typeface="Arial" panose="020B0604020202020204" pitchFamily="34" charset="0"/>
              <a:buChar char="•"/>
            </a:pPr>
            <a:r>
              <a:rPr lang="en-US" sz="2400" dirty="0" smtClean="0"/>
              <a:t>Smart grids, waste-to-biogas, city planning, </a:t>
            </a:r>
            <a:r>
              <a:rPr lang="en-US" sz="2400" dirty="0"/>
              <a:t>energy storage, low temperature district heating, solar PV solutions, energy-efficient renovations, integrated water and power solutions, heat </a:t>
            </a:r>
            <a:r>
              <a:rPr lang="en-US" sz="2400" dirty="0" smtClean="0"/>
              <a:t>pumps</a:t>
            </a:r>
            <a:endParaRPr lang="en-US" sz="2800" dirty="0" smtClean="0"/>
          </a:p>
          <a:p>
            <a:pPr marL="285750" indent="-285750">
              <a:buFont typeface="Arial" panose="020B0604020202020204" pitchFamily="34" charset="0"/>
              <a:buChar char="•"/>
            </a:pPr>
            <a:r>
              <a:rPr lang="en-US" sz="3200" dirty="0" smtClean="0"/>
              <a:t>Many energy solutions at the local level faces legal and administrative barriers</a:t>
            </a:r>
          </a:p>
          <a:p>
            <a:pPr marL="285750" indent="-285750">
              <a:buFont typeface="Arial" panose="020B0604020202020204" pitchFamily="34" charset="0"/>
              <a:buChar char="•"/>
            </a:pPr>
            <a:r>
              <a:rPr lang="en-US" sz="3200" dirty="0" smtClean="0"/>
              <a:t>Need to identify, analyze barriers, and propose changes in legal frameworks </a:t>
            </a:r>
            <a:endParaRPr lang="en-US" sz="3200" dirty="0"/>
          </a:p>
        </p:txBody>
      </p:sp>
      <p:sp>
        <p:nvSpPr>
          <p:cNvPr id="4" name="Title 3"/>
          <p:cNvSpPr>
            <a:spLocks noGrp="1"/>
          </p:cNvSpPr>
          <p:nvPr>
            <p:ph type="ctrTitle"/>
          </p:nvPr>
        </p:nvSpPr>
        <p:spPr>
          <a:xfrm>
            <a:off x="442578" y="260648"/>
            <a:ext cx="11485276" cy="612068"/>
          </a:xfrm>
        </p:spPr>
        <p:txBody>
          <a:bodyPr/>
          <a:lstStyle/>
          <a:p>
            <a:r>
              <a:rPr lang="da-DK" sz="3300" b="0" dirty="0" smtClean="0">
                <a:solidFill>
                  <a:srgbClr val="00B050"/>
                </a:solidFill>
              </a:rPr>
              <a:t>Background: law as a barrier for new energy solutions</a:t>
            </a:r>
            <a:endParaRPr lang="da-DK" sz="3300" b="0" dirty="0">
              <a:solidFill>
                <a:srgbClr val="00B050"/>
              </a:solidFill>
            </a:endParaRPr>
          </a:p>
        </p:txBody>
      </p:sp>
    </p:spTree>
    <p:extLst>
      <p:ext uri="{BB962C8B-B14F-4D97-AF65-F5344CB8AC3E}">
        <p14:creationId xmlns:p14="http://schemas.microsoft.com/office/powerpoint/2010/main" val="3884561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42578" y="980729"/>
            <a:ext cx="7848872" cy="4644516"/>
          </a:xfrm>
        </p:spPr>
        <p:txBody>
          <a:bodyPr/>
          <a:lstStyle/>
          <a:p>
            <a:pPr marL="180000" lvl="0" indent="-361950" fontAlgn="auto">
              <a:spcBef>
                <a:spcPts val="0"/>
              </a:spcBef>
              <a:spcAft>
                <a:spcPts val="600"/>
              </a:spcAft>
              <a:buFont typeface="Arial" panose="020B0604020202020204" pitchFamily="34" charset="0"/>
              <a:buChar char="•"/>
            </a:pPr>
            <a:r>
              <a:rPr lang="en-US" sz="2400" kern="1200" spc="60" dirty="0" smtClean="0">
                <a:solidFill>
                  <a:prstClr val="black"/>
                </a:solidFill>
                <a:latin typeface="+mj-lt"/>
              </a:rPr>
              <a:t>Large share of district heating in urban areas</a:t>
            </a:r>
          </a:p>
          <a:p>
            <a:pPr marL="754675" lvl="1" indent="-361950" fontAlgn="auto">
              <a:spcBef>
                <a:spcPts val="0"/>
              </a:spcBef>
              <a:spcAft>
                <a:spcPts val="600"/>
              </a:spcAft>
              <a:buFont typeface="Arial" panose="020B0604020202020204" pitchFamily="34" charset="0"/>
              <a:buChar char="•"/>
            </a:pPr>
            <a:r>
              <a:rPr lang="en-US" sz="2000" kern="1200" spc="60" dirty="0" smtClean="0">
                <a:solidFill>
                  <a:prstClr val="black"/>
                </a:solidFill>
                <a:latin typeface="+mj-lt"/>
              </a:rPr>
              <a:t>Biofuels and waste are the main fuels</a:t>
            </a:r>
          </a:p>
          <a:p>
            <a:pPr marL="180000" lvl="0" indent="-361950" fontAlgn="auto">
              <a:spcBef>
                <a:spcPts val="0"/>
              </a:spcBef>
              <a:spcAft>
                <a:spcPts val="600"/>
              </a:spcAft>
              <a:buFont typeface="Arial" panose="020B0604020202020204" pitchFamily="34" charset="0"/>
              <a:buChar char="•"/>
            </a:pPr>
            <a:r>
              <a:rPr lang="en-US" sz="2400" kern="1200" spc="60" dirty="0" err="1" smtClean="0">
                <a:solidFill>
                  <a:prstClr val="black"/>
                </a:solidFill>
                <a:latin typeface="+mj-lt"/>
              </a:rPr>
              <a:t>Investements</a:t>
            </a:r>
            <a:r>
              <a:rPr lang="en-US" sz="2400" kern="1200" spc="60" dirty="0" smtClean="0">
                <a:solidFill>
                  <a:prstClr val="black"/>
                </a:solidFill>
                <a:latin typeface="+mj-lt"/>
              </a:rPr>
              <a:t> in new, low-temperature district heating grids</a:t>
            </a:r>
          </a:p>
          <a:p>
            <a:pPr marL="180000" lvl="0" indent="-361950" fontAlgn="auto">
              <a:spcBef>
                <a:spcPts val="0"/>
              </a:spcBef>
              <a:spcAft>
                <a:spcPts val="600"/>
              </a:spcAft>
              <a:buFont typeface="Arial" panose="020B0604020202020204" pitchFamily="34" charset="0"/>
              <a:buChar char="•"/>
            </a:pPr>
            <a:r>
              <a:rPr lang="en-US" sz="2400" kern="1200" spc="60" dirty="0" smtClean="0">
                <a:solidFill>
                  <a:prstClr val="black"/>
                </a:solidFill>
                <a:latin typeface="+mj-lt"/>
              </a:rPr>
              <a:t>Plans to lower temperatures in existing district heating grids</a:t>
            </a:r>
          </a:p>
          <a:p>
            <a:pPr lvl="0" fontAlgn="auto">
              <a:spcBef>
                <a:spcPts val="0"/>
              </a:spcBef>
              <a:spcAft>
                <a:spcPts val="600"/>
              </a:spcAft>
            </a:pPr>
            <a:endParaRPr lang="en-US" sz="2400" kern="1200" spc="60" dirty="0" smtClean="0">
              <a:solidFill>
                <a:prstClr val="black"/>
              </a:solidFill>
              <a:latin typeface="+mj-lt"/>
            </a:endParaRPr>
          </a:p>
          <a:p>
            <a:pPr marL="180000" lvl="0" indent="-361950" fontAlgn="auto">
              <a:spcBef>
                <a:spcPts val="0"/>
              </a:spcBef>
              <a:spcAft>
                <a:spcPts val="600"/>
              </a:spcAft>
              <a:buFont typeface="Arial" panose="020B0604020202020204" pitchFamily="34" charset="0"/>
              <a:buChar char="•"/>
            </a:pPr>
            <a:r>
              <a:rPr lang="en-US" sz="2400" b="1" kern="1200" spc="60" dirty="0" smtClean="0">
                <a:solidFill>
                  <a:prstClr val="black"/>
                </a:solidFill>
                <a:latin typeface="+mj-lt"/>
              </a:rPr>
              <a:t>Projects aiming to integrate grids for electricity, district heating and cooling, and buildings – balance energy loads and increase flexibility!</a:t>
            </a:r>
          </a:p>
          <a:p>
            <a:pPr marL="180000" lvl="0" indent="-361950" fontAlgn="auto">
              <a:spcBef>
                <a:spcPts val="0"/>
              </a:spcBef>
              <a:spcAft>
                <a:spcPts val="600"/>
              </a:spcAft>
              <a:buFont typeface="Arial" panose="020B0604020202020204" pitchFamily="34" charset="0"/>
              <a:buChar char="•"/>
            </a:pPr>
            <a:endParaRPr lang="en-US" sz="2000" kern="1200" spc="60" dirty="0" smtClean="0">
              <a:solidFill>
                <a:prstClr val="black"/>
              </a:solidFill>
              <a:latin typeface="+mj-lt"/>
            </a:endParaRPr>
          </a:p>
          <a:p>
            <a:pPr lvl="0" fontAlgn="auto">
              <a:spcBef>
                <a:spcPts val="0"/>
              </a:spcBef>
              <a:spcAft>
                <a:spcPts val="600"/>
              </a:spcAft>
            </a:pPr>
            <a:endParaRPr lang="en-GB" sz="2800" dirty="0" smtClean="0">
              <a:latin typeface="Calibri" panose="020F0502020204030204" pitchFamily="34" charset="0"/>
            </a:endParaRPr>
          </a:p>
        </p:txBody>
      </p:sp>
      <p:sp>
        <p:nvSpPr>
          <p:cNvPr id="4" name="Title 3"/>
          <p:cNvSpPr>
            <a:spLocks noGrp="1"/>
          </p:cNvSpPr>
          <p:nvPr>
            <p:ph type="ctrTitle"/>
          </p:nvPr>
        </p:nvSpPr>
        <p:spPr>
          <a:xfrm>
            <a:off x="446384" y="332657"/>
            <a:ext cx="12313368" cy="432048"/>
          </a:xfrm>
        </p:spPr>
        <p:txBody>
          <a:bodyPr/>
          <a:lstStyle/>
          <a:p>
            <a:r>
              <a:rPr lang="en-GB" sz="3400" b="0" kern="1200" spc="60" dirty="0" smtClean="0">
                <a:solidFill>
                  <a:srgbClr val="00B050"/>
                </a:solidFill>
              </a:rPr>
              <a:t>District heating in Sweden</a:t>
            </a:r>
            <a:endParaRPr lang="da-DK" sz="3400" b="0" dirty="0">
              <a:solidFill>
                <a:srgbClr val="00B050"/>
              </a:solidFill>
            </a:endParaRPr>
          </a:p>
        </p:txBody>
      </p:sp>
      <p:pic>
        <p:nvPicPr>
          <p:cNvPr id="1026" name="Picture 2" descr="Image result for karta brunnshÃ¶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4366" y="2960948"/>
            <a:ext cx="3613488" cy="255524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55446" y="440668"/>
            <a:ext cx="3438382" cy="21655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3326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30610" y="260648"/>
            <a:ext cx="11269971" cy="540060"/>
          </a:xfrm>
        </p:spPr>
        <p:txBody>
          <a:bodyPr/>
          <a:lstStyle/>
          <a:p>
            <a:r>
              <a:rPr lang="sv-SE" sz="3400" b="0" dirty="0" err="1" smtClean="0">
                <a:solidFill>
                  <a:srgbClr val="00B050"/>
                </a:solidFill>
              </a:rPr>
              <a:t>Need</a:t>
            </a:r>
            <a:r>
              <a:rPr lang="sv-SE" sz="3400" b="0" dirty="0" smtClean="0">
                <a:solidFill>
                  <a:srgbClr val="00B050"/>
                </a:solidFill>
              </a:rPr>
              <a:t> for data</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7237226" cy="4755192"/>
          </a:xfrm>
        </p:spPr>
        <p:txBody>
          <a:bodyPr/>
          <a:lstStyle/>
          <a:p>
            <a:pPr marL="342900" indent="-342900">
              <a:buFont typeface="Arial" panose="020B0604020202020204" pitchFamily="34" charset="0"/>
              <a:buChar char="•"/>
            </a:pPr>
            <a:r>
              <a:rPr lang="sv-SE" sz="2400" dirty="0" err="1" smtClean="0">
                <a:solidFill>
                  <a:schemeClr val="tx1"/>
                </a:solidFill>
              </a:rPr>
              <a:t>Electricity</a:t>
            </a:r>
            <a:r>
              <a:rPr lang="sv-SE" sz="2400" dirty="0" smtClean="0">
                <a:solidFill>
                  <a:schemeClr val="tx1"/>
                </a:solidFill>
              </a:rPr>
              <a:t> </a:t>
            </a:r>
            <a:r>
              <a:rPr lang="sv-SE" sz="2400" dirty="0" err="1" smtClean="0">
                <a:solidFill>
                  <a:schemeClr val="tx1"/>
                </a:solidFill>
              </a:rPr>
              <a:t>grid</a:t>
            </a:r>
            <a:endParaRPr lang="sv-SE" sz="2400" dirty="0" smtClean="0">
              <a:solidFill>
                <a:schemeClr val="tx1"/>
              </a:solidFill>
            </a:endParaRPr>
          </a:p>
          <a:p>
            <a:pPr marL="342900" indent="-342900">
              <a:buFont typeface="Arial" panose="020B0604020202020204" pitchFamily="34" charset="0"/>
              <a:buChar char="•"/>
            </a:pPr>
            <a:r>
              <a:rPr lang="sv-SE" sz="2400" dirty="0" err="1" smtClean="0">
                <a:solidFill>
                  <a:schemeClr val="tx1"/>
                </a:solidFill>
              </a:rPr>
              <a:t>Heating</a:t>
            </a:r>
            <a:r>
              <a:rPr lang="sv-SE" sz="2400" dirty="0" smtClean="0">
                <a:solidFill>
                  <a:schemeClr val="tx1"/>
                </a:solidFill>
              </a:rPr>
              <a:t> </a:t>
            </a:r>
            <a:r>
              <a:rPr lang="sv-SE" sz="2400" dirty="0" err="1" smtClean="0">
                <a:solidFill>
                  <a:schemeClr val="tx1"/>
                </a:solidFill>
              </a:rPr>
              <a:t>grid</a:t>
            </a:r>
            <a:endParaRPr lang="sv-SE" sz="2400" dirty="0" smtClean="0">
              <a:solidFill>
                <a:schemeClr val="tx1"/>
              </a:solidFill>
            </a:endParaRPr>
          </a:p>
          <a:p>
            <a:pPr marL="917575" lvl="1" indent="-342900">
              <a:buFont typeface="Arial" panose="020B0604020202020204" pitchFamily="34" charset="0"/>
              <a:buChar char="•"/>
            </a:pPr>
            <a:r>
              <a:rPr lang="sv-SE" sz="2000" dirty="0" err="1" smtClean="0">
                <a:solidFill>
                  <a:schemeClr val="tx1"/>
                </a:solidFill>
              </a:rPr>
              <a:t>Use</a:t>
            </a:r>
            <a:r>
              <a:rPr lang="sv-SE" sz="2000" dirty="0" smtClean="0">
                <a:solidFill>
                  <a:schemeClr val="tx1"/>
                </a:solidFill>
              </a:rPr>
              <a:t> </a:t>
            </a:r>
            <a:r>
              <a:rPr lang="sv-SE" sz="2000" dirty="0" err="1" smtClean="0">
                <a:solidFill>
                  <a:schemeClr val="tx1"/>
                </a:solidFill>
              </a:rPr>
              <a:t>patterns</a:t>
            </a:r>
            <a:r>
              <a:rPr lang="sv-SE" sz="2000" dirty="0" smtClean="0">
                <a:solidFill>
                  <a:schemeClr val="tx1"/>
                </a:solidFill>
              </a:rPr>
              <a:t>, </a:t>
            </a:r>
            <a:r>
              <a:rPr lang="sv-SE" sz="2000" dirty="0" err="1" smtClean="0">
                <a:solidFill>
                  <a:schemeClr val="tx1"/>
                </a:solidFill>
              </a:rPr>
              <a:t>temperature</a:t>
            </a:r>
            <a:r>
              <a:rPr lang="sv-SE" sz="2000" dirty="0" smtClean="0">
                <a:solidFill>
                  <a:schemeClr val="tx1"/>
                </a:solidFill>
              </a:rPr>
              <a:t> + </a:t>
            </a:r>
            <a:r>
              <a:rPr lang="sv-SE" sz="2000" dirty="0" err="1" smtClean="0">
                <a:solidFill>
                  <a:schemeClr val="tx1"/>
                </a:solidFill>
              </a:rPr>
              <a:t>location</a:t>
            </a:r>
            <a:endParaRPr lang="sv-SE" sz="2000" dirty="0" smtClean="0">
              <a:solidFill>
                <a:schemeClr val="tx1"/>
              </a:solidFill>
            </a:endParaRPr>
          </a:p>
          <a:p>
            <a:pPr marL="342900" indent="-342900">
              <a:buFont typeface="Arial" panose="020B0604020202020204" pitchFamily="34" charset="0"/>
              <a:buChar char="•"/>
            </a:pPr>
            <a:r>
              <a:rPr lang="sv-SE" sz="2400" dirty="0" smtClean="0">
                <a:solidFill>
                  <a:schemeClr val="tx1"/>
                </a:solidFill>
              </a:rPr>
              <a:t>Buildings, </a:t>
            </a:r>
            <a:r>
              <a:rPr lang="sv-SE" sz="2400" dirty="0" err="1" smtClean="0">
                <a:solidFill>
                  <a:schemeClr val="tx1"/>
                </a:solidFill>
              </a:rPr>
              <a:t>weather</a:t>
            </a:r>
            <a:r>
              <a:rPr lang="sv-SE" sz="2400" dirty="0" smtClean="0">
                <a:solidFill>
                  <a:schemeClr val="tx1"/>
                </a:solidFill>
              </a:rPr>
              <a:t> </a:t>
            </a:r>
            <a:r>
              <a:rPr lang="sv-SE" sz="2400" dirty="0" err="1" smtClean="0">
                <a:solidFill>
                  <a:schemeClr val="tx1"/>
                </a:solidFill>
              </a:rPr>
              <a:t>forecasts</a:t>
            </a:r>
            <a:r>
              <a:rPr lang="sv-SE" sz="2400" dirty="0" smtClean="0">
                <a:solidFill>
                  <a:schemeClr val="tx1"/>
                </a:solidFill>
              </a:rPr>
              <a:t> etc.</a:t>
            </a:r>
          </a:p>
          <a:p>
            <a:pPr marL="342900" indent="-342900">
              <a:buFont typeface="Arial" panose="020B0604020202020204" pitchFamily="34" charset="0"/>
              <a:buChar char="•"/>
            </a:pPr>
            <a:endParaRPr lang="sv-SE" sz="2400" dirty="0">
              <a:solidFill>
                <a:schemeClr val="tx1"/>
              </a:solidFill>
            </a:endParaRPr>
          </a:p>
          <a:p>
            <a:pPr marL="342900" indent="-342900">
              <a:buFont typeface="Arial" panose="020B0604020202020204" pitchFamily="34" charset="0"/>
              <a:buChar char="•"/>
            </a:pPr>
            <a:r>
              <a:rPr lang="sv-SE" sz="2400" dirty="0" err="1" smtClean="0">
                <a:solidFill>
                  <a:schemeClr val="tx1"/>
                </a:solidFill>
              </a:rPr>
              <a:t>Concerns</a:t>
            </a:r>
            <a:r>
              <a:rPr lang="sv-SE" sz="2400" dirty="0" smtClean="0">
                <a:solidFill>
                  <a:schemeClr val="tx1"/>
                </a:solidFill>
              </a:rPr>
              <a:t>:</a:t>
            </a:r>
          </a:p>
          <a:p>
            <a:pPr marL="917575" lvl="1" indent="-342900">
              <a:buFont typeface="Arial" panose="020B0604020202020204" pitchFamily="34" charset="0"/>
              <a:buChar char="•"/>
            </a:pPr>
            <a:r>
              <a:rPr lang="sv-SE" sz="2000" dirty="0" err="1" smtClean="0">
                <a:solidFill>
                  <a:schemeClr val="tx1"/>
                </a:solidFill>
              </a:rPr>
              <a:t>Consumer</a:t>
            </a:r>
            <a:r>
              <a:rPr lang="sv-SE" sz="2000" dirty="0" smtClean="0">
                <a:solidFill>
                  <a:schemeClr val="tx1"/>
                </a:solidFill>
              </a:rPr>
              <a:t> </a:t>
            </a:r>
            <a:r>
              <a:rPr lang="sv-SE" sz="2000" dirty="0" err="1" smtClean="0">
                <a:solidFill>
                  <a:schemeClr val="tx1"/>
                </a:solidFill>
              </a:rPr>
              <a:t>privacy</a:t>
            </a:r>
            <a:endParaRPr lang="sv-SE" sz="2000" dirty="0" smtClean="0">
              <a:solidFill>
                <a:schemeClr val="tx1"/>
              </a:solidFill>
            </a:endParaRPr>
          </a:p>
          <a:p>
            <a:pPr marL="917575" lvl="1" indent="-342900">
              <a:buFont typeface="Arial" panose="020B0604020202020204" pitchFamily="34" charset="0"/>
              <a:buChar char="•"/>
            </a:pPr>
            <a:r>
              <a:rPr lang="sv-SE" sz="2000" dirty="0" smtClean="0">
                <a:solidFill>
                  <a:schemeClr val="tx1"/>
                </a:solidFill>
              </a:rPr>
              <a:t>GDPR &amp; national </a:t>
            </a:r>
            <a:r>
              <a:rPr lang="sv-SE" sz="2000" dirty="0" err="1" smtClean="0">
                <a:solidFill>
                  <a:schemeClr val="tx1"/>
                </a:solidFill>
              </a:rPr>
              <a:t>rules</a:t>
            </a:r>
            <a:endParaRPr lang="sv-SE" sz="2000" dirty="0" smtClean="0">
              <a:solidFill>
                <a:schemeClr val="tx1"/>
              </a:solidFill>
            </a:endParaRPr>
          </a:p>
          <a:p>
            <a:pPr marL="342900" indent="-342900">
              <a:buFont typeface="Arial" panose="020B0604020202020204" pitchFamily="34" charset="0"/>
              <a:buChar char="•"/>
            </a:pPr>
            <a:endParaRPr lang="sv-SE" sz="2400" dirty="0">
              <a:solidFill>
                <a:schemeClr val="tx1"/>
              </a:solidFill>
            </a:endParaRP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pic>
        <p:nvPicPr>
          <p:cNvPr id="6" name="Picture 2" descr="Bidding are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1314" y="116632"/>
            <a:ext cx="5263778" cy="342304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karta fjärrvärmenä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3298" y="3681028"/>
            <a:ext cx="5067300" cy="196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444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1" y="260648"/>
            <a:ext cx="11269971" cy="540060"/>
          </a:xfrm>
        </p:spPr>
        <p:txBody>
          <a:bodyPr/>
          <a:lstStyle/>
          <a:p>
            <a:r>
              <a:rPr lang="sv-SE" sz="3400" b="0" dirty="0" err="1" smtClean="0">
                <a:solidFill>
                  <a:srgbClr val="00B050"/>
                </a:solidFill>
              </a:rPr>
              <a:t>Objective</a:t>
            </a:r>
            <a:r>
              <a:rPr lang="sv-SE" sz="3400" b="0" dirty="0" smtClean="0">
                <a:solidFill>
                  <a:srgbClr val="00B050"/>
                </a:solidFill>
              </a:rPr>
              <a:t> and </a:t>
            </a:r>
            <a:r>
              <a:rPr lang="sv-SE" sz="3400" b="0" dirty="0" err="1" smtClean="0">
                <a:solidFill>
                  <a:srgbClr val="00B050"/>
                </a:solidFill>
              </a:rPr>
              <a:t>methods</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10081120" cy="4755192"/>
          </a:xfrm>
        </p:spPr>
        <p:txBody>
          <a:bodyPr/>
          <a:lstStyle/>
          <a:p>
            <a:pPr marL="342900" indent="-342900">
              <a:buFont typeface="Arial" panose="020B0604020202020204" pitchFamily="34" charset="0"/>
              <a:buChar char="•"/>
            </a:pPr>
            <a:r>
              <a:rPr lang="sv-SE" sz="2400" dirty="0" err="1" smtClean="0">
                <a:solidFill>
                  <a:schemeClr val="tx1"/>
                </a:solidFill>
              </a:rPr>
              <a:t>Aim</a:t>
            </a:r>
            <a:r>
              <a:rPr lang="sv-SE" sz="2400" dirty="0" smtClean="0">
                <a:solidFill>
                  <a:schemeClr val="tx1"/>
                </a:solidFill>
              </a:rPr>
              <a:t>: </a:t>
            </a:r>
            <a:r>
              <a:rPr lang="en-US" sz="2400" dirty="0" smtClean="0">
                <a:solidFill>
                  <a:schemeClr val="tx1"/>
                </a:solidFill>
              </a:rPr>
              <a:t>provide </a:t>
            </a:r>
            <a:r>
              <a:rPr lang="en-US" sz="2400" dirty="0">
                <a:solidFill>
                  <a:schemeClr val="tx1"/>
                </a:solidFill>
              </a:rPr>
              <a:t>an analysis of the legal issues related to consumer data collection, storage, and usage in electricity and district heating </a:t>
            </a:r>
            <a:r>
              <a:rPr lang="en-US" sz="2400" dirty="0" smtClean="0">
                <a:solidFill>
                  <a:schemeClr val="tx1"/>
                </a:solidFill>
              </a:rPr>
              <a:t>grids</a:t>
            </a:r>
          </a:p>
          <a:p>
            <a:pPr marL="917575" lvl="1" indent="-342900">
              <a:buFont typeface="Arial" panose="020B0604020202020204" pitchFamily="34" charset="0"/>
              <a:buChar char="•"/>
            </a:pPr>
            <a:r>
              <a:rPr lang="en-US" sz="2000" dirty="0">
                <a:solidFill>
                  <a:schemeClr val="tx1"/>
                </a:solidFill>
              </a:rPr>
              <a:t>F</a:t>
            </a:r>
            <a:r>
              <a:rPr lang="en-US" sz="2000" dirty="0" smtClean="0">
                <a:solidFill>
                  <a:schemeClr val="tx1"/>
                </a:solidFill>
              </a:rPr>
              <a:t>ocusing on consumer privacy</a:t>
            </a:r>
          </a:p>
          <a:p>
            <a:pPr marL="917575" lvl="1" indent="-342900">
              <a:buFont typeface="Arial" panose="020B0604020202020204" pitchFamily="34" charset="0"/>
              <a:buChar char="•"/>
            </a:pPr>
            <a:r>
              <a:rPr lang="en-US" sz="2000" dirty="0" smtClean="0">
                <a:solidFill>
                  <a:schemeClr val="tx1"/>
                </a:solidFill>
              </a:rPr>
              <a:t>Differences between heating and electricity grids</a:t>
            </a:r>
          </a:p>
          <a:p>
            <a:endParaRPr lang="sv-SE" sz="2400" dirty="0" smtClean="0">
              <a:solidFill>
                <a:schemeClr val="tx1"/>
              </a:solidFill>
            </a:endParaRPr>
          </a:p>
          <a:p>
            <a:pPr marL="342900" indent="-342900">
              <a:buFont typeface="Arial" panose="020B0604020202020204" pitchFamily="34" charset="0"/>
              <a:buChar char="•"/>
            </a:pPr>
            <a:r>
              <a:rPr lang="sv-SE" sz="2400" dirty="0" err="1" smtClean="0">
                <a:solidFill>
                  <a:schemeClr val="tx1"/>
                </a:solidFill>
              </a:rPr>
              <a:t>Methods</a:t>
            </a:r>
            <a:r>
              <a:rPr lang="sv-SE" sz="2400" dirty="0" smtClean="0">
                <a:solidFill>
                  <a:schemeClr val="tx1"/>
                </a:solidFill>
              </a:rPr>
              <a:t>: </a:t>
            </a:r>
            <a:r>
              <a:rPr lang="sv-SE" sz="2400" dirty="0" err="1" smtClean="0">
                <a:solidFill>
                  <a:schemeClr val="tx1"/>
                </a:solidFill>
              </a:rPr>
              <a:t>literature</a:t>
            </a:r>
            <a:r>
              <a:rPr lang="sv-SE" sz="2400" dirty="0" smtClean="0">
                <a:solidFill>
                  <a:schemeClr val="tx1"/>
                </a:solidFill>
              </a:rPr>
              <a:t> </a:t>
            </a:r>
            <a:r>
              <a:rPr lang="sv-SE" sz="2400" dirty="0" err="1" smtClean="0">
                <a:solidFill>
                  <a:schemeClr val="tx1"/>
                </a:solidFill>
              </a:rPr>
              <a:t>review</a:t>
            </a:r>
            <a:r>
              <a:rPr lang="sv-SE" sz="2400" dirty="0" smtClean="0">
                <a:solidFill>
                  <a:schemeClr val="tx1"/>
                </a:solidFill>
              </a:rPr>
              <a:t>, legal </a:t>
            </a:r>
            <a:r>
              <a:rPr lang="sv-SE" sz="2400" dirty="0" err="1" smtClean="0">
                <a:solidFill>
                  <a:schemeClr val="tx1"/>
                </a:solidFill>
              </a:rPr>
              <a:t>analysis</a:t>
            </a:r>
            <a:r>
              <a:rPr lang="sv-SE" sz="2400" dirty="0" smtClean="0">
                <a:solidFill>
                  <a:schemeClr val="tx1"/>
                </a:solidFill>
              </a:rPr>
              <a:t>, focus </a:t>
            </a:r>
            <a:r>
              <a:rPr lang="sv-SE" sz="2400" dirty="0" err="1" smtClean="0">
                <a:solidFill>
                  <a:schemeClr val="tx1"/>
                </a:solidFill>
              </a:rPr>
              <a:t>group</a:t>
            </a:r>
            <a:r>
              <a:rPr lang="sv-SE" sz="2400" dirty="0" smtClean="0">
                <a:solidFill>
                  <a:schemeClr val="tx1"/>
                </a:solidFill>
              </a:rPr>
              <a:t> </a:t>
            </a:r>
            <a:r>
              <a:rPr lang="sv-SE" sz="2400" dirty="0" err="1" smtClean="0">
                <a:solidFill>
                  <a:schemeClr val="tx1"/>
                </a:solidFill>
              </a:rPr>
              <a:t>discussion</a:t>
            </a:r>
            <a:r>
              <a:rPr lang="sv-SE" sz="2400" dirty="0" smtClean="0">
                <a:solidFill>
                  <a:schemeClr val="tx1"/>
                </a:solidFill>
              </a:rPr>
              <a:t> at a DSO, </a:t>
            </a:r>
            <a:r>
              <a:rPr lang="sv-SE" sz="2400" dirty="0" err="1" smtClean="0">
                <a:solidFill>
                  <a:schemeClr val="tx1"/>
                </a:solidFill>
              </a:rPr>
              <a:t>interviews</a:t>
            </a:r>
            <a:r>
              <a:rPr lang="sv-SE" sz="2400" dirty="0" smtClean="0">
                <a:solidFill>
                  <a:schemeClr val="tx1"/>
                </a:solidFill>
              </a:rPr>
              <a:t> </a:t>
            </a:r>
            <a:r>
              <a:rPr lang="sv-SE" sz="2400" dirty="0" err="1" smtClean="0">
                <a:solidFill>
                  <a:schemeClr val="tx1"/>
                </a:solidFill>
              </a:rPr>
              <a:t>with</a:t>
            </a:r>
            <a:r>
              <a:rPr lang="sv-SE" sz="2400" dirty="0" smtClean="0">
                <a:solidFill>
                  <a:schemeClr val="tx1"/>
                </a:solidFill>
              </a:rPr>
              <a:t> </a:t>
            </a:r>
            <a:r>
              <a:rPr lang="sv-SE" sz="2400" dirty="0" err="1" smtClean="0">
                <a:solidFill>
                  <a:schemeClr val="tx1"/>
                </a:solidFill>
              </a:rPr>
              <a:t>two</a:t>
            </a:r>
            <a:r>
              <a:rPr lang="sv-SE" sz="2400" dirty="0" smtClean="0">
                <a:solidFill>
                  <a:schemeClr val="tx1"/>
                </a:solidFill>
              </a:rPr>
              <a:t> experts on IT </a:t>
            </a:r>
            <a:r>
              <a:rPr lang="sv-SE" sz="2400" dirty="0" err="1" smtClean="0">
                <a:solidFill>
                  <a:schemeClr val="tx1"/>
                </a:solidFill>
              </a:rPr>
              <a:t>law</a:t>
            </a:r>
            <a:endParaRPr lang="sv-SE" sz="2400" dirty="0" smtClean="0">
              <a:solidFill>
                <a:schemeClr val="tx1"/>
              </a:solidFill>
            </a:endParaRPr>
          </a:p>
          <a:p>
            <a:pPr marL="342900" indent="-342900">
              <a:buFont typeface="Arial" panose="020B0604020202020204" pitchFamily="34" charset="0"/>
              <a:buChar char="•"/>
            </a:pPr>
            <a:endParaRPr lang="sv-SE" sz="2400" dirty="0">
              <a:solidFill>
                <a:schemeClr val="tx1"/>
              </a:solidFill>
            </a:endParaRP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spTree>
    <p:extLst>
      <p:ext uri="{BB962C8B-B14F-4D97-AF65-F5344CB8AC3E}">
        <p14:creationId xmlns:p14="http://schemas.microsoft.com/office/powerpoint/2010/main" val="291748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1" y="260648"/>
            <a:ext cx="11269971" cy="540060"/>
          </a:xfrm>
        </p:spPr>
        <p:txBody>
          <a:bodyPr/>
          <a:lstStyle/>
          <a:p>
            <a:r>
              <a:rPr lang="sv-SE" sz="3400" b="0" dirty="0" err="1" smtClean="0">
                <a:solidFill>
                  <a:srgbClr val="00B050"/>
                </a:solidFill>
              </a:rPr>
              <a:t>District</a:t>
            </a:r>
            <a:r>
              <a:rPr lang="sv-SE" sz="3400" b="0" dirty="0" smtClean="0">
                <a:solidFill>
                  <a:srgbClr val="00B050"/>
                </a:solidFill>
              </a:rPr>
              <a:t> </a:t>
            </a:r>
            <a:r>
              <a:rPr lang="sv-SE" sz="3400" b="0" dirty="0" err="1" smtClean="0">
                <a:solidFill>
                  <a:srgbClr val="00B050"/>
                </a:solidFill>
              </a:rPr>
              <a:t>heating</a:t>
            </a:r>
            <a:r>
              <a:rPr lang="sv-SE" sz="3400" b="0" dirty="0" smtClean="0">
                <a:solidFill>
                  <a:srgbClr val="00B050"/>
                </a:solidFill>
              </a:rPr>
              <a:t> data</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10981220" cy="4755192"/>
          </a:xfrm>
        </p:spPr>
        <p:txBody>
          <a:bodyPr/>
          <a:lstStyle/>
          <a:p>
            <a:pPr marL="342900" indent="-342900">
              <a:buFont typeface="Arial" panose="020B0604020202020204" pitchFamily="34" charset="0"/>
              <a:buChar char="•"/>
            </a:pPr>
            <a:r>
              <a:rPr lang="sv-SE" sz="2400" dirty="0" smtClean="0">
                <a:solidFill>
                  <a:schemeClr val="tx1"/>
                </a:solidFill>
              </a:rPr>
              <a:t>Less </a:t>
            </a:r>
            <a:r>
              <a:rPr lang="sv-SE" sz="2400" dirty="0" err="1" smtClean="0">
                <a:solidFill>
                  <a:schemeClr val="tx1"/>
                </a:solidFill>
              </a:rPr>
              <a:t>intrusive</a:t>
            </a:r>
            <a:r>
              <a:rPr lang="sv-SE" sz="2400" dirty="0" smtClean="0">
                <a:solidFill>
                  <a:schemeClr val="tx1"/>
                </a:solidFill>
              </a:rPr>
              <a:t> </a:t>
            </a:r>
            <a:r>
              <a:rPr lang="sv-SE" sz="2400" dirty="0" err="1" smtClean="0">
                <a:solidFill>
                  <a:schemeClr val="tx1"/>
                </a:solidFill>
              </a:rPr>
              <a:t>than</a:t>
            </a:r>
            <a:r>
              <a:rPr lang="sv-SE" sz="2400" dirty="0" smtClean="0">
                <a:solidFill>
                  <a:schemeClr val="tx1"/>
                </a:solidFill>
              </a:rPr>
              <a:t> </a:t>
            </a:r>
            <a:r>
              <a:rPr lang="sv-SE" sz="2400" dirty="0" err="1" smtClean="0">
                <a:solidFill>
                  <a:schemeClr val="tx1"/>
                </a:solidFill>
              </a:rPr>
              <a:t>electricity</a:t>
            </a:r>
            <a:r>
              <a:rPr lang="sv-SE" sz="2400" dirty="0" smtClean="0">
                <a:solidFill>
                  <a:schemeClr val="tx1"/>
                </a:solidFill>
              </a:rPr>
              <a:t> data</a:t>
            </a:r>
          </a:p>
          <a:p>
            <a:pPr marL="342900" indent="-342900">
              <a:buFont typeface="Arial" panose="020B0604020202020204" pitchFamily="34" charset="0"/>
              <a:buChar char="•"/>
            </a:pPr>
            <a:endParaRPr lang="sv-SE" sz="2400" dirty="0">
              <a:solidFill>
                <a:schemeClr val="tx1"/>
              </a:solidFill>
            </a:endParaRPr>
          </a:p>
          <a:p>
            <a:pPr marL="342900" indent="-342900">
              <a:buFont typeface="Arial" panose="020B0604020202020204" pitchFamily="34" charset="0"/>
              <a:buChar char="•"/>
            </a:pPr>
            <a:r>
              <a:rPr lang="sv-SE" sz="2400" dirty="0" smtClean="0">
                <a:solidFill>
                  <a:schemeClr val="tx1"/>
                </a:solidFill>
              </a:rPr>
              <a:t>Not sensitive for multi </a:t>
            </a:r>
            <a:r>
              <a:rPr lang="sv-SE" sz="2400" dirty="0" err="1" smtClean="0">
                <a:solidFill>
                  <a:schemeClr val="tx1"/>
                </a:solidFill>
              </a:rPr>
              <a:t>dwelling</a:t>
            </a:r>
            <a:r>
              <a:rPr lang="sv-SE" sz="2400" dirty="0" smtClean="0">
                <a:solidFill>
                  <a:schemeClr val="tx1"/>
                </a:solidFill>
              </a:rPr>
              <a:t> </a:t>
            </a:r>
            <a:r>
              <a:rPr lang="sv-SE" sz="2400" dirty="0" err="1" smtClean="0">
                <a:solidFill>
                  <a:schemeClr val="tx1"/>
                </a:solidFill>
              </a:rPr>
              <a:t>buildings</a:t>
            </a:r>
            <a:endParaRPr lang="sv-SE" sz="2400" dirty="0" smtClean="0">
              <a:solidFill>
                <a:schemeClr val="tx1"/>
              </a:solidFill>
            </a:endParaRPr>
          </a:p>
          <a:p>
            <a:pPr marL="342900" indent="-342900">
              <a:buFont typeface="Arial" panose="020B0604020202020204" pitchFamily="34" charset="0"/>
              <a:buChar char="•"/>
            </a:pPr>
            <a:endParaRPr lang="sv-SE" sz="2400" dirty="0">
              <a:solidFill>
                <a:schemeClr val="tx1"/>
              </a:solidFill>
            </a:endParaRPr>
          </a:p>
          <a:p>
            <a:pPr marL="342900" indent="-342900">
              <a:buFont typeface="Arial" panose="020B0604020202020204" pitchFamily="34" charset="0"/>
              <a:buChar char="•"/>
            </a:pPr>
            <a:r>
              <a:rPr lang="sv-SE" sz="2400" dirty="0" smtClean="0">
                <a:solidFill>
                  <a:schemeClr val="tx1"/>
                </a:solidFill>
              </a:rPr>
              <a:t>Sensitive for </a:t>
            </a:r>
            <a:r>
              <a:rPr lang="sv-SE" sz="2400" dirty="0" err="1" smtClean="0">
                <a:solidFill>
                  <a:schemeClr val="tx1"/>
                </a:solidFill>
              </a:rPr>
              <a:t>single</a:t>
            </a:r>
            <a:r>
              <a:rPr lang="sv-SE" sz="2400" dirty="0" smtClean="0">
                <a:solidFill>
                  <a:schemeClr val="tx1"/>
                </a:solidFill>
              </a:rPr>
              <a:t> </a:t>
            </a:r>
            <a:r>
              <a:rPr lang="sv-SE" sz="2400" dirty="0" err="1" smtClean="0">
                <a:solidFill>
                  <a:schemeClr val="tx1"/>
                </a:solidFill>
              </a:rPr>
              <a:t>dwelling</a:t>
            </a:r>
            <a:r>
              <a:rPr lang="sv-SE" sz="2400" dirty="0" smtClean="0">
                <a:solidFill>
                  <a:schemeClr val="tx1"/>
                </a:solidFill>
              </a:rPr>
              <a:t> </a:t>
            </a:r>
            <a:r>
              <a:rPr lang="sv-SE" sz="2400" dirty="0" err="1" smtClean="0">
                <a:solidFill>
                  <a:schemeClr val="tx1"/>
                </a:solidFill>
              </a:rPr>
              <a:t>buildings</a:t>
            </a:r>
            <a:endParaRPr lang="sv-SE" sz="2400" dirty="0" smtClean="0">
              <a:solidFill>
                <a:schemeClr val="tx1"/>
              </a:solidFill>
            </a:endParaRPr>
          </a:p>
          <a:p>
            <a:pPr marL="342900" indent="-342900">
              <a:buFont typeface="Arial" panose="020B0604020202020204" pitchFamily="34" charset="0"/>
              <a:buChar char="•"/>
            </a:pPr>
            <a:endParaRPr lang="sv-SE" sz="2400" dirty="0">
              <a:solidFill>
                <a:schemeClr val="tx1"/>
              </a:solidFill>
            </a:endParaRPr>
          </a:p>
          <a:p>
            <a:r>
              <a:rPr lang="sv-SE" i="1" dirty="0" smtClean="0">
                <a:solidFill>
                  <a:schemeClr val="tx1"/>
                </a:solidFill>
              </a:rPr>
              <a:t>”</a:t>
            </a:r>
            <a:r>
              <a:rPr lang="en-US" i="1" dirty="0">
                <a:solidFill>
                  <a:schemeClr val="tx1"/>
                </a:solidFill>
              </a:rPr>
              <a:t> With increased resolution, it would be possible to see showers or even single hot water taps. This would certainly be a risk for trespass of personal integrity. High-resolution measurements could be of interest not only to take energy efficiency measures but for other purposes as well. Information about customers’ use of domestic hot water could perhaps be of interest for companies selling shampoo, while information about hours people are away from their </a:t>
            </a:r>
            <a:r>
              <a:rPr lang="en-US" i="1" dirty="0" smtClean="0">
                <a:solidFill>
                  <a:schemeClr val="tx1"/>
                </a:solidFill>
              </a:rPr>
              <a:t>homes could </a:t>
            </a:r>
            <a:r>
              <a:rPr lang="en-US" i="1" dirty="0">
                <a:solidFill>
                  <a:schemeClr val="tx1"/>
                </a:solidFill>
              </a:rPr>
              <a:t>be of interest to companies that sell security systems, or for burglars</a:t>
            </a:r>
            <a:r>
              <a:rPr lang="en-US" i="1" dirty="0" smtClean="0">
                <a:solidFill>
                  <a:schemeClr val="tx1"/>
                </a:solidFill>
              </a:rPr>
              <a:t>!” (Gadd 2014)</a:t>
            </a:r>
            <a:endParaRPr lang="sv-SE" sz="2400" dirty="0" smtClean="0">
              <a:solidFill>
                <a:schemeClr val="tx1"/>
              </a:solidFill>
            </a:endParaRPr>
          </a:p>
          <a:p>
            <a:endParaRPr lang="sv-SE" sz="2400" dirty="0">
              <a:solidFill>
                <a:schemeClr val="tx1"/>
              </a:solidFill>
            </a:endParaRP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spTree>
    <p:extLst>
      <p:ext uri="{BB962C8B-B14F-4D97-AF65-F5344CB8AC3E}">
        <p14:creationId xmlns:p14="http://schemas.microsoft.com/office/powerpoint/2010/main" val="35598116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1" y="260648"/>
            <a:ext cx="11269971" cy="540060"/>
          </a:xfrm>
        </p:spPr>
        <p:txBody>
          <a:bodyPr/>
          <a:lstStyle/>
          <a:p>
            <a:r>
              <a:rPr lang="sv-SE" sz="3400" b="0" dirty="0" err="1" smtClean="0">
                <a:solidFill>
                  <a:srgbClr val="00B050"/>
                </a:solidFill>
              </a:rPr>
              <a:t>Rules</a:t>
            </a:r>
            <a:r>
              <a:rPr lang="sv-SE" sz="3400" b="0" dirty="0" smtClean="0">
                <a:solidFill>
                  <a:srgbClr val="00B050"/>
                </a:solidFill>
              </a:rPr>
              <a:t> on </a:t>
            </a:r>
            <a:r>
              <a:rPr lang="sv-SE" sz="3400" b="0" dirty="0" err="1" smtClean="0">
                <a:solidFill>
                  <a:srgbClr val="00B050"/>
                </a:solidFill>
              </a:rPr>
              <a:t>privacy</a:t>
            </a:r>
            <a:r>
              <a:rPr lang="sv-SE" sz="3400" b="0" dirty="0" smtClean="0">
                <a:solidFill>
                  <a:srgbClr val="00B050"/>
                </a:solidFill>
              </a:rPr>
              <a:t> </a:t>
            </a:r>
            <a:r>
              <a:rPr lang="sv-SE" sz="3400" b="0" dirty="0" err="1" smtClean="0">
                <a:solidFill>
                  <a:srgbClr val="00B050"/>
                </a:solidFill>
              </a:rPr>
              <a:t>of</a:t>
            </a:r>
            <a:r>
              <a:rPr lang="sv-SE" sz="3400" b="0" dirty="0" smtClean="0">
                <a:solidFill>
                  <a:srgbClr val="00B050"/>
                </a:solidFill>
              </a:rPr>
              <a:t> </a:t>
            </a:r>
            <a:r>
              <a:rPr lang="sv-SE" sz="3400" b="0" dirty="0" err="1" smtClean="0">
                <a:solidFill>
                  <a:srgbClr val="00B050"/>
                </a:solidFill>
              </a:rPr>
              <a:t>user</a:t>
            </a:r>
            <a:r>
              <a:rPr lang="sv-SE" sz="3400" b="0" dirty="0" smtClean="0">
                <a:solidFill>
                  <a:srgbClr val="00B050"/>
                </a:solidFill>
              </a:rPr>
              <a:t> data</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10981220" cy="4755192"/>
          </a:xfrm>
        </p:spPr>
        <p:txBody>
          <a:bodyPr/>
          <a:lstStyle/>
          <a:p>
            <a:pPr marL="342900" indent="-342900">
              <a:buFont typeface="Arial" panose="020B0604020202020204" pitchFamily="34" charset="0"/>
              <a:buChar char="•"/>
            </a:pPr>
            <a:r>
              <a:rPr lang="en-US" sz="2400" b="1" dirty="0" smtClean="0">
                <a:solidFill>
                  <a:schemeClr val="tx1"/>
                </a:solidFill>
              </a:rPr>
              <a:t>General </a:t>
            </a:r>
            <a:r>
              <a:rPr lang="en-US" sz="2400" b="1" dirty="0">
                <a:solidFill>
                  <a:schemeClr val="tx1"/>
                </a:solidFill>
              </a:rPr>
              <a:t>Data Protection Regulation (GDPR</a:t>
            </a:r>
            <a:r>
              <a:rPr lang="en-US" sz="2400" b="1" dirty="0" smtClean="0">
                <a:solidFill>
                  <a:schemeClr val="tx1"/>
                </a:solidFill>
              </a:rPr>
              <a:t>)</a:t>
            </a:r>
          </a:p>
          <a:p>
            <a:pPr marL="917575" lvl="1" indent="-342900">
              <a:buFont typeface="Arial" panose="020B0604020202020204" pitchFamily="34" charset="0"/>
              <a:buChar char="•"/>
            </a:pPr>
            <a:r>
              <a:rPr lang="en-US" sz="2000" dirty="0" smtClean="0">
                <a:solidFill>
                  <a:schemeClr val="tx1"/>
                </a:solidFill>
              </a:rPr>
              <a:t>Harmonized rules on data collection, handling and use</a:t>
            </a:r>
          </a:p>
          <a:p>
            <a:pPr marL="3429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r>
              <a:rPr lang="en-US" sz="2400" dirty="0" err="1" smtClean="0">
                <a:solidFill>
                  <a:schemeClr val="tx1"/>
                </a:solidFill>
              </a:rPr>
              <a:t>Greyzone</a:t>
            </a:r>
            <a:r>
              <a:rPr lang="en-US" sz="2400" dirty="0" smtClean="0">
                <a:solidFill>
                  <a:schemeClr val="tx1"/>
                </a:solidFill>
              </a:rPr>
              <a:t>: Consumer law, marketing law, and contract law</a:t>
            </a:r>
          </a:p>
          <a:p>
            <a:pPr marL="3429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r>
              <a:rPr lang="en-US" sz="2400" dirty="0" smtClean="0">
                <a:solidFill>
                  <a:schemeClr val="tx1"/>
                </a:solidFill>
              </a:rPr>
              <a:t>National rules on public </a:t>
            </a:r>
            <a:r>
              <a:rPr lang="en-US" sz="2400" dirty="0">
                <a:solidFill>
                  <a:schemeClr val="tx1"/>
                </a:solidFill>
              </a:rPr>
              <a:t>access to official </a:t>
            </a:r>
            <a:r>
              <a:rPr lang="en-US" sz="2400" dirty="0" smtClean="0">
                <a:solidFill>
                  <a:schemeClr val="tx1"/>
                </a:solidFill>
              </a:rPr>
              <a:t>records</a:t>
            </a:r>
          </a:p>
          <a:p>
            <a:pPr marL="917575" lvl="1" indent="-342900">
              <a:buFont typeface="Arial" panose="020B0604020202020204" pitchFamily="34" charset="0"/>
              <a:buChar char="•"/>
            </a:pPr>
            <a:r>
              <a:rPr lang="en-US" sz="2000" dirty="0" smtClean="0">
                <a:solidFill>
                  <a:schemeClr val="tx1"/>
                </a:solidFill>
              </a:rPr>
              <a:t>In Sweden: for DSOs owned by municipalities, most data is considered to be public access  </a:t>
            </a:r>
          </a:p>
          <a:p>
            <a:pPr marL="3429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r>
              <a:rPr lang="en-US" sz="2400" dirty="0" smtClean="0">
                <a:solidFill>
                  <a:schemeClr val="tx1"/>
                </a:solidFill>
              </a:rPr>
              <a:t>National rules on data, granularity, statistics, time lags etc.</a:t>
            </a:r>
            <a:endParaRPr lang="sv-SE" sz="2400" dirty="0">
              <a:solidFill>
                <a:schemeClr val="tx1"/>
              </a:solidFill>
            </a:endParaRP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spTree>
    <p:extLst>
      <p:ext uri="{BB962C8B-B14F-4D97-AF65-F5344CB8AC3E}">
        <p14:creationId xmlns:p14="http://schemas.microsoft.com/office/powerpoint/2010/main" val="1484220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201" y="260648"/>
            <a:ext cx="11269971" cy="540060"/>
          </a:xfrm>
        </p:spPr>
        <p:txBody>
          <a:bodyPr/>
          <a:lstStyle/>
          <a:p>
            <a:r>
              <a:rPr lang="sv-SE" sz="3400" b="0" dirty="0" smtClean="0">
                <a:solidFill>
                  <a:srgbClr val="00B050"/>
                </a:solidFill>
              </a:rPr>
              <a:t>GDPR, </a:t>
            </a:r>
            <a:r>
              <a:rPr lang="sv-SE" sz="3400" b="0" dirty="0" err="1" smtClean="0">
                <a:solidFill>
                  <a:srgbClr val="00B050"/>
                </a:solidFill>
              </a:rPr>
              <a:t>some</a:t>
            </a:r>
            <a:r>
              <a:rPr lang="sv-SE" sz="3400" b="0" dirty="0" smtClean="0">
                <a:solidFill>
                  <a:srgbClr val="00B050"/>
                </a:solidFill>
              </a:rPr>
              <a:t> </a:t>
            </a:r>
            <a:r>
              <a:rPr lang="sv-SE" sz="3400" b="0" dirty="0" err="1" smtClean="0">
                <a:solidFill>
                  <a:srgbClr val="00B050"/>
                </a:solidFill>
              </a:rPr>
              <a:t>main</a:t>
            </a:r>
            <a:r>
              <a:rPr lang="sv-SE" sz="3400" b="0" dirty="0" smtClean="0">
                <a:solidFill>
                  <a:srgbClr val="00B050"/>
                </a:solidFill>
              </a:rPr>
              <a:t> </a:t>
            </a:r>
            <a:r>
              <a:rPr lang="sv-SE" sz="3400" b="0" dirty="0" err="1" smtClean="0">
                <a:solidFill>
                  <a:srgbClr val="00B050"/>
                </a:solidFill>
              </a:rPr>
              <a:t>issues</a:t>
            </a:r>
            <a:r>
              <a:rPr lang="sv-SE" sz="3400" b="0" dirty="0" smtClean="0">
                <a:solidFill>
                  <a:srgbClr val="00B050"/>
                </a:solidFill>
              </a:rPr>
              <a:t> I</a:t>
            </a:r>
            <a:endParaRPr lang="da-DK" sz="3400" b="0" dirty="0">
              <a:solidFill>
                <a:srgbClr val="00B050"/>
              </a:solidFill>
            </a:endParaRPr>
          </a:p>
        </p:txBody>
      </p:sp>
      <p:sp>
        <p:nvSpPr>
          <p:cNvPr id="5" name="Platshållare för innehåll 2"/>
          <p:cNvSpPr>
            <a:spLocks noGrp="1"/>
          </p:cNvSpPr>
          <p:nvPr>
            <p:ph type="subTitle" idx="1"/>
          </p:nvPr>
        </p:nvSpPr>
        <p:spPr>
          <a:xfrm>
            <a:off x="802618" y="1268760"/>
            <a:ext cx="10981220" cy="4755192"/>
          </a:xfrm>
        </p:spPr>
        <p:txBody>
          <a:bodyPr/>
          <a:lstStyle/>
          <a:p>
            <a:pPr marL="342900" indent="-342900">
              <a:buFont typeface="Arial" panose="020B0604020202020204" pitchFamily="34" charset="0"/>
              <a:buChar char="•"/>
            </a:pPr>
            <a:r>
              <a:rPr lang="en-US" sz="2400" dirty="0" smtClean="0">
                <a:solidFill>
                  <a:schemeClr val="tx1"/>
                </a:solidFill>
              </a:rPr>
              <a:t>Art. 5: ‘Data </a:t>
            </a:r>
            <a:r>
              <a:rPr lang="en-US" sz="2400" dirty="0">
                <a:solidFill>
                  <a:schemeClr val="tx1"/>
                </a:solidFill>
              </a:rPr>
              <a:t>shall be collected for specified, explicit and legitimate </a:t>
            </a:r>
            <a:r>
              <a:rPr lang="en-US" sz="2400" dirty="0" smtClean="0">
                <a:solidFill>
                  <a:schemeClr val="tx1"/>
                </a:solidFill>
              </a:rPr>
              <a:t>purposes’; ‘Data </a:t>
            </a:r>
            <a:r>
              <a:rPr lang="en-US" sz="2400" dirty="0">
                <a:solidFill>
                  <a:schemeClr val="tx1"/>
                </a:solidFill>
              </a:rPr>
              <a:t>collection shall be limited to what is necessary in relation to the purposes for which they are processed (‘data </a:t>
            </a:r>
            <a:r>
              <a:rPr lang="en-US" sz="2400" dirty="0" err="1">
                <a:solidFill>
                  <a:schemeClr val="tx1"/>
                </a:solidFill>
              </a:rPr>
              <a:t>minimisation</a:t>
            </a:r>
            <a:r>
              <a:rPr lang="en-US" sz="2400" dirty="0" smtClean="0">
                <a:solidFill>
                  <a:schemeClr val="tx1"/>
                </a:solidFill>
              </a:rPr>
              <a:t>’)’</a:t>
            </a:r>
          </a:p>
          <a:p>
            <a:endParaRPr lang="en-US" sz="2400" dirty="0" smtClean="0">
              <a:solidFill>
                <a:schemeClr val="tx1"/>
              </a:solidFill>
            </a:endParaRPr>
          </a:p>
          <a:p>
            <a:pPr marL="342900" indent="-342900">
              <a:buFont typeface="Arial" panose="020B0604020202020204" pitchFamily="34" charset="0"/>
              <a:buChar char="•"/>
            </a:pPr>
            <a:r>
              <a:rPr lang="en-US" sz="2400" dirty="0" smtClean="0">
                <a:solidFill>
                  <a:schemeClr val="tx1"/>
                </a:solidFill>
              </a:rPr>
              <a:t>Art.6 : ‘</a:t>
            </a:r>
            <a:r>
              <a:rPr lang="en-US" sz="2400" dirty="0" smtClean="0"/>
              <a:t>Processing </a:t>
            </a:r>
            <a:r>
              <a:rPr lang="en-US" sz="2400" dirty="0"/>
              <a:t>shall be </a:t>
            </a:r>
            <a:r>
              <a:rPr lang="en-US" sz="2400" dirty="0" smtClean="0"/>
              <a:t>lawful…</a:t>
            </a:r>
            <a:r>
              <a:rPr lang="en-US" sz="2400" dirty="0"/>
              <a:t> </a:t>
            </a:r>
            <a:r>
              <a:rPr lang="en-US" sz="2400" dirty="0" smtClean="0"/>
              <a:t>[if]…processing </a:t>
            </a:r>
            <a:r>
              <a:rPr lang="en-US" sz="2400" dirty="0"/>
              <a:t>is necessary for the performance of a contract to which the data subject is party </a:t>
            </a:r>
            <a:r>
              <a:rPr lang="en-US" sz="2400" dirty="0" smtClean="0"/>
              <a:t>… [or]…</a:t>
            </a:r>
            <a:r>
              <a:rPr lang="en-US" sz="2400" dirty="0"/>
              <a:t>processing is necessary for the performance of a task carried out in the public </a:t>
            </a:r>
            <a:r>
              <a:rPr lang="en-US" sz="2400" dirty="0" smtClean="0"/>
              <a:t>interest…’</a:t>
            </a:r>
            <a:endParaRPr lang="en-US" sz="2400" dirty="0">
              <a:solidFill>
                <a:schemeClr val="tx1"/>
              </a:solidFill>
            </a:endParaRPr>
          </a:p>
          <a:p>
            <a:pPr marL="342900" indent="-342900">
              <a:buFont typeface="Arial" panose="020B0604020202020204" pitchFamily="34" charset="0"/>
              <a:buChar char="•"/>
            </a:pPr>
            <a:endParaRPr lang="en-US" sz="2400" dirty="0" smtClean="0">
              <a:solidFill>
                <a:schemeClr val="tx1"/>
              </a:solidFill>
            </a:endParaRPr>
          </a:p>
          <a:p>
            <a:endParaRPr lang="sv-SE" sz="2400" dirty="0" smtClean="0">
              <a:solidFill>
                <a:schemeClr val="tx1"/>
              </a:solidFill>
            </a:endParaRPr>
          </a:p>
          <a:p>
            <a:endParaRPr lang="sv-SE" sz="2400" dirty="0" smtClean="0">
              <a:solidFill>
                <a:schemeClr val="tx1"/>
              </a:solidFill>
            </a:endParaRPr>
          </a:p>
          <a:p>
            <a:pPr marL="379412" lvl="1" indent="0">
              <a:buNone/>
            </a:pPr>
            <a:endParaRPr lang="sv-SE" dirty="0">
              <a:solidFill>
                <a:schemeClr val="tx1"/>
              </a:solidFill>
            </a:endParaRPr>
          </a:p>
        </p:txBody>
      </p:sp>
    </p:spTree>
    <p:extLst>
      <p:ext uri="{BB962C8B-B14F-4D97-AF65-F5344CB8AC3E}">
        <p14:creationId xmlns:p14="http://schemas.microsoft.com/office/powerpoint/2010/main" val="361807558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heme/theme1.xml><?xml version="1.0" encoding="utf-8"?>
<a:theme xmlns:a="http://schemas.openxmlformats.org/drawingml/2006/main" name="Institute">
  <a:themeElements>
    <a:clrScheme name="DTU">
      <a:dk1>
        <a:srgbClr val="000000"/>
      </a:dk1>
      <a:lt1>
        <a:srgbClr val="FFFFFF"/>
      </a:lt1>
      <a:dk2>
        <a:srgbClr val="990000"/>
      </a:dk2>
      <a:lt2>
        <a:srgbClr val="999999"/>
      </a:lt2>
      <a:accent1>
        <a:srgbClr val="FF9900"/>
      </a:accent1>
      <a:accent2>
        <a:srgbClr val="99CC33"/>
      </a:accent2>
      <a:accent3>
        <a:srgbClr val="990066"/>
      </a:accent3>
      <a:accent4>
        <a:srgbClr val="3366CC"/>
      </a:accent4>
      <a:accent5>
        <a:srgbClr val="990000"/>
      </a:accent5>
      <a:accent6>
        <a:srgbClr val="999999"/>
      </a:accent6>
      <a:hlink>
        <a:srgbClr val="3366CC"/>
      </a:hlink>
      <a:folHlink>
        <a:srgbClr val="999999"/>
      </a:folHlink>
    </a:clrScheme>
    <a:fontScheme name="DTU Corporate UK">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da-DK" sz="1600" b="0" i="0" u="none" strike="noStrike" cap="none" normalizeH="0" baseline="0" smtClean="0">
            <a:ln>
              <a:noFill/>
            </a:ln>
            <a:solidFill>
              <a:schemeClr val="tx1"/>
            </a:solidFill>
            <a:effectLst/>
            <a:latin typeface="Verdana" pitchFamily="34" charset="0"/>
            <a:ea typeface="ＭＳ Ｐゴシック"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da-DK" sz="1600" b="0" i="0" u="none" strike="noStrike" cap="none" normalizeH="0" baseline="0" smtClean="0">
            <a:ln>
              <a:noFill/>
            </a:ln>
            <a:solidFill>
              <a:schemeClr val="tx1"/>
            </a:solidFill>
            <a:effectLst/>
            <a:latin typeface="Verdana" pitchFamily="34" charset="0"/>
            <a:ea typeface="ＭＳ Ｐゴシック" pitchFamily="-80" charset="-128"/>
          </a:defRPr>
        </a:defPPr>
      </a:lstStyle>
    </a:lnDef>
  </a:objectDefaults>
  <a:extraClrSchemeLst/>
  <a:extLst>
    <a:ext uri="{05A4C25C-085E-4340-85A3-A5531E510DB2}">
      <thm15:themeFamily xmlns:thm15="http://schemas.microsoft.com/office/thememl/2012/main" xmlns="" name="1 DTU Template.potx" id="{DCBB0D47-5BC6-435C-9126-D3D343B0B928}" vid="{2DC669D5-2566-4482-AB47-A5699F5A435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9721</TotalTime>
  <Words>719</Words>
  <Application>Microsoft Office PowerPoint</Application>
  <PresentationFormat>Anpassad</PresentationFormat>
  <Paragraphs>101</Paragraphs>
  <Slides>12</Slides>
  <Notes>12</Notes>
  <HiddenSlides>0</HiddenSlides>
  <MMClips>0</MMClips>
  <ScaleCrop>false</ScaleCrop>
  <HeadingPairs>
    <vt:vector size="4" baseType="variant">
      <vt:variant>
        <vt:lpstr>Tema</vt:lpstr>
      </vt:variant>
      <vt:variant>
        <vt:i4>2</vt:i4>
      </vt:variant>
      <vt:variant>
        <vt:lpstr>Bildrubriker</vt:lpstr>
      </vt:variant>
      <vt:variant>
        <vt:i4>12</vt:i4>
      </vt:variant>
    </vt:vector>
  </HeadingPairs>
  <TitlesOfParts>
    <vt:vector size="14" baseType="lpstr">
      <vt:lpstr>Institute</vt:lpstr>
      <vt:lpstr>Custom Design</vt:lpstr>
      <vt:lpstr>        </vt:lpstr>
      <vt:lpstr>Content</vt:lpstr>
      <vt:lpstr>Background: law as a barrier for new energy solutions</vt:lpstr>
      <vt:lpstr>District heating in Sweden</vt:lpstr>
      <vt:lpstr>Need for data</vt:lpstr>
      <vt:lpstr>Objective and methods</vt:lpstr>
      <vt:lpstr>District heating data</vt:lpstr>
      <vt:lpstr>Rules on privacy of user data</vt:lpstr>
      <vt:lpstr>GDPR, some main issues I</vt:lpstr>
      <vt:lpstr>GDPR, some main issues II</vt:lpstr>
      <vt:lpstr>Conclusions and further research </vt:lpstr>
      <vt:lpstr>Tack! </vt:lpstr>
    </vt:vector>
  </TitlesOfParts>
  <Company>DTU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Marie Damgaard</dc:creator>
  <cp:lastModifiedBy>Carl Dalhammar</cp:lastModifiedBy>
  <cp:revision>407</cp:revision>
  <cp:lastPrinted>2018-05-18T09:54:29Z</cp:lastPrinted>
  <dcterms:created xsi:type="dcterms:W3CDTF">2011-02-04T12:04:51Z</dcterms:created>
  <dcterms:modified xsi:type="dcterms:W3CDTF">2018-09-11T21:33:59Z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_DocumentLanguageString">
    <vt:lpwstr>Dansk</vt:lpwstr>
  </property>
  <property fmtid="{D5CDD505-2E9C-101B-9397-08002B2CF9AE}" pid="3" name="SD_CtlText_Usersettings_Userprofile">
    <vt:lpwstr>SCA-Interreg ØKS</vt:lpwstr>
  </property>
  <property fmtid="{D5CDD505-2E9C-101B-9397-08002B2CF9AE}" pid="4" name="SD_DocumentLanguage">
    <vt:lpwstr>da-DK</vt:lpwstr>
  </property>
  <property fmtid="{D5CDD505-2E9C-101B-9397-08002B2CF9AE}" pid="5" name="sdDocumentDate">
    <vt:lpwstr>42652</vt:lpwstr>
  </property>
  <property fmtid="{D5CDD505-2E9C-101B-9397-08002B2CF9AE}" pid="6" name="sdDocumentDateFormat">
    <vt:lpwstr>da-DK:d. MMMM yyyy</vt:lpwstr>
  </property>
  <property fmtid="{D5CDD505-2E9C-101B-9397-08002B2CF9AE}" pid="7" name="SD_UserprofileName">
    <vt:lpwstr>SCA-Interreg ØKS</vt:lpwstr>
  </property>
  <property fmtid="{D5CDD505-2E9C-101B-9397-08002B2CF9AE}" pid="8" name="SD_USR_Name">
    <vt:lpwstr/>
  </property>
  <property fmtid="{D5CDD505-2E9C-101B-9397-08002B2CF9AE}" pid="9" name="SD_USR_Initials">
    <vt:lpwstr/>
  </property>
  <property fmtid="{D5CDD505-2E9C-101B-9397-08002B2CF9AE}" pid="10" name="SD_USR_Title">
    <vt:lpwstr/>
  </property>
  <property fmtid="{D5CDD505-2E9C-101B-9397-08002B2CF9AE}" pid="11" name="SD_USR_DirectPhone">
    <vt:lpwstr/>
  </property>
  <property fmtid="{D5CDD505-2E9C-101B-9397-08002B2CF9AE}" pid="12" name="SD_USR_Email">
    <vt:lpwstr/>
  </property>
  <property fmtid="{D5CDD505-2E9C-101B-9397-08002B2CF9AE}" pid="13" name="SD_OFF_Identity">
    <vt:lpwstr>Vælg …</vt:lpwstr>
  </property>
  <property fmtid="{D5CDD505-2E9C-101B-9397-08002B2CF9AE}" pid="14" name="SD_USR_Department">
    <vt:lpwstr/>
  </property>
  <property fmtid="{D5CDD505-2E9C-101B-9397-08002B2CF9AE}" pid="15" name="DocumentInfoFinished">
    <vt:lpwstr>True</vt:lpwstr>
  </property>
</Properties>
</file>