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24"/>
  </p:notesMasterIdLst>
  <p:sldIdLst>
    <p:sldId id="272" r:id="rId2"/>
    <p:sldId id="357" r:id="rId3"/>
    <p:sldId id="349" r:id="rId4"/>
    <p:sldId id="363" r:id="rId5"/>
    <p:sldId id="364" r:id="rId6"/>
    <p:sldId id="374" r:id="rId7"/>
    <p:sldId id="294" r:id="rId8"/>
    <p:sldId id="373" r:id="rId9"/>
    <p:sldId id="369" r:id="rId10"/>
    <p:sldId id="370" r:id="rId11"/>
    <p:sldId id="371" r:id="rId12"/>
    <p:sldId id="295" r:id="rId13"/>
    <p:sldId id="375" r:id="rId14"/>
    <p:sldId id="376" r:id="rId15"/>
    <p:sldId id="377" r:id="rId16"/>
    <p:sldId id="378" r:id="rId17"/>
    <p:sldId id="379" r:id="rId18"/>
    <p:sldId id="275" r:id="rId19"/>
    <p:sldId id="381" r:id="rId20"/>
    <p:sldId id="380" r:id="rId21"/>
    <p:sldId id="257" r:id="rId22"/>
    <p:sldId id="3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81402"/>
  </p:normalViewPr>
  <p:slideViewPr>
    <p:cSldViewPr snapToGrid="0" snapToObjects="1">
      <p:cViewPr varScale="1">
        <p:scale>
          <a:sx n="90" d="100"/>
          <a:sy n="90" d="100"/>
        </p:scale>
        <p:origin x="23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OSX%20Mountain%20Lion:Users:uri:Dropbox:To%20work%20on:STESS:STESS%20survey%20analysis:Charts%20for%20STESS%20repor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OSX%20Mountain%20Lion:Users:uri:Dropbox:To%20work%20on:STESS:STESS%20survey%20analysis:Charts%20for%20STESS%20repo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YaelParag-MAC/Dropbox/Smart%20Home/Figure%201%20-%20willing%20to%20allow%20smart%20home%20to%20shift%20loa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OSX%20Mountain%20Lion:Users:uri:Dropbox:To%20work%20on:STESS:STESS%20survey%20analysis:Charts%20for%20STESS%20repo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Sheet1!$D$438</c:f>
              <c:strCache>
                <c:ptCount val="1"/>
                <c:pt idx="0">
                  <c:v>Trust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Sheet1!$C$439:$C$443</c:f>
              <c:strCache>
                <c:ptCount val="5"/>
                <c:pt idx="0">
                  <c:v>IEC</c:v>
                </c:pt>
                <c:pt idx="1">
                  <c:v>Government agency</c:v>
                </c:pt>
                <c:pt idx="2">
                  <c:v>Commercial company</c:v>
                </c:pt>
                <c:pt idx="3">
                  <c:v>Not for profit organisation</c:v>
                </c:pt>
                <c:pt idx="4">
                  <c:v>Local authority</c:v>
                </c:pt>
              </c:strCache>
            </c:strRef>
          </c:cat>
          <c:val>
            <c:numRef>
              <c:f>Sheet1!$D$439:$D$443</c:f>
              <c:numCache>
                <c:formatCode>General</c:formatCode>
                <c:ptCount val="5"/>
                <c:pt idx="0">
                  <c:v>19.100000000000001</c:v>
                </c:pt>
                <c:pt idx="1">
                  <c:v>14.5</c:v>
                </c:pt>
                <c:pt idx="2">
                  <c:v>15.3</c:v>
                </c:pt>
                <c:pt idx="3">
                  <c:v>35.1</c:v>
                </c:pt>
                <c:pt idx="4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AB-5C4A-8FF8-E611FF86EDB4}"/>
            </c:ext>
          </c:extLst>
        </c:ser>
        <c:ser>
          <c:idx val="1"/>
          <c:order val="1"/>
          <c:tx>
            <c:strRef>
              <c:f>Sheet1!$E$438</c:f>
              <c:strCache>
                <c:ptCount val="1"/>
                <c:pt idx="0">
                  <c:v>Neither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Sheet1!$C$439:$C$443</c:f>
              <c:strCache>
                <c:ptCount val="5"/>
                <c:pt idx="0">
                  <c:v>IEC</c:v>
                </c:pt>
                <c:pt idx="1">
                  <c:v>Government agency</c:v>
                </c:pt>
                <c:pt idx="2">
                  <c:v>Commercial company</c:v>
                </c:pt>
                <c:pt idx="3">
                  <c:v>Not for profit organisation</c:v>
                </c:pt>
                <c:pt idx="4">
                  <c:v>Local authority</c:v>
                </c:pt>
              </c:strCache>
            </c:strRef>
          </c:cat>
          <c:val>
            <c:numRef>
              <c:f>Sheet1!$E$439:$E$443</c:f>
              <c:numCache>
                <c:formatCode>General</c:formatCode>
                <c:ptCount val="5"/>
                <c:pt idx="0">
                  <c:v>21.2</c:v>
                </c:pt>
                <c:pt idx="1">
                  <c:v>19.8</c:v>
                </c:pt>
                <c:pt idx="2">
                  <c:v>16.7</c:v>
                </c:pt>
                <c:pt idx="3">
                  <c:v>9.7000000000000011</c:v>
                </c:pt>
                <c:pt idx="4">
                  <c:v>18.100000000000001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AB-5C4A-8FF8-E611FF86EDB4}"/>
            </c:ext>
          </c:extLst>
        </c:ser>
        <c:ser>
          <c:idx val="2"/>
          <c:order val="2"/>
          <c:tx>
            <c:strRef>
              <c:f>Sheet1!$F$438</c:f>
              <c:strCache>
                <c:ptCount val="1"/>
                <c:pt idx="0">
                  <c:v>Distrust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Sheet1!$C$439:$C$443</c:f>
              <c:strCache>
                <c:ptCount val="5"/>
                <c:pt idx="0">
                  <c:v>IEC</c:v>
                </c:pt>
                <c:pt idx="1">
                  <c:v>Government agency</c:v>
                </c:pt>
                <c:pt idx="2">
                  <c:v>Commercial company</c:v>
                </c:pt>
                <c:pt idx="3">
                  <c:v>Not for profit organisation</c:v>
                </c:pt>
                <c:pt idx="4">
                  <c:v>Local authority</c:v>
                </c:pt>
              </c:strCache>
            </c:strRef>
          </c:cat>
          <c:val>
            <c:numRef>
              <c:f>Sheet1!$F$439:$F$443</c:f>
              <c:numCache>
                <c:formatCode>General</c:formatCode>
                <c:ptCount val="5"/>
                <c:pt idx="0">
                  <c:v>59.7</c:v>
                </c:pt>
                <c:pt idx="1">
                  <c:v>65.599999999999994</c:v>
                </c:pt>
                <c:pt idx="2">
                  <c:v>68</c:v>
                </c:pt>
                <c:pt idx="3">
                  <c:v>55.2</c:v>
                </c:pt>
                <c:pt idx="4">
                  <c:v>71.7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AB-5C4A-8FF8-E611FF86ED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577344"/>
        <c:axId val="57581312"/>
      </c:barChart>
      <c:catAx>
        <c:axId val="57577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7581312"/>
        <c:crosses val="autoZero"/>
        <c:auto val="1"/>
        <c:lblAlgn val="ctr"/>
        <c:lblOffset val="100"/>
        <c:noMultiLvlLbl val="0"/>
      </c:catAx>
      <c:valAx>
        <c:axId val="575813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7577344"/>
        <c:crosses val="autoZero"/>
        <c:crossBetween val="between"/>
        <c:majorUnit val="0.25"/>
      </c:valAx>
    </c:plotArea>
    <c:legend>
      <c:legendPos val="t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309074137471945"/>
          <c:y val="0.13718017731859949"/>
          <c:w val="0.71362423447069112"/>
          <c:h val="0.8628198226814004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Sheet1!$D$384</c:f>
              <c:strCache>
                <c:ptCount val="1"/>
                <c:pt idx="0">
                  <c:v>Concerned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Sheet1!$C$385:$C$387</c:f>
              <c:strCache>
                <c:ptCount val="3"/>
                <c:pt idx="0">
                  <c:v>Privacy</c:v>
                </c:pt>
                <c:pt idx="1">
                  <c:v>Info sold commercially</c:v>
                </c:pt>
                <c:pt idx="2">
                  <c:v>Radiation</c:v>
                </c:pt>
              </c:strCache>
            </c:strRef>
          </c:cat>
          <c:val>
            <c:numRef>
              <c:f>Sheet1!$D$385:$D$387</c:f>
              <c:numCache>
                <c:formatCode>General</c:formatCode>
                <c:ptCount val="3"/>
                <c:pt idx="0">
                  <c:v>38.9</c:v>
                </c:pt>
                <c:pt idx="1">
                  <c:v>52.5</c:v>
                </c:pt>
                <c:pt idx="2">
                  <c:v>57.7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6A-1E49-8A81-C0CB985D2143}"/>
            </c:ext>
          </c:extLst>
        </c:ser>
        <c:ser>
          <c:idx val="1"/>
          <c:order val="1"/>
          <c:tx>
            <c:strRef>
              <c:f>Sheet1!$E$384</c:f>
              <c:strCache>
                <c:ptCount val="1"/>
                <c:pt idx="0">
                  <c:v>Neither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Sheet1!$C$385:$C$387</c:f>
              <c:strCache>
                <c:ptCount val="3"/>
                <c:pt idx="0">
                  <c:v>Privacy</c:v>
                </c:pt>
                <c:pt idx="1">
                  <c:v>Info sold commercially</c:v>
                </c:pt>
                <c:pt idx="2">
                  <c:v>Radiation</c:v>
                </c:pt>
              </c:strCache>
            </c:strRef>
          </c:cat>
          <c:val>
            <c:numRef>
              <c:f>Sheet1!$E$385:$E$387</c:f>
              <c:numCache>
                <c:formatCode>General</c:formatCode>
                <c:ptCount val="3"/>
                <c:pt idx="0">
                  <c:v>25.1</c:v>
                </c:pt>
                <c:pt idx="1">
                  <c:v>21.4</c:v>
                </c:pt>
                <c:pt idx="2">
                  <c:v>21.8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6A-1E49-8A81-C0CB985D2143}"/>
            </c:ext>
          </c:extLst>
        </c:ser>
        <c:ser>
          <c:idx val="2"/>
          <c:order val="2"/>
          <c:tx>
            <c:strRef>
              <c:f>Sheet1!$F$384</c:f>
              <c:strCache>
                <c:ptCount val="1"/>
                <c:pt idx="0">
                  <c:v>Unconcerned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Sheet1!$C$385:$C$387</c:f>
              <c:strCache>
                <c:ptCount val="3"/>
                <c:pt idx="0">
                  <c:v>Privacy</c:v>
                </c:pt>
                <c:pt idx="1">
                  <c:v>Info sold commercially</c:v>
                </c:pt>
                <c:pt idx="2">
                  <c:v>Radiation</c:v>
                </c:pt>
              </c:strCache>
            </c:strRef>
          </c:cat>
          <c:val>
            <c:numRef>
              <c:f>Sheet1!$F$385:$F$387</c:f>
              <c:numCache>
                <c:formatCode>General</c:formatCode>
                <c:ptCount val="3"/>
                <c:pt idx="0">
                  <c:v>35.9</c:v>
                </c:pt>
                <c:pt idx="1">
                  <c:v>26.1</c:v>
                </c:pt>
                <c:pt idx="2">
                  <c:v>20.399999999999999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6A-1E49-8A81-C0CB985D214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55774512"/>
        <c:axId val="55776992"/>
      </c:barChart>
      <c:catAx>
        <c:axId val="55774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76992"/>
        <c:crosses val="autoZero"/>
        <c:auto val="1"/>
        <c:lblAlgn val="ctr"/>
        <c:lblOffset val="100"/>
        <c:noMultiLvlLbl val="0"/>
      </c:catAx>
      <c:valAx>
        <c:axId val="557769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5774512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619279926965655"/>
          <c:y val="0.94208380003454983"/>
          <c:w val="0.335102324166001"/>
          <c:h val="5.7916199965450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Figure  1. Percentage of respondents willing to allow a smart home system to manage demand for each type of appliance 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Refrigerator</c:v>
                </c:pt>
                <c:pt idx="1">
                  <c:v>Lighting</c:v>
                </c:pt>
                <c:pt idx="2">
                  <c:v>Space cooling</c:v>
                </c:pt>
                <c:pt idx="3">
                  <c:v>Space heating</c:v>
                </c:pt>
                <c:pt idx="4">
                  <c:v>Electric water heater</c:v>
                </c:pt>
                <c:pt idx="5">
                  <c:v>Device on standby</c:v>
                </c:pt>
                <c:pt idx="6">
                  <c:v>Drier</c:v>
                </c:pt>
                <c:pt idx="7">
                  <c:v>Washing machine </c:v>
                </c:pt>
                <c:pt idx="8">
                  <c:v>Dishwasher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59.9</c:v>
                </c:pt>
                <c:pt idx="1">
                  <c:v>67.8</c:v>
                </c:pt>
                <c:pt idx="2">
                  <c:v>72.400000000000006</c:v>
                </c:pt>
                <c:pt idx="3">
                  <c:v>74.900000000000006</c:v>
                </c:pt>
                <c:pt idx="4">
                  <c:v>78.400000000000006</c:v>
                </c:pt>
                <c:pt idx="5">
                  <c:v>79.3</c:v>
                </c:pt>
                <c:pt idx="6">
                  <c:v>81.400000000000006</c:v>
                </c:pt>
                <c:pt idx="7">
                  <c:v>83.2</c:v>
                </c:pt>
                <c:pt idx="8">
                  <c:v>84.9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D1-D742-8BA0-6D97C610C57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400863904"/>
        <c:axId val="1421156912"/>
      </c:barChart>
      <c:catAx>
        <c:axId val="140086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1156912"/>
        <c:crosses val="autoZero"/>
        <c:auto val="1"/>
        <c:lblAlgn val="ctr"/>
        <c:lblOffset val="100"/>
        <c:noMultiLvlLbl val="0"/>
      </c:catAx>
      <c:valAx>
        <c:axId val="1421156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0086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Sheet1!$D$396</c:f>
              <c:strCache>
                <c:ptCount val="1"/>
                <c:pt idx="0">
                  <c:v>Willing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Sheet1!$C$397:$C$401</c:f>
              <c:strCache>
                <c:ptCount val="5"/>
                <c:pt idx="0">
                  <c:v>Willing to allow if time pre-agreed and payment into bank account</c:v>
                </c:pt>
                <c:pt idx="1">
                  <c:v>Willing to allow if time pre-agreed and discounted electricity rate</c:v>
                </c:pt>
                <c:pt idx="2">
                  <c:v>Willing to allow if time pre-agreed and battery full</c:v>
                </c:pt>
                <c:pt idx="3">
                  <c:v>Willing to allow if time pre-agreed</c:v>
                </c:pt>
                <c:pt idx="4">
                  <c:v>Willing to allow EV battery use</c:v>
                </c:pt>
              </c:strCache>
            </c:strRef>
          </c:cat>
          <c:val>
            <c:numRef>
              <c:f>Sheet1!$D$397:$D$401</c:f>
              <c:numCache>
                <c:formatCode>General</c:formatCode>
                <c:ptCount val="5"/>
                <c:pt idx="0">
                  <c:v>36.4</c:v>
                </c:pt>
                <c:pt idx="1">
                  <c:v>28.3</c:v>
                </c:pt>
                <c:pt idx="2">
                  <c:v>26.9</c:v>
                </c:pt>
                <c:pt idx="3">
                  <c:v>13.4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14-45A0-8270-A50AE2A31747}"/>
            </c:ext>
          </c:extLst>
        </c:ser>
        <c:ser>
          <c:idx val="1"/>
          <c:order val="1"/>
          <c:tx>
            <c:strRef>
              <c:f>Sheet1!$E$396</c:f>
              <c:strCache>
                <c:ptCount val="1"/>
                <c:pt idx="0">
                  <c:v>Neither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Sheet1!$C$397:$C$401</c:f>
              <c:strCache>
                <c:ptCount val="5"/>
                <c:pt idx="0">
                  <c:v>Willing to allow if time pre-agreed and payment into bank account</c:v>
                </c:pt>
                <c:pt idx="1">
                  <c:v>Willing to allow if time pre-agreed and discounted electricity rate</c:v>
                </c:pt>
                <c:pt idx="2">
                  <c:v>Willing to allow if time pre-agreed and battery full</c:v>
                </c:pt>
                <c:pt idx="3">
                  <c:v>Willing to allow if time pre-agreed</c:v>
                </c:pt>
                <c:pt idx="4">
                  <c:v>Willing to allow EV battery use</c:v>
                </c:pt>
              </c:strCache>
            </c:strRef>
          </c:cat>
          <c:val>
            <c:numRef>
              <c:f>Sheet1!$E$397:$E$401</c:f>
              <c:numCache>
                <c:formatCode>General</c:formatCode>
                <c:ptCount val="5"/>
                <c:pt idx="0">
                  <c:v>21.2</c:v>
                </c:pt>
                <c:pt idx="1">
                  <c:v>24</c:v>
                </c:pt>
                <c:pt idx="2">
                  <c:v>22.2</c:v>
                </c:pt>
                <c:pt idx="3">
                  <c:v>19.3</c:v>
                </c:pt>
                <c:pt idx="4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14-45A0-8270-A50AE2A31747}"/>
            </c:ext>
          </c:extLst>
        </c:ser>
        <c:ser>
          <c:idx val="2"/>
          <c:order val="2"/>
          <c:tx>
            <c:strRef>
              <c:f>Sheet1!$F$396</c:f>
              <c:strCache>
                <c:ptCount val="1"/>
                <c:pt idx="0">
                  <c:v>Unwilling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Sheet1!$C$397:$C$401</c:f>
              <c:strCache>
                <c:ptCount val="5"/>
                <c:pt idx="0">
                  <c:v>Willing to allow if time pre-agreed and payment into bank account</c:v>
                </c:pt>
                <c:pt idx="1">
                  <c:v>Willing to allow if time pre-agreed and discounted electricity rate</c:v>
                </c:pt>
                <c:pt idx="2">
                  <c:v>Willing to allow if time pre-agreed and battery full</c:v>
                </c:pt>
                <c:pt idx="3">
                  <c:v>Willing to allow if time pre-agreed</c:v>
                </c:pt>
                <c:pt idx="4">
                  <c:v>Willing to allow EV battery use</c:v>
                </c:pt>
              </c:strCache>
            </c:strRef>
          </c:cat>
          <c:val>
            <c:numRef>
              <c:f>Sheet1!$F$397:$F$401</c:f>
              <c:numCache>
                <c:formatCode>General</c:formatCode>
                <c:ptCount val="5"/>
                <c:pt idx="0">
                  <c:v>42.4</c:v>
                </c:pt>
                <c:pt idx="1">
                  <c:v>47.7</c:v>
                </c:pt>
                <c:pt idx="2">
                  <c:v>50.9</c:v>
                </c:pt>
                <c:pt idx="3">
                  <c:v>67.400000000000006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14-45A0-8270-A50AE2A31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4938384"/>
        <c:axId val="-24936336"/>
      </c:barChart>
      <c:catAx>
        <c:axId val="-249383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4936336"/>
        <c:crosses val="autoZero"/>
        <c:auto val="1"/>
        <c:lblAlgn val="ctr"/>
        <c:lblOffset val="100"/>
        <c:noMultiLvlLbl val="0"/>
      </c:catAx>
      <c:valAx>
        <c:axId val="-2493633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4938384"/>
        <c:crosses val="autoZero"/>
        <c:crossBetween val="between"/>
        <c:majorUnit val="0.25"/>
      </c:valAx>
    </c:plotArea>
    <c:legend>
      <c:legendPos val="t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1607-8EBC-3648-AF3D-A50160A1B1A3}" type="datetimeFigureOut">
              <a:rPr lang="en-US" smtClean="0"/>
              <a:t>9/10/18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65A92-E905-C842-8879-3FA33899A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78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E72CD-1CA4-4B28-8BEC-FB4FC5FE8B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08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http://</a:t>
            </a:r>
            <a:r>
              <a:rPr lang="en-US" sz="1200" dirty="0" err="1"/>
              <a:t>www.greencarreports.com</a:t>
            </a:r>
            <a:r>
              <a:rPr lang="en-US" sz="1200" dirty="0"/>
              <a:t>/news/1094990_delaware-vehicle-to-grid-test-lets-electric-cars-sell-power</a:t>
            </a:r>
          </a:p>
          <a:p>
            <a:endParaRPr lang="en-US" dirty="0"/>
          </a:p>
          <a:p>
            <a:r>
              <a:rPr lang="en-US" dirty="0"/>
              <a:t>So essentially</a:t>
            </a:r>
            <a:r>
              <a:rPr lang="en-US" baseline="0" dirty="0"/>
              <a:t> consumers are becoming prosumers of various services to the energy system, and demand reduction is only one of them. </a:t>
            </a:r>
          </a:p>
          <a:p>
            <a:r>
              <a:rPr lang="en-US" baseline="0" dirty="0"/>
              <a:t>Most common engagement policies for generation are </a:t>
            </a:r>
            <a:r>
              <a:rPr lang="en-US" baseline="0" dirty="0" err="1"/>
              <a:t>FiT</a:t>
            </a:r>
            <a:r>
              <a:rPr lang="en-US" baseline="0" dirty="0"/>
              <a:t> which are changing now to Net metering.</a:t>
            </a:r>
          </a:p>
          <a:p>
            <a:endParaRPr lang="en-US" baseline="0" dirty="0"/>
          </a:p>
          <a:p>
            <a:r>
              <a:rPr lang="en-US" baseline="0" dirty="0"/>
              <a:t>It is reasonable to assume that soon we will have </a:t>
            </a:r>
            <a:r>
              <a:rPr lang="en-US" baseline="0" dirty="0" err="1"/>
              <a:t>FiT</a:t>
            </a:r>
            <a:r>
              <a:rPr lang="en-US" baseline="0" dirty="0"/>
              <a:t> for storage services. </a:t>
            </a:r>
          </a:p>
          <a:p>
            <a:endParaRPr lang="en-US" baseline="0" dirty="0"/>
          </a:p>
          <a:p>
            <a:r>
              <a:rPr lang="en-US" baseline="0" dirty="0"/>
              <a:t>It is not easy to provide platform for energy saving (</a:t>
            </a:r>
            <a:r>
              <a:rPr lang="en-US" baseline="0" dirty="0" err="1"/>
              <a:t>FiT</a:t>
            </a:r>
            <a:r>
              <a:rPr lang="en-US" baseline="0" dirty="0"/>
              <a:t> for energy saving).</a:t>
            </a:r>
          </a:p>
          <a:p>
            <a:endParaRPr lang="en-US" baseline="0" dirty="0"/>
          </a:p>
          <a:p>
            <a:r>
              <a:rPr lang="en-US" baseline="0" dirty="0"/>
              <a:t>All the platforms so far are scattered. 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6089-FFF7-AC4C-BCC8-2614BD0B9F7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36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www.greencarreports.com</a:t>
            </a:r>
            <a:r>
              <a:rPr lang="en-US" sz="1200" dirty="0"/>
              <a:t>/news/1094990_delaware-vehicle-to-grid-test-lets-electric-cars-sell-power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6089-FFF7-AC4C-BCC8-2614BD0B9F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13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6089-FFF7-AC4C-BCC8-2614BD0B9F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r>
              <a:rPr lang="he-IL" dirty="0"/>
              <a:t>חסמים שונים להתייעלות ושימור כאשר מדובר בטכנולוגיה ובהתנהגות</a:t>
            </a:r>
          </a:p>
          <a:p>
            <a:pPr marL="0" algn="r" defTabSz="914400" rtl="1" eaLnBrk="1" latinLnBrk="0" hangingPunct="1"/>
            <a:r>
              <a:rPr lang="he-IL" dirty="0"/>
              <a:t>אני </a:t>
            </a:r>
            <a:r>
              <a:rPr lang="he-IL" dirty="0" err="1"/>
              <a:t>רולה</a:t>
            </a:r>
            <a:r>
              <a:rPr lang="he-IL" dirty="0"/>
              <a:t> </a:t>
            </a:r>
            <a:r>
              <a:rPr lang="he-IL" dirty="0" err="1"/>
              <a:t>צהציג</a:t>
            </a:r>
            <a:r>
              <a:rPr lang="he-IL" baseline="0" dirty="0"/>
              <a:t> בתחילה איזושהי </a:t>
            </a:r>
            <a:r>
              <a:rPr lang="he-IL" baseline="0" dirty="0" err="1"/>
              <a:t>סכימה</a:t>
            </a:r>
            <a:r>
              <a:rPr lang="he-IL" baseline="0" dirty="0"/>
              <a:t> לניתוח ולהראות כמה ממצאים שקשורים בשימוש בה.</a:t>
            </a:r>
          </a:p>
          <a:p>
            <a:pPr marL="0" algn="r" defTabSz="914400" rtl="1" eaLnBrk="1" latinLnBrk="0" hangingPunct="1"/>
            <a:r>
              <a:rPr lang="he-IL" baseline="0" dirty="0"/>
              <a:t>זה חלק ממסגרת ניתוחית שאני עובדת עליה שנקראת שינוי מהאמצע כלפי חוץ וטלי זוהר, שיושבת כאן, עושה בה שימוש בדוקטורט.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1371-7031-F242-968A-A52B1FA071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37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r>
              <a:rPr lang="he-IL" dirty="0"/>
              <a:t>במחקר שערכו סטודנטים לתואר שני</a:t>
            </a:r>
            <a:r>
              <a:rPr lang="he-IL" baseline="0" dirty="0"/>
              <a:t> בחיפה בהנחייתי והנחיית </a:t>
            </a:r>
            <a:r>
              <a:rPr lang="he-IL" dirty="0"/>
              <a:t>תמר</a:t>
            </a:r>
            <a:r>
              <a:rPr lang="he-IL" baseline="0" dirty="0"/>
              <a:t> </a:t>
            </a:r>
            <a:r>
              <a:rPr lang="he-IL" baseline="0" dirty="0" err="1"/>
              <a:t>טרופ</a:t>
            </a:r>
            <a:r>
              <a:rPr lang="he-IL" baseline="0" dirty="0"/>
              <a:t> בחנו נכונות ויכולת לבצע פעולות בתחום שימור והתייעלות בקיבוץ עין חרוד.</a:t>
            </a:r>
          </a:p>
          <a:p>
            <a:pPr marL="0" algn="r" defTabSz="914400" rtl="1" eaLnBrk="1" latinLnBrk="0" hangingPunct="1"/>
            <a:r>
              <a:rPr lang="he-IL" baseline="0" dirty="0"/>
              <a:t>אני מביאה רק נתונים ספורים משם. המשתתפים שצריכת החשמל שלהם נוטרה, התבקשו לענות על שאלון לגבי היכולת שלהם לערוך שינויים במספר תחומים לבין הרצון שלהם לעשות את השינויים. </a:t>
            </a:r>
          </a:p>
          <a:p>
            <a:pPr marL="0" algn="r" defTabSz="914400" rtl="1" eaLnBrk="1" latinLnBrk="0" hangingPunct="1"/>
            <a:r>
              <a:rPr lang="he-IL" baseline="0" dirty="0"/>
              <a:t>הבחנו בין פעולות שהן ללא עלות ובין פעולות שהן ללא מאמץ. למשל, החלפת מקרר אינה דורשת שינוי התנהגותי </a:t>
            </a:r>
            <a:r>
              <a:rPr lang="mr-IN" baseline="0" dirty="0"/>
              <a:t>–</a:t>
            </a:r>
            <a:r>
              <a:rPr lang="he-IL" baseline="0" dirty="0"/>
              <a:t> זו פעילות חד פעמית שיכולה להביא לחסכון גדול. לעומת זאת כיבוי ׳צריכת הרפאים׳ היא ללא כל עלות אבל דורשת יותר פעולות.</a:t>
            </a:r>
          </a:p>
          <a:p>
            <a:pPr marL="0" algn="r" defTabSz="914400" rtl="1" eaLnBrk="1" latinLnBrk="0" hangingPunct="1"/>
            <a:r>
              <a:rPr lang="he-IL" baseline="0" dirty="0"/>
              <a:t>מה שראינו הוא שכאשר רמת המעורבות גדולה (התערבות יומיות או תכופה) היכולת גבוה מהרצון </a:t>
            </a:r>
            <a:r>
              <a:rPr lang="mr-IN" baseline="0" dirty="0"/>
              <a:t>–</a:t>
            </a:r>
            <a:r>
              <a:rPr lang="he-IL" baseline="0" dirty="0"/>
              <a:t> כלומר הם יכולים אבל לא רוצים ואילו כאשר מדובר בעלות יקרה ומאמץ נמוך ההפך הוא הנכון. </a:t>
            </a:r>
          </a:p>
          <a:p>
            <a:pPr marL="0" algn="r" defTabSz="914400" rtl="1" eaLnBrk="1" latinLnBrk="0" hangingPunct="1"/>
            <a:r>
              <a:rPr lang="he-IL" baseline="0" dirty="0"/>
              <a:t>הפתרון הנגזר מכאן לדעתי הוא אוטומציה.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1371-7031-F242-968A-A52B1FA071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97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65A92-E905-C842-8879-3FA33899A8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14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r>
              <a:rPr lang="en-GB" b="1" dirty="0"/>
              <a:t>Willingness to allow the grid to access electricity stored in an EV battery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1371-7031-F242-968A-A52B1FA0713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1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6109-9554-1E42-B784-ED3FAB22C0D9}" type="datetimeFigureOut">
              <a:rPr lang="en-US" smtClean="0"/>
              <a:t>9/4/18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A5E1-21FA-7C44-AB41-7E9A50DC4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3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6109-9554-1E42-B784-ED3FAB22C0D9}" type="datetimeFigureOut">
              <a:rPr lang="en-US" smtClean="0"/>
              <a:t>9/4/18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A5E1-21FA-7C44-AB41-7E9A50DC4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46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6109-9554-1E42-B784-ED3FAB22C0D9}" type="datetimeFigureOut">
              <a:rPr lang="en-US" smtClean="0"/>
              <a:t>9/4/18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A5E1-21FA-7C44-AB41-7E9A50DC4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1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6109-9554-1E42-B784-ED3FAB22C0D9}" type="datetimeFigureOut">
              <a:rPr lang="en-US" smtClean="0"/>
              <a:t>9/4/18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A5E1-21FA-7C44-AB41-7E9A50DC4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5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6109-9554-1E42-B784-ED3FAB22C0D9}" type="datetimeFigureOut">
              <a:rPr lang="en-US" smtClean="0"/>
              <a:t>9/4/18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A5E1-21FA-7C44-AB41-7E9A50DC4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4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6109-9554-1E42-B784-ED3FAB22C0D9}" type="datetimeFigureOut">
              <a:rPr lang="en-US" smtClean="0"/>
              <a:t>9/4/18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A5E1-21FA-7C44-AB41-7E9A50DC4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9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6109-9554-1E42-B784-ED3FAB22C0D9}" type="datetimeFigureOut">
              <a:rPr lang="en-US" smtClean="0"/>
              <a:t>9/4/18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A5E1-21FA-7C44-AB41-7E9A50DC4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41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6109-9554-1E42-B784-ED3FAB22C0D9}" type="datetimeFigureOut">
              <a:rPr lang="en-US" smtClean="0"/>
              <a:t>9/4/18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A5E1-21FA-7C44-AB41-7E9A50DC4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00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6109-9554-1E42-B784-ED3FAB22C0D9}" type="datetimeFigureOut">
              <a:rPr lang="en-US" smtClean="0"/>
              <a:t>9/4/18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A5E1-21FA-7C44-AB41-7E9A50DC4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6109-9554-1E42-B784-ED3FAB22C0D9}" type="datetimeFigureOut">
              <a:rPr lang="en-US" smtClean="0"/>
              <a:t>9/4/18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A5E1-21FA-7C44-AB41-7E9A50DC4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1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6109-9554-1E42-B784-ED3FAB22C0D9}" type="datetimeFigureOut">
              <a:rPr lang="en-US" smtClean="0"/>
              <a:t>9/4/18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A5E1-21FA-7C44-AB41-7E9A50DC4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2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76109-9554-1E42-B784-ED3FAB22C0D9}" type="datetimeFigureOut">
              <a:rPr lang="en-US" smtClean="0"/>
              <a:t>9/4/18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CA5E1-21FA-7C44-AB41-7E9A50DC4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0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tkearney.com/communications-media-technology/article?/a/the-battle-for-smart-home-open-to-al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gJLpuprQp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Yael.parag@gmail.com" TargetMode="External"/><Relationship Id="rId2" Type="http://schemas.openxmlformats.org/officeDocument/2006/relationships/hyperlink" Target="mailto:yparag@idc.ac.i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applewebdata://3A56C7E6-8FA7-457B-B5D6-BE3004F3ECD8/#_ENREF_1" TargetMode="External"/><Relationship Id="rId2" Type="http://schemas.openxmlformats.org/officeDocument/2006/relationships/hyperlink" Target="applewebdata://3A56C7E6-8FA7-457B-B5D6-BE3004F3ECD8/#_ENREF_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nbetween-project.eu/" TargetMode="External"/><Relationship Id="rId4" Type="http://schemas.openxmlformats.org/officeDocument/2006/relationships/hyperlink" Target="applewebdata://3A56C7E6-8FA7-457B-B5D6-BE3004F3ECD8/#_ENREF_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8611" y="1350535"/>
            <a:ext cx="10351007" cy="1872168"/>
          </a:xfrm>
        </p:spPr>
        <p:txBody>
          <a:bodyPr>
            <a:noAutofit/>
          </a:bodyPr>
          <a:lstStyle/>
          <a:p>
            <a:pPr rtl="1"/>
            <a:r>
              <a:rPr lang="en-US" sz="3600" b="1" dirty="0"/>
              <a:t>Actively aware</a:t>
            </a:r>
            <a:br>
              <a:rPr lang="en-US" sz="3600" b="1" dirty="0"/>
            </a:br>
            <a:r>
              <a:rPr lang="en-US" sz="3600" b="1" dirty="0"/>
              <a:t>Passively engaged</a:t>
            </a:r>
            <a:br>
              <a:rPr lang="en-US" sz="3200" b="1" dirty="0"/>
            </a:br>
            <a:r>
              <a:rPr lang="en-US" sz="3200" b="1" dirty="0"/>
              <a:t> </a:t>
            </a:r>
            <a:br>
              <a:rPr lang="en-US" sz="2800" dirty="0"/>
            </a:br>
            <a:r>
              <a:rPr lang="en-US" sz="2800" dirty="0"/>
              <a:t>Integrating prosumers into the electricity grid: the interplays between technology and people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107" y="3440538"/>
            <a:ext cx="7516013" cy="882119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Yael Parag</a:t>
            </a:r>
            <a:br>
              <a:rPr lang="en-US" sz="1800" dirty="0"/>
            </a:br>
            <a:r>
              <a:rPr lang="en-US" sz="1800" dirty="0"/>
              <a:t>School of Sustainability</a:t>
            </a:r>
            <a:br>
              <a:rPr lang="en-US" sz="1800" dirty="0"/>
            </a:br>
            <a:r>
              <a:rPr lang="en-US" sz="1800" dirty="0"/>
              <a:t>Interdisciplinary Centre, </a:t>
            </a:r>
            <a:r>
              <a:rPr lang="en-US" sz="1800" dirty="0" err="1"/>
              <a:t>Herzliya</a:t>
            </a:r>
            <a:r>
              <a:rPr lang="en-US" sz="1800" dirty="0"/>
              <a:t>, Israel</a:t>
            </a:r>
            <a:br>
              <a:rPr lang="en-US" sz="1800" dirty="0"/>
            </a:br>
            <a:endParaRPr lang="en-US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BIEE conference: </a:t>
            </a:r>
            <a:r>
              <a:rPr lang="en-US" sz="1800" b="1" dirty="0"/>
              <a:t>Consumers at the Heart of the Energy System?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18-19 September, Oxford</a:t>
            </a:r>
          </a:p>
          <a:p>
            <a:pPr algn="ctr"/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3468" y="3609218"/>
            <a:ext cx="1561289" cy="451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428" y="270619"/>
            <a:ext cx="2862377" cy="85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57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5A98B-7C27-C44F-AABE-EA35E4215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912"/>
            <a:ext cx="10515600" cy="1325563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User-Centric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5390C-2A67-7F4B-BD9A-66787222C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475"/>
            <a:ext cx="10515600" cy="466248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Engagement schemes and engagement-enabling technologies need to be (and equally important - be perceived as) 'user-centric’</a:t>
            </a:r>
          </a:p>
          <a:p>
            <a:pPr lvl="1"/>
            <a:r>
              <a:rPr lang="en-US" dirty="0"/>
              <a:t>ease of use and friendly user interface</a:t>
            </a:r>
          </a:p>
          <a:p>
            <a:pPr lvl="1"/>
            <a:r>
              <a:rPr lang="en-US" dirty="0"/>
              <a:t>users need to see how the scheme or technology serves </a:t>
            </a:r>
            <a:r>
              <a:rPr lang="en-US" i="1" dirty="0"/>
              <a:t>primarily</a:t>
            </a:r>
            <a:r>
              <a:rPr lang="en-US" dirty="0"/>
              <a:t> their own interest</a:t>
            </a:r>
          </a:p>
          <a:p>
            <a:pPr algn="l"/>
            <a:r>
              <a:rPr lang="en-US" dirty="0"/>
              <a:t>'Own interest’ </a:t>
            </a:r>
          </a:p>
          <a:p>
            <a:pPr lvl="1"/>
            <a:r>
              <a:rPr lang="en-US" dirty="0"/>
              <a:t>Saving money</a:t>
            </a:r>
          </a:p>
          <a:p>
            <a:pPr lvl="1"/>
            <a:r>
              <a:rPr lang="en-US" dirty="0"/>
              <a:t>Saving time </a:t>
            </a:r>
          </a:p>
          <a:p>
            <a:pPr lvl="1"/>
            <a:r>
              <a:rPr lang="en-US" dirty="0"/>
              <a:t>Reducing hassle and improving comfort</a:t>
            </a:r>
          </a:p>
          <a:p>
            <a:pPr lvl="1"/>
            <a:r>
              <a:rPr lang="en-US" dirty="0"/>
              <a:t>Social desirability (doing the 'right thing’)</a:t>
            </a:r>
          </a:p>
          <a:p>
            <a:pPr lvl="1"/>
            <a:r>
              <a:rPr lang="en-US" dirty="0"/>
              <a:t>Altruistic goals (saving the environment)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8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C45A8-A941-EF49-BB4F-6217B71AE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428DC-177F-874D-93EF-D7E16710C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indent="-228600" algn="l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Most of the users in the studies:</a:t>
            </a:r>
          </a:p>
          <a:p>
            <a:pPr lvl="1">
              <a:spcBef>
                <a:spcPts val="1000"/>
              </a:spcBef>
            </a:pPr>
            <a:r>
              <a:rPr lang="en-US" sz="2800" dirty="0"/>
              <a:t>Interested in saving energy</a:t>
            </a:r>
          </a:p>
          <a:p>
            <a:pPr lvl="1">
              <a:spcBef>
                <a:spcPts val="1000"/>
              </a:spcBef>
            </a:pPr>
            <a:r>
              <a:rPr lang="en-US" sz="2800" dirty="0"/>
              <a:t>Understand many of the economic, environmental and energy security benefits of saving energy and shifting demand</a:t>
            </a:r>
          </a:p>
          <a:p>
            <a:pPr lvl="1">
              <a:spcBef>
                <a:spcPts val="1000"/>
              </a:spcBef>
            </a:pPr>
            <a:r>
              <a:rPr lang="en-US" sz="2800" dirty="0"/>
              <a:t>Not interested in frequent engagement</a:t>
            </a:r>
          </a:p>
          <a:p>
            <a:pPr lvl="1">
              <a:spcBef>
                <a:spcPts val="1000"/>
              </a:spcBef>
            </a:pPr>
            <a:r>
              <a:rPr lang="en-US" sz="2800" dirty="0"/>
              <a:t>Welcome automation </a:t>
            </a:r>
          </a:p>
          <a:p>
            <a:pPr lvl="1">
              <a:spcBef>
                <a:spcPts val="1000"/>
              </a:spcBef>
            </a:pPr>
            <a:endParaRPr lang="en-US" sz="2800" dirty="0"/>
          </a:p>
          <a:p>
            <a:r>
              <a:rPr lang="en-US" dirty="0"/>
              <a:t>Visibility and awareness are not necessarily perceived as promoters of energy related behavior change, and, over a long period, frequent nudges are likely to be ignored or even counterproductive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20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05338" cy="1325563"/>
          </a:xfrm>
        </p:spPr>
        <p:txBody>
          <a:bodyPr/>
          <a:lstStyle/>
          <a:p>
            <a:r>
              <a:rPr lang="en-US" dirty="0"/>
              <a:t>Effort</a:t>
            </a:r>
            <a:endParaRPr lang="he-I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92968279"/>
              </p:ext>
            </p:extLst>
          </p:nvPr>
        </p:nvGraphicFramePr>
        <p:xfrm>
          <a:off x="366715" y="1828163"/>
          <a:ext cx="5648324" cy="44338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19223">
                  <a:extLst>
                    <a:ext uri="{9D8B030D-6E8A-4147-A177-3AD203B41FA5}">
                      <a16:colId xmlns:a16="http://schemas.microsoft.com/office/drawing/2014/main" val="3651054450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606686110"/>
                    </a:ext>
                  </a:extLst>
                </a:gridCol>
                <a:gridCol w="1514475">
                  <a:extLst>
                    <a:ext uri="{9D8B030D-6E8A-4147-A177-3AD203B41FA5}">
                      <a16:colId xmlns:a16="http://schemas.microsoft.com/office/drawing/2014/main" val="2514962578"/>
                    </a:ext>
                  </a:extLst>
                </a:gridCol>
                <a:gridCol w="1714501">
                  <a:extLst>
                    <a:ext uri="{9D8B030D-6E8A-4147-A177-3AD203B41FA5}">
                      <a16:colId xmlns:a16="http://schemas.microsoft.com/office/drawing/2014/main" val="3506421819"/>
                    </a:ext>
                  </a:extLst>
                </a:gridCol>
              </a:tblGrid>
              <a:tr h="747308">
                <a:tc rowSpan="2" gridSpan="2"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582" marR="69582" marT="0" marB="0" anchor="ctr"/>
                </a:tc>
                <a:tc rowSpan="2"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Economic cost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582" marR="69582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959593"/>
                  </a:ext>
                </a:extLst>
              </a:tr>
              <a:tr h="747308">
                <a:tc gridSpan="2"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cost</a:t>
                      </a:r>
                    </a:p>
                  </a:txBody>
                  <a:tcPr marL="69582" marR="6958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582" marR="6958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848572"/>
                  </a:ext>
                </a:extLst>
              </a:tr>
              <a:tr h="1469635"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Effort </a:t>
                      </a:r>
                    </a:p>
                    <a:p>
                      <a:pPr algn="ctr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(level of engagement)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582" marR="6958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 (frequent)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582" marR="6958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Capability greater than willingness</a:t>
                      </a:r>
                    </a:p>
                  </a:txBody>
                  <a:tcPr marL="69582" marR="69582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582" marR="69582" marT="0" marB="0" anchor="ctr"/>
                </a:tc>
                <a:extLst>
                  <a:ext uri="{0D108BD9-81ED-4DB2-BD59-A6C34878D82A}">
                    <a16:rowId xmlns:a16="http://schemas.microsoft.com/office/drawing/2014/main" val="823800470"/>
                  </a:ext>
                </a:extLst>
              </a:tr>
              <a:tr h="1469635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Low 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(one time)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582" marR="6958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582" marR="69582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Willingness greater that capability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582" marR="69582" marT="0" marB="0" anchor="ctr"/>
                </a:tc>
                <a:extLst>
                  <a:ext uri="{0D108BD9-81ED-4DB2-BD59-A6C34878D82A}">
                    <a16:rowId xmlns:a16="http://schemas.microsoft.com/office/drawing/2014/main" val="2935900842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53111557"/>
              </p:ext>
            </p:extLst>
          </p:nvPr>
        </p:nvGraphicFramePr>
        <p:xfrm>
          <a:off x="6184752" y="365125"/>
          <a:ext cx="5588538" cy="6336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2846">
                  <a:extLst>
                    <a:ext uri="{9D8B030D-6E8A-4147-A177-3AD203B41FA5}">
                      <a16:colId xmlns:a16="http://schemas.microsoft.com/office/drawing/2014/main" val="3634482047"/>
                    </a:ext>
                  </a:extLst>
                </a:gridCol>
                <a:gridCol w="2606709">
                  <a:extLst>
                    <a:ext uri="{9D8B030D-6E8A-4147-A177-3AD203B41FA5}">
                      <a16:colId xmlns:a16="http://schemas.microsoft.com/office/drawing/2014/main" val="1019024651"/>
                    </a:ext>
                  </a:extLst>
                </a:gridCol>
                <a:gridCol w="1118983">
                  <a:extLst>
                    <a:ext uri="{9D8B030D-6E8A-4147-A177-3AD203B41FA5}">
                      <a16:colId xmlns:a16="http://schemas.microsoft.com/office/drawing/2014/main" val="3399196347"/>
                    </a:ext>
                  </a:extLst>
                </a:gridCol>
              </a:tblGrid>
              <a:tr h="465443">
                <a:tc>
                  <a:txBody>
                    <a:bodyPr/>
                    <a:lstStyle/>
                    <a:p>
                      <a:pPr marL="38100" marR="381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Effort</a:t>
                      </a:r>
                    </a:p>
                  </a:txBody>
                  <a:tcPr marL="98031" marR="98031" marT="0" marB="0" anchor="ctr"/>
                </a:tc>
                <a:tc>
                  <a:txBody>
                    <a:bodyPr/>
                    <a:lstStyle/>
                    <a:p>
                      <a:pPr marL="38100" marR="381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Action</a:t>
                      </a:r>
                    </a:p>
                  </a:txBody>
                  <a:tcPr marL="98031" marR="98031" marT="0" marB="0" anchor="ctr"/>
                </a:tc>
                <a:tc>
                  <a:txBody>
                    <a:bodyPr/>
                    <a:lstStyle/>
                    <a:p>
                      <a:pPr marL="38100" marR="381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Cost</a:t>
                      </a:r>
                    </a:p>
                  </a:txBody>
                  <a:tcPr marL="98031" marR="98031" marT="0" marB="0" anchor="ctr"/>
                </a:tc>
                <a:extLst>
                  <a:ext uri="{0D108BD9-81ED-4DB2-BD59-A6C34878D82A}">
                    <a16:rowId xmlns:a16="http://schemas.microsoft.com/office/drawing/2014/main" val="3967895887"/>
                  </a:ext>
                </a:extLst>
              </a:tr>
              <a:tr h="485816">
                <a:tc>
                  <a:txBody>
                    <a:bodyPr/>
                    <a:lstStyle/>
                    <a:p>
                      <a:pPr marL="38100" marR="381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 marL="98031" marR="9803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</a:rPr>
                        <a:t>Turn off TV</a:t>
                      </a:r>
                      <a:r>
                        <a:rPr lang="he-IL" sz="1800" b="1" dirty="0">
                          <a:effectLst/>
                        </a:rPr>
                        <a:t>*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031" marR="9803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38100" marR="381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cost</a:t>
                      </a:r>
                    </a:p>
                  </a:txBody>
                  <a:tcPr marL="98031" marR="9803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060027"/>
                  </a:ext>
                </a:extLst>
              </a:tr>
              <a:tr h="465443">
                <a:tc>
                  <a:txBody>
                    <a:bodyPr/>
                    <a:lstStyle/>
                    <a:p>
                      <a:pPr marL="38100" marR="381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 marL="98031" marR="9803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Turn off lights</a:t>
                      </a:r>
                      <a:r>
                        <a:rPr lang="he-IL" sz="1800" b="1" dirty="0">
                          <a:effectLst/>
                        </a:rPr>
                        <a:t>*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031" marR="9803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8100" marR="381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031" marR="9803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101560"/>
                  </a:ext>
                </a:extLst>
              </a:tr>
              <a:tr h="465443">
                <a:tc>
                  <a:txBody>
                    <a:bodyPr/>
                    <a:lstStyle/>
                    <a:p>
                      <a:pPr marL="38100" marR="381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 marL="98031" marR="9803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Turn off computer</a:t>
                      </a:r>
                      <a:r>
                        <a:rPr lang="he-IL" sz="1800" b="1" dirty="0">
                          <a:effectLst/>
                        </a:rPr>
                        <a:t>*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031" marR="9803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8100" marR="381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031" marR="9803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669809"/>
                  </a:ext>
                </a:extLst>
              </a:tr>
              <a:tr h="485816">
                <a:tc>
                  <a:txBody>
                    <a:bodyPr/>
                    <a:lstStyle/>
                    <a:p>
                      <a:pPr marL="38100" marR="381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031" marR="9803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</a:rPr>
                        <a:t>Close windows when AC on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031" marR="9803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8100" marR="381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031" marR="9803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028677"/>
                  </a:ext>
                </a:extLst>
              </a:tr>
              <a:tr h="465443">
                <a:tc>
                  <a:txBody>
                    <a:bodyPr/>
                    <a:lstStyle/>
                    <a:p>
                      <a:pPr marL="38100" marR="381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medium-high</a:t>
                      </a:r>
                      <a:endParaRPr lang="he-I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8031" marR="9803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Set thermostat</a:t>
                      </a:r>
                      <a:r>
                        <a:rPr lang="he-IL" sz="1800" b="1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* 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031" marR="9803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8100" marR="381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031" marR="9803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539666"/>
                  </a:ext>
                </a:extLst>
              </a:tr>
              <a:tr h="485881">
                <a:tc>
                  <a:txBody>
                    <a:bodyPr/>
                    <a:lstStyle/>
                    <a:p>
                      <a:pPr marL="38100" marR="381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medium-high</a:t>
                      </a:r>
                    </a:p>
                  </a:txBody>
                  <a:tcPr marL="98031" marR="9803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</a:rPr>
                        <a:t>Set timer for electric boiler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031" marR="9803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8100" marR="381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031" marR="9803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865642"/>
                  </a:ext>
                </a:extLst>
              </a:tr>
              <a:tr h="485881">
                <a:tc>
                  <a:txBody>
                    <a:bodyPr/>
                    <a:lstStyle/>
                    <a:p>
                      <a:pPr marL="38100" marR="381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 marL="98031" marR="9803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</a:rPr>
                        <a:t>Switch to efficient lightbulbs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031" marR="9803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Low cost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8100" marR="381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031" marR="9803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860795"/>
                  </a:ext>
                </a:extLst>
              </a:tr>
              <a:tr h="465443">
                <a:tc>
                  <a:txBody>
                    <a:bodyPr/>
                    <a:lstStyle/>
                    <a:p>
                      <a:pPr marL="38100" marR="381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 marL="98031" marR="9803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Buy efficient AC</a:t>
                      </a:r>
                      <a:r>
                        <a:rPr lang="he-IL" sz="1800" b="1" dirty="0">
                          <a:effectLst/>
                        </a:rPr>
                        <a:t>*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031" marR="9803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38100" marR="381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High cost</a:t>
                      </a:r>
                    </a:p>
                  </a:txBody>
                  <a:tcPr marL="98031" marR="9803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556138"/>
                  </a:ext>
                </a:extLst>
              </a:tr>
              <a:tr h="465443">
                <a:tc>
                  <a:txBody>
                    <a:bodyPr/>
                    <a:lstStyle/>
                    <a:p>
                      <a:pPr marL="38100" marR="381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 marL="98031" marR="9803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Buy efficient fridge</a:t>
                      </a:r>
                      <a:r>
                        <a:rPr lang="he-IL" sz="1800" b="1" dirty="0">
                          <a:effectLst/>
                        </a:rPr>
                        <a:t>*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031" marR="9803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8100" marR="381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031" marR="9803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11179"/>
                  </a:ext>
                </a:extLst>
              </a:tr>
              <a:tr h="484391">
                <a:tc>
                  <a:txBody>
                    <a:bodyPr/>
                    <a:lstStyle/>
                    <a:p>
                      <a:pPr marL="38100" marR="381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 marL="98031" marR="9803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Buy efficient dishwasher</a:t>
                      </a:r>
                      <a:r>
                        <a:rPr lang="he-IL" sz="1800" b="1" dirty="0">
                          <a:effectLst/>
                        </a:rPr>
                        <a:t>*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031" marR="9803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8100" marR="381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031" marR="9803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976226"/>
                  </a:ext>
                </a:extLst>
              </a:tr>
              <a:tr h="484391">
                <a:tc>
                  <a:txBody>
                    <a:bodyPr/>
                    <a:lstStyle/>
                    <a:p>
                      <a:pPr marL="38100" marR="381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 marL="98031" marR="9803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Install double glazing window</a:t>
                      </a:r>
                      <a:r>
                        <a:rPr lang="he-IL" sz="1800" b="1" baseline="0" dirty="0">
                          <a:effectLst/>
                        </a:rPr>
                        <a:t>*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031" marR="9803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8100" marR="381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031" marR="9803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09791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082" y="6399524"/>
            <a:ext cx="613783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en-US" dirty="0"/>
              <a:t>*sig differences between willingness to act and capability to act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215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70B75-A9CD-CE4E-8A86-4785E11F2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Trust</a:t>
            </a:r>
            <a:r>
              <a:rPr lang="en-US" b="1" i="1" dirty="0"/>
              <a:t> </a:t>
            </a:r>
            <a:r>
              <a:rPr lang="en-US" dirty="0"/>
              <a:t>in institutions to run DSM</a:t>
            </a:r>
          </a:p>
        </p:txBody>
      </p:sp>
      <p:graphicFrame>
        <p:nvGraphicFramePr>
          <p:cNvPr id="6" name="Content Placeholder 9">
            <a:extLst>
              <a:ext uri="{FF2B5EF4-FFF2-40B4-BE49-F238E27FC236}">
                <a16:creationId xmlns:a16="http://schemas.microsoft.com/office/drawing/2014/main" id="{5883C24A-CAF8-244B-A2E1-1007C6BF7F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7294204"/>
              </p:ext>
            </p:extLst>
          </p:nvPr>
        </p:nvGraphicFramePr>
        <p:xfrm>
          <a:off x="838200" y="1528764"/>
          <a:ext cx="10515600" cy="5329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8938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DD56A-67BB-3B4E-AE1A-D3C411B1E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Trust in the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7DDAE-E7CF-4241-8F18-4A37B73EC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691063"/>
          </a:xfrm>
        </p:spPr>
        <p:txBody>
          <a:bodyPr/>
          <a:lstStyle/>
          <a:p>
            <a:r>
              <a:rPr lang="en-US" dirty="0"/>
              <a:t>Concerns regarding smart meters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E0EBDC-D45A-2747-AAAF-DB3D6802D6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4416657"/>
              </p:ext>
            </p:extLst>
          </p:nvPr>
        </p:nvGraphicFramePr>
        <p:xfrm>
          <a:off x="838200" y="1690688"/>
          <a:ext cx="10515600" cy="5043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5852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AD22C-1638-D643-BB51-C8AD7E4A8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Who would benefit from DSM?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1AA4D57-C3B7-E045-9AA8-5C84319C56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0214" y="1690688"/>
            <a:ext cx="8758236" cy="487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11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F389F-6017-634C-839C-448770C57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55" y="0"/>
            <a:ext cx="10515600" cy="1325563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Financial incentives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22A338F-69A1-DD47-8E49-F840DF0CA9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3374" y="1743075"/>
            <a:ext cx="9097963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C29199-3E8A-CE45-86F6-A56B402D029C}"/>
              </a:ext>
            </a:extLst>
          </p:cNvPr>
          <p:cNvSpPr txBox="1"/>
          <p:nvPr/>
        </p:nvSpPr>
        <p:spPr>
          <a:xfrm>
            <a:off x="2573336" y="1094730"/>
            <a:ext cx="7158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Allowing a third party to manage </a:t>
            </a:r>
            <a:r>
              <a:rPr lang="en-US" sz="2400" dirty="0" err="1"/>
              <a:t>Flexiwatts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8849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00D94-FF74-C644-80FF-FAB63779B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3" y="365125"/>
            <a:ext cx="11072811" cy="1325563"/>
          </a:xfrm>
        </p:spPr>
        <p:txBody>
          <a:bodyPr>
            <a:norm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/>
              <a:t>Willingness to allow the smart home to manage </a:t>
            </a:r>
            <a:r>
              <a:rPr lang="en-US" sz="3600" dirty="0" err="1"/>
              <a:t>Flexiwatts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0B898-F1BE-CF4C-BEF8-6AAE35C49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ECD2498-47B6-F141-BD02-C19A28716C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3009053"/>
              </p:ext>
            </p:extLst>
          </p:nvPr>
        </p:nvGraphicFramePr>
        <p:xfrm>
          <a:off x="614364" y="1555751"/>
          <a:ext cx="10739436" cy="4873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9105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3" y="365125"/>
            <a:ext cx="1112520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cs typeface="+mn-cs"/>
              </a:rPr>
              <a:t>Allowing a third party to manage </a:t>
            </a:r>
            <a:r>
              <a:rPr lang="en-US" dirty="0" err="1">
                <a:cs typeface="+mn-cs"/>
              </a:rPr>
              <a:t>Storewatts</a:t>
            </a:r>
            <a:endParaRPr lang="en-US" dirty="0">
              <a:cs typeface="+mn-cs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277560"/>
              </p:ext>
            </p:extLst>
          </p:nvPr>
        </p:nvGraphicFramePr>
        <p:xfrm>
          <a:off x="228599" y="1690688"/>
          <a:ext cx="11615739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6001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2DA3D-F0E5-2748-908D-88029EDB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93B3A5-C053-D347-A01F-8AA97F9F1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220325" cy="52197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112BE2-37E7-1F42-ACA4-17EDE5148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" y="5470525"/>
            <a:ext cx="11823700" cy="12319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0D9E973-DFC1-9D44-A8CE-E7A6F1894A82}"/>
              </a:ext>
            </a:extLst>
          </p:cNvPr>
          <p:cNvSpPr/>
          <p:nvPr/>
        </p:nvSpPr>
        <p:spPr>
          <a:xfrm rot="5400000">
            <a:off x="8820835" y="331899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4"/>
              </a:rPr>
              <a:t>https://www.atkearney.com/communications-media-technology/article?/a/the-battle-for-smart-home-open-to-all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8393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/>
              <a:t>Prosuming</a:t>
            </a:r>
            <a:r>
              <a:rPr lang="en-US" dirty="0"/>
              <a:t> Services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6903" y="1600200"/>
            <a:ext cx="9914021" cy="4876800"/>
          </a:xfrm>
        </p:spPr>
        <p:txBody>
          <a:bodyPr/>
          <a:lstStyle/>
          <a:p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Microgeneration =&gt; </a:t>
            </a:r>
            <a:r>
              <a:rPr lang="en-US" sz="3600" dirty="0">
                <a:solidFill>
                  <a:srgbClr val="FF0000"/>
                </a:solidFill>
              </a:rPr>
              <a:t>Kilowatts</a:t>
            </a:r>
          </a:p>
          <a:p>
            <a:pPr marL="0" indent="0" algn="ctr">
              <a:buNone/>
            </a:pPr>
            <a:r>
              <a:rPr lang="en-US" sz="3600" dirty="0"/>
              <a:t>Demand reduction =&gt; </a:t>
            </a:r>
            <a:r>
              <a:rPr lang="en-US" sz="3600" dirty="0" err="1">
                <a:solidFill>
                  <a:srgbClr val="FF0000"/>
                </a:solidFill>
              </a:rPr>
              <a:t>Negawatts</a:t>
            </a:r>
            <a:endParaRPr lang="en-US" sz="3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600" dirty="0"/>
              <a:t>Demand response =&gt; </a:t>
            </a:r>
            <a:r>
              <a:rPr lang="en-US" sz="3600" dirty="0" err="1">
                <a:solidFill>
                  <a:srgbClr val="FF0000"/>
                </a:solidFill>
              </a:rPr>
              <a:t>Flexiwatts</a:t>
            </a:r>
            <a:endParaRPr lang="en-US" sz="3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600" dirty="0"/>
              <a:t>Storage =&gt; </a:t>
            </a:r>
            <a:r>
              <a:rPr lang="en-US" sz="3600" dirty="0" err="1">
                <a:solidFill>
                  <a:srgbClr val="FF0000"/>
                </a:solidFill>
              </a:rPr>
              <a:t>Storewatts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endParaRPr lang="en-US" sz="3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400" b="1" dirty="0"/>
              <a:t>Consumers =&gt; </a:t>
            </a:r>
            <a:r>
              <a:rPr lang="en-US" sz="4400" b="1" dirty="0">
                <a:solidFill>
                  <a:srgbClr val="FF0000"/>
                </a:solidFill>
              </a:rPr>
              <a:t>Prosumers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5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FA449-A261-0F40-818F-819C80B6C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Smart Home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91795-012B-1A4E-8164-C07AB841A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Perceived as user-centric</a:t>
            </a:r>
          </a:p>
          <a:p>
            <a:r>
              <a:rPr lang="en-US" dirty="0"/>
              <a:t>Interests are aligned primarily with the prosumer</a:t>
            </a:r>
          </a:p>
          <a:p>
            <a:pPr lvl="1"/>
            <a:r>
              <a:rPr lang="en-US" dirty="0"/>
              <a:t>The main beneficiary is the user</a:t>
            </a:r>
          </a:p>
          <a:p>
            <a:r>
              <a:rPr lang="en-US" dirty="0"/>
              <a:t>Effortless and seamless </a:t>
            </a:r>
          </a:p>
          <a:p>
            <a:r>
              <a:rPr lang="en-US" dirty="0"/>
              <a:t>Risk of data sold is acknowledged but not a barrier</a:t>
            </a:r>
          </a:p>
          <a:p>
            <a:r>
              <a:rPr lang="en-US" dirty="0"/>
              <a:t>Allows prosumers to effortlessly do the ‘right thing’</a:t>
            </a:r>
          </a:p>
          <a:p>
            <a:endParaRPr lang="en-US" dirty="0"/>
          </a:p>
          <a:p>
            <a:r>
              <a:rPr lang="en-US" dirty="0"/>
              <a:t>Periodic reports summarizing what was done, in order to keep prosumers </a:t>
            </a:r>
            <a:r>
              <a:rPr lang="en-US" b="1" dirty="0"/>
              <a:t>actively aware while passively engaged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44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ADB3F-6774-DF44-993B-090003227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Smarthouse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4272F-A2F2-4541-8816-718ADFA91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https://www.youtube.com/watch?v=sgJLpuprQp8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8784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2E1108-3228-374F-AA34-4C03B864E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504950"/>
          </a:xfrm>
        </p:spPr>
        <p:txBody>
          <a:bodyPr/>
          <a:lstStyle/>
          <a:p>
            <a:pPr algn="ctr"/>
            <a:r>
              <a:rPr lang="en-US" dirty="0"/>
              <a:t>Thank you for listening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8053F2-591C-E440-A16D-D279FE133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hlinkClick r:id="rId2"/>
              </a:rPr>
              <a:t>yparag@idc.ac.il</a:t>
            </a:r>
            <a:endParaRPr lang="en-US" dirty="0"/>
          </a:p>
          <a:p>
            <a:pPr algn="ctr"/>
            <a:r>
              <a:rPr lang="en-US" dirty="0">
                <a:hlinkClick r:id="rId3"/>
              </a:rPr>
              <a:t>Yael.parag@gmail.com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4B81599-D38E-8644-AB95-64BC3C244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461" y="5688768"/>
            <a:ext cx="2862377" cy="85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465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40723" y="4457304"/>
            <a:ext cx="1955800" cy="129540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52" y="4345962"/>
            <a:ext cx="3955969" cy="197489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6769" y="373610"/>
            <a:ext cx="3513833" cy="1792055"/>
          </a:xfrm>
          <a:prstGeom prst="rect">
            <a:avLst/>
          </a:prstGeom>
        </p:spPr>
      </p:pic>
      <p:sp>
        <p:nvSpPr>
          <p:cNvPr id="10" name="חץ למעלה-למטה 9"/>
          <p:cNvSpPr/>
          <p:nvPr/>
        </p:nvSpPr>
        <p:spPr>
          <a:xfrm rot="3120254">
            <a:off x="3257752" y="1700961"/>
            <a:ext cx="484632" cy="1621536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חץ למעלה-למטה 10"/>
          <p:cNvSpPr/>
          <p:nvPr/>
        </p:nvSpPr>
        <p:spPr>
          <a:xfrm rot="19092477">
            <a:off x="8873371" y="1772463"/>
            <a:ext cx="496981" cy="150449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5679" y="3851961"/>
            <a:ext cx="3918036" cy="2337939"/>
          </a:xfrm>
          <a:prstGeom prst="rect">
            <a:avLst/>
          </a:prstGeom>
        </p:spPr>
      </p:pic>
      <p:pic>
        <p:nvPicPr>
          <p:cNvPr id="13" name="מציין מיקום תוכן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735" y="3816268"/>
            <a:ext cx="3924300" cy="195262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579" y="4232914"/>
            <a:ext cx="3958679" cy="197527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86" y="3851961"/>
            <a:ext cx="3958679" cy="1975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04697" y="1674174"/>
            <a:ext cx="2220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Kilowatts</a:t>
            </a:r>
            <a:r>
              <a:rPr lang="en-US" dirty="0">
                <a:solidFill>
                  <a:prstClr val="black"/>
                </a:solidFill>
              </a:rPr>
              <a:t>:</a:t>
            </a:r>
          </a:p>
          <a:p>
            <a:r>
              <a:rPr lang="en-US" dirty="0" err="1">
                <a:solidFill>
                  <a:prstClr val="black"/>
                </a:solidFill>
              </a:rPr>
              <a:t>FiT</a:t>
            </a:r>
            <a:r>
              <a:rPr lang="en-US" dirty="0">
                <a:solidFill>
                  <a:prstClr val="black"/>
                </a:solidFill>
              </a:rPr>
              <a:t> for generation</a:t>
            </a:r>
          </a:p>
          <a:p>
            <a:r>
              <a:rPr lang="en-US" dirty="0">
                <a:solidFill>
                  <a:prstClr val="black"/>
                </a:solidFill>
              </a:rPr>
              <a:t>Net metering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6" y="1932063"/>
            <a:ext cx="2567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C00000"/>
                </a:solidFill>
              </a:rPr>
              <a:t>Storewatts</a:t>
            </a:r>
            <a:r>
              <a:rPr lang="en-US" dirty="0">
                <a:solidFill>
                  <a:prstClr val="black"/>
                </a:solidFill>
              </a:rPr>
              <a:t>:</a:t>
            </a:r>
          </a:p>
          <a:p>
            <a:pPr algn="ctr"/>
            <a:r>
              <a:rPr lang="en-US" dirty="0" err="1">
                <a:solidFill>
                  <a:prstClr val="black"/>
                </a:solidFill>
              </a:rPr>
              <a:t>FiT</a:t>
            </a:r>
            <a:r>
              <a:rPr lang="en-US" dirty="0">
                <a:solidFill>
                  <a:prstClr val="black"/>
                </a:solidFill>
              </a:rPr>
              <a:t> for storage?</a:t>
            </a:r>
          </a:p>
          <a:p>
            <a:pPr algn="ctr"/>
            <a:r>
              <a:rPr lang="en-US" b="1" dirty="0" err="1">
                <a:solidFill>
                  <a:srgbClr val="C00000"/>
                </a:solidFill>
              </a:rPr>
              <a:t>Negawatts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dirty="0" err="1">
                <a:solidFill>
                  <a:prstClr val="black"/>
                </a:solidFill>
              </a:rPr>
              <a:t>FiT</a:t>
            </a:r>
            <a:r>
              <a:rPr lang="en-US" dirty="0">
                <a:solidFill>
                  <a:prstClr val="black"/>
                </a:solidFill>
              </a:rPr>
              <a:t> for Negawatts?</a:t>
            </a:r>
          </a:p>
        </p:txBody>
      </p:sp>
      <p:pic>
        <p:nvPicPr>
          <p:cNvPr id="20" name="מציין מיקום תוכן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6749" y="4810885"/>
            <a:ext cx="1924623" cy="1444569"/>
          </a:xfrm>
          <a:prstGeom prst="rect">
            <a:avLst/>
          </a:prstGeom>
        </p:spPr>
      </p:pic>
      <p:sp>
        <p:nvSpPr>
          <p:cNvPr id="22" name="מלבן 7"/>
          <p:cNvSpPr/>
          <p:nvPr/>
        </p:nvSpPr>
        <p:spPr>
          <a:xfrm>
            <a:off x="22065" y="6320857"/>
            <a:ext cx="62966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solidFill>
                <a:prstClr val="black"/>
              </a:solidFill>
            </a:endParaRPr>
          </a:p>
        </p:txBody>
      </p:sp>
      <p:pic>
        <p:nvPicPr>
          <p:cNvPr id="19" name="מציין מיקום תוכן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6055" y="4308128"/>
            <a:ext cx="1924623" cy="1444569"/>
          </a:xfrm>
          <a:prstGeom prst="rect">
            <a:avLst/>
          </a:prstGeom>
        </p:spPr>
      </p:pic>
      <p:pic>
        <p:nvPicPr>
          <p:cNvPr id="16" name="מציין מיקום תוכן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5361" y="3883212"/>
            <a:ext cx="1924623" cy="1444569"/>
          </a:xfrm>
          <a:prstGeom prst="rect">
            <a:avLst/>
          </a:prstGeom>
        </p:spPr>
      </p:pic>
      <p:sp>
        <p:nvSpPr>
          <p:cNvPr id="21" name="חץ למעלה-למטה 10"/>
          <p:cNvSpPr/>
          <p:nvPr/>
        </p:nvSpPr>
        <p:spPr>
          <a:xfrm>
            <a:off x="5848318" y="2165200"/>
            <a:ext cx="496981" cy="95842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69462" y="3152453"/>
            <a:ext cx="2359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C00000"/>
                </a:solidFill>
              </a:rPr>
              <a:t>Flexiwatts</a:t>
            </a:r>
            <a:r>
              <a:rPr lang="en-US" b="1" dirty="0">
                <a:solidFill>
                  <a:srgbClr val="C00000"/>
                </a:solidFill>
              </a:rPr>
              <a:t>: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DR programs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03808-3EF4-7644-A36F-9B9B2330EBEE}"/>
              </a:ext>
            </a:extLst>
          </p:cNvPr>
          <p:cNvSpPr txBox="1"/>
          <p:nvPr/>
        </p:nvSpPr>
        <p:spPr>
          <a:xfrm>
            <a:off x="4378339" y="6296546"/>
            <a:ext cx="35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Peer to grid/microgrid</a:t>
            </a:r>
          </a:p>
        </p:txBody>
      </p:sp>
    </p:spTree>
    <p:extLst>
      <p:ext uri="{BB962C8B-B14F-4D97-AF65-F5344CB8AC3E}">
        <p14:creationId xmlns:p14="http://schemas.microsoft.com/office/powerpoint/2010/main" val="237880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כותרת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19455" y="4577656"/>
            <a:ext cx="3290102" cy="188744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269" y="4375106"/>
            <a:ext cx="2966977" cy="197489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2047" y="752856"/>
            <a:ext cx="2635375" cy="1792055"/>
          </a:xfrm>
          <a:prstGeom prst="rect">
            <a:avLst/>
          </a:prstGeom>
        </p:spPr>
      </p:pic>
      <p:sp>
        <p:nvSpPr>
          <p:cNvPr id="10" name="חץ למעלה-למטה 9"/>
          <p:cNvSpPr/>
          <p:nvPr/>
        </p:nvSpPr>
        <p:spPr>
          <a:xfrm rot="3120254">
            <a:off x="3679840" y="1899438"/>
            <a:ext cx="484632" cy="121615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חץ למעלה-למטה 10"/>
          <p:cNvSpPr/>
          <p:nvPr/>
        </p:nvSpPr>
        <p:spPr>
          <a:xfrm rot="19092477">
            <a:off x="8079951" y="1843175"/>
            <a:ext cx="484632" cy="121615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8128" y="3609179"/>
            <a:ext cx="3455540" cy="2301304"/>
          </a:xfrm>
          <a:prstGeom prst="rect">
            <a:avLst/>
          </a:prstGeom>
        </p:spPr>
      </p:pic>
      <p:pic>
        <p:nvPicPr>
          <p:cNvPr id="13" name="מציין מיקום תוכן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320" y="3409928"/>
            <a:ext cx="2943225" cy="195262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7655" y="4107231"/>
            <a:ext cx="2969009" cy="197527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982" y="3590019"/>
            <a:ext cx="2969009" cy="1975275"/>
          </a:xfrm>
          <a:prstGeom prst="rect">
            <a:avLst/>
          </a:prstGeom>
        </p:spPr>
      </p:pic>
      <p:sp>
        <p:nvSpPr>
          <p:cNvPr id="7" name="כפל 6"/>
          <p:cNvSpPr/>
          <p:nvPr/>
        </p:nvSpPr>
        <p:spPr>
          <a:xfrm>
            <a:off x="5283363" y="974182"/>
            <a:ext cx="1698150" cy="131534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חץ שמאלה-ימינה 15"/>
          <p:cNvSpPr/>
          <p:nvPr/>
        </p:nvSpPr>
        <p:spPr>
          <a:xfrm>
            <a:off x="5508664" y="4541796"/>
            <a:ext cx="1238260" cy="760828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E158ED-24DB-A34F-A58E-1544F7154D8B}"/>
              </a:ext>
            </a:extLst>
          </p:cNvPr>
          <p:cNvSpPr txBox="1"/>
          <p:nvPr/>
        </p:nvSpPr>
        <p:spPr>
          <a:xfrm>
            <a:off x="5120875" y="6099689"/>
            <a:ext cx="1881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Peer 2 Peer</a:t>
            </a:r>
          </a:p>
        </p:txBody>
      </p:sp>
    </p:spTree>
    <p:extLst>
      <p:ext uri="{BB962C8B-B14F-4D97-AF65-F5344CB8AC3E}">
        <p14:creationId xmlns:p14="http://schemas.microsoft.com/office/powerpoint/2010/main" val="331678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animBg="1"/>
      <p:bldP spid="1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226" y="4178670"/>
            <a:ext cx="3049041" cy="2029518"/>
          </a:xfrm>
          <a:prstGeom prst="rect">
            <a:avLst/>
          </a:prstGeom>
        </p:spPr>
      </p:pic>
      <p:sp>
        <p:nvSpPr>
          <p:cNvPr id="16" name="חץ שמאלה-ימינה 15"/>
          <p:cNvSpPr/>
          <p:nvPr/>
        </p:nvSpPr>
        <p:spPr>
          <a:xfrm>
            <a:off x="5750305" y="4526024"/>
            <a:ext cx="1238260" cy="760828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smarthomeenergy.co.uk/sites/smarthomeenergy.co.uk/files/images/smart-home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333" y="440570"/>
            <a:ext cx="3628205" cy="313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055745"/>
            <a:ext cx="2579731" cy="203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חץ שמאלה-ימינה 18"/>
          <p:cNvSpPr/>
          <p:nvPr/>
        </p:nvSpPr>
        <p:spPr>
          <a:xfrm rot="19215031">
            <a:off x="3378971" y="2275286"/>
            <a:ext cx="1238260" cy="760828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חץ שמאלה-ימינה 19"/>
          <p:cNvSpPr/>
          <p:nvPr/>
        </p:nvSpPr>
        <p:spPr>
          <a:xfrm rot="2576118">
            <a:off x="8321169" y="2359232"/>
            <a:ext cx="1238260" cy="760828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912" y="3892842"/>
            <a:ext cx="3382086" cy="2315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FD675A-1D56-DD43-83D1-11C211A88BC7}"/>
              </a:ext>
            </a:extLst>
          </p:cNvPr>
          <p:cNvSpPr txBox="1"/>
          <p:nvPr/>
        </p:nvSpPr>
        <p:spPr>
          <a:xfrm>
            <a:off x="3718112" y="6283169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Grid &amp; Load Defection</a:t>
            </a:r>
          </a:p>
        </p:txBody>
      </p:sp>
    </p:spTree>
    <p:extLst>
      <p:ext uri="{BB962C8B-B14F-4D97-AF65-F5344CB8AC3E}">
        <p14:creationId xmlns:p14="http://schemas.microsoft.com/office/powerpoint/2010/main" val="74805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43B8D4-1C98-9B49-A446-DDEFCFE5A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52526"/>
            <a:ext cx="10515600" cy="2852737"/>
          </a:xfrm>
        </p:spPr>
        <p:txBody>
          <a:bodyPr/>
          <a:lstStyle/>
          <a:p>
            <a:r>
              <a:rPr lang="en-US" dirty="0"/>
              <a:t>How could prosumers best be engaged in the energy system?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6C964F-94B2-8240-96DF-B5C107226F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85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29640" y="309379"/>
            <a:ext cx="10515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Negawatts</a:t>
            </a:r>
            <a:endParaRPr lang="he-IL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616584" y="777691"/>
            <a:ext cx="182626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Technology</a:t>
            </a:r>
            <a:endParaRPr lang="he-IL" sz="2800" dirty="0"/>
          </a:p>
        </p:txBody>
      </p:sp>
      <p:pic>
        <p:nvPicPr>
          <p:cNvPr id="5124" name="Picture 4" descr="תמונה קשור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23" y="1300911"/>
            <a:ext cx="4888217" cy="38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תוצאת תמונה עבור ‪refrigerator energy efficient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854" y="1300911"/>
            <a:ext cx="4762500" cy="382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96566" y="777691"/>
            <a:ext cx="24027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Behavioral </a:t>
            </a:r>
            <a:endParaRPr lang="he-IL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6A54C9-2A5D-8B48-8573-39C2D57A3D36}"/>
              </a:ext>
            </a:extLst>
          </p:cNvPr>
          <p:cNvSpPr txBox="1"/>
          <p:nvPr/>
        </p:nvSpPr>
        <p:spPr>
          <a:xfrm>
            <a:off x="1589590" y="5757863"/>
            <a:ext cx="2268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Flexiwatts</a:t>
            </a:r>
            <a:endParaRPr lang="en-US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CCAFF1-D6F8-0F46-AD66-2B1F1A30DF74}"/>
              </a:ext>
            </a:extLst>
          </p:cNvPr>
          <p:cNvSpPr txBox="1"/>
          <p:nvPr/>
        </p:nvSpPr>
        <p:spPr>
          <a:xfrm>
            <a:off x="5141977" y="5757863"/>
            <a:ext cx="2030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Storewatts</a:t>
            </a:r>
            <a:endParaRPr lang="en-US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3EBE70-7BF1-1744-8C7E-3034CAD8AE70}"/>
              </a:ext>
            </a:extLst>
          </p:cNvPr>
          <p:cNvSpPr txBox="1"/>
          <p:nvPr/>
        </p:nvSpPr>
        <p:spPr>
          <a:xfrm>
            <a:off x="8536737" y="5757862"/>
            <a:ext cx="1985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Kilowatts</a:t>
            </a:r>
          </a:p>
        </p:txBody>
      </p:sp>
    </p:spTree>
    <p:extLst>
      <p:ext uri="{BB962C8B-B14F-4D97-AF65-F5344CB8AC3E}">
        <p14:creationId xmlns:p14="http://schemas.microsoft.com/office/powerpoint/2010/main" val="286490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6E220-97E4-3D49-8057-42E949FD9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dirty="0"/>
              <a:t>Awareness Vs. Seamlessness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C7994-40CD-FF48-8DA4-48678C1F0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50387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Raising awareness, educating consumers, improving visibility, promoting pro-environmental values  - insufficient for </a:t>
            </a:r>
            <a:r>
              <a:rPr lang="en-US" dirty="0" err="1"/>
              <a:t>prosuming</a:t>
            </a:r>
            <a:endParaRPr lang="en-US" dirty="0"/>
          </a:p>
          <a:p>
            <a:r>
              <a:rPr lang="en-US" dirty="0"/>
              <a:t>Seamless technologies – technologies that are nearly invisible to customers or affect them only minimally. </a:t>
            </a:r>
          </a:p>
          <a:p>
            <a:r>
              <a:rPr lang="en-US" dirty="0"/>
              <a:t>Technologies that make the provisioning of </a:t>
            </a:r>
            <a:r>
              <a:rPr lang="en-US" dirty="0" err="1"/>
              <a:t>prosuming</a:t>
            </a:r>
            <a:r>
              <a:rPr lang="en-US" dirty="0"/>
              <a:t> services as fully automated, effortless and unnoticed as possible</a:t>
            </a:r>
          </a:p>
          <a:p>
            <a:pPr lvl="1"/>
            <a:r>
              <a:rPr lang="en-US" dirty="0"/>
              <a:t>Smart home energy management systems </a:t>
            </a:r>
          </a:p>
          <a:p>
            <a:pPr lvl="1"/>
            <a:r>
              <a:rPr lang="en-US" dirty="0"/>
              <a:t>Smart appliances (e.g., IoT). </a:t>
            </a:r>
          </a:p>
          <a:p>
            <a:r>
              <a:rPr lang="en-US" dirty="0"/>
              <a:t>Continuous interaction between prosumers and the electricity grid and an ongoing reshaping of demand and supply profiles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What may impact the uptake of seamless technologies?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79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B12A5-5773-DB4D-AA3C-4845D6A0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76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Insights Based on the Following Studies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20F32-BC04-664D-9255-1D2944F3A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4"/>
            <a:ext cx="10515600" cy="4943475"/>
          </a:xfrm>
        </p:spPr>
        <p:txBody>
          <a:bodyPr>
            <a:normAutofit fontScale="6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A study of an Israeli rural community (N=68) in which an electricity saving campaign was accompanied by a household electricity metering between June-September 2013. Consumption was compared to that of the same period in previous years (2012 &amp; 2011) (</a:t>
            </a:r>
            <a:r>
              <a:rPr lang="en-US" sz="3200" dirty="0">
                <a:hlinkClick r:id="rId2" tooltip="Parag, 2017 #764"/>
              </a:rPr>
              <a:t>Parag, Zur et al. 2017</a:t>
            </a:r>
            <a:r>
              <a:rPr lang="en-US" sz="3200" dirty="0"/>
              <a:t>).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A national survey (N=509) of Israelis about perceptions of, and attitudes toward providing </a:t>
            </a:r>
            <a:r>
              <a:rPr lang="en-US" sz="3200" dirty="0" err="1"/>
              <a:t>prosuming</a:t>
            </a:r>
            <a:r>
              <a:rPr lang="en-US" sz="3200" dirty="0"/>
              <a:t> services to the electricity grid  (in particular demand reduction, demand response and storage in electric vehicles) (</a:t>
            </a:r>
            <a:r>
              <a:rPr lang="en-US" sz="3200" dirty="0">
                <a:hlinkClick r:id="rId3" tooltip="Michaels, 2016 #601"/>
              </a:rPr>
              <a:t>Michaels and Parag 2016</a:t>
            </a:r>
            <a:r>
              <a:rPr lang="en-US" sz="3200" dirty="0"/>
              <a:t>).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A national survey (N=554) of the Israeli non-technophobic population about interest in automated demand response in the smart home environment (</a:t>
            </a:r>
            <a:r>
              <a:rPr lang="en-US" sz="3200" dirty="0">
                <a:hlinkClick r:id="rId4" tooltip="Parag, 2018 #765"/>
              </a:rPr>
              <a:t>Parag and Butbul 2018</a:t>
            </a:r>
            <a:r>
              <a:rPr lang="en-US" sz="3200" dirty="0"/>
              <a:t>).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A national survey (N=452) of large Israeli households (4+) that explored the interest in subscribing to Time of Use (</a:t>
            </a:r>
            <a:r>
              <a:rPr lang="en-US" sz="3200" dirty="0" err="1"/>
              <a:t>ToU</a:t>
            </a:r>
            <a:r>
              <a:rPr lang="en-US" sz="3200" dirty="0"/>
              <a:t>) tariffs as a function of the mode of presentation (framing), the discount rate, the perceived demand flexibility and environmental values. (Parag, in preparation).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An ongoing research project aiming to reduce summer peak demand via tailored individual nudges  and community interventions in two Israeli rural communities (N=350).  In this project electricity consumption is monitored via smart meters.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An ongoing Horizon2020 funded project (N=43) aiming to reduce household electricity consumption using innovative smart communication in France and Austria (</a:t>
            </a:r>
            <a:r>
              <a:rPr lang="en-US" sz="3200" u="sng" dirty="0">
                <a:hlinkClick r:id="rId5"/>
              </a:rPr>
              <a:t>http://www.inbetween-project.eu/</a:t>
            </a:r>
            <a:r>
              <a:rPr lang="en-US" sz="3200" dirty="0"/>
              <a:t> 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54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10073</TotalTime>
  <Words>1138</Words>
  <Application>Microsoft Macintosh PowerPoint</Application>
  <PresentationFormat>Widescreen</PresentationFormat>
  <Paragraphs>159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Mangal</vt:lpstr>
      <vt:lpstr>Times New Roman</vt:lpstr>
      <vt:lpstr>Office Theme</vt:lpstr>
      <vt:lpstr>Actively aware Passively engaged   Integrating prosumers into the electricity grid: the interplays between technology and people</vt:lpstr>
      <vt:lpstr>Prosuming Services</vt:lpstr>
      <vt:lpstr>PowerPoint Presentation</vt:lpstr>
      <vt:lpstr>PowerPoint Presentation</vt:lpstr>
      <vt:lpstr>PowerPoint Presentation</vt:lpstr>
      <vt:lpstr>How could prosumers best be engaged in the energy system?</vt:lpstr>
      <vt:lpstr>Negawatts</vt:lpstr>
      <vt:lpstr>Awareness Vs. Seamlessness</vt:lpstr>
      <vt:lpstr>Insights Based on the Following Studies </vt:lpstr>
      <vt:lpstr>User-Centric Technology</vt:lpstr>
      <vt:lpstr>Awareness</vt:lpstr>
      <vt:lpstr>Effort</vt:lpstr>
      <vt:lpstr>Trust in institutions to run DSM</vt:lpstr>
      <vt:lpstr>Trust in the Technology</vt:lpstr>
      <vt:lpstr>Who would benefit from DSM?</vt:lpstr>
      <vt:lpstr>Financial incentives</vt:lpstr>
      <vt:lpstr>Willingness to allow the smart home to manage Flexiwatts</vt:lpstr>
      <vt:lpstr>Allowing a third party to manage Storewatts</vt:lpstr>
      <vt:lpstr>PowerPoint Presentation</vt:lpstr>
      <vt:lpstr>Smart Home Technology</vt:lpstr>
      <vt:lpstr>Smarthouse</vt:lpstr>
      <vt:lpstr>Thank you for listening 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BIEE</dc:title>
  <dc:creator>Yael Parag</dc:creator>
  <cp:lastModifiedBy>Yael Parag</cp:lastModifiedBy>
  <cp:revision>29</cp:revision>
  <dcterms:created xsi:type="dcterms:W3CDTF">2018-09-04T12:11:15Z</dcterms:created>
  <dcterms:modified xsi:type="dcterms:W3CDTF">2018-09-11T12:05:14Z</dcterms:modified>
</cp:coreProperties>
</file>